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sldIdLst>
    <p:sldId id="257" r:id="rId2"/>
    <p:sldId id="299" r:id="rId3"/>
    <p:sldId id="259" r:id="rId4"/>
    <p:sldId id="289" r:id="rId5"/>
    <p:sldId id="290" r:id="rId6"/>
    <p:sldId id="293" r:id="rId7"/>
    <p:sldId id="260" r:id="rId8"/>
    <p:sldId id="291" r:id="rId9"/>
    <p:sldId id="264" r:id="rId10"/>
    <p:sldId id="300" r:id="rId11"/>
    <p:sldId id="266" r:id="rId12"/>
    <p:sldId id="267" r:id="rId13"/>
    <p:sldId id="297" r:id="rId14"/>
    <p:sldId id="270" r:id="rId15"/>
    <p:sldId id="271" r:id="rId16"/>
    <p:sldId id="298" r:id="rId17"/>
    <p:sldId id="272" r:id="rId18"/>
    <p:sldId id="301" r:id="rId19"/>
    <p:sldId id="281" r:id="rId20"/>
    <p:sldId id="282" r:id="rId21"/>
    <p:sldId id="283" r:id="rId22"/>
    <p:sldId id="286" r:id="rId23"/>
    <p:sldId id="288" r:id="rId24"/>
    <p:sldId id="326" r:id="rId25"/>
    <p:sldId id="305" r:id="rId26"/>
    <p:sldId id="306" r:id="rId27"/>
    <p:sldId id="307" r:id="rId28"/>
    <p:sldId id="309" r:id="rId29"/>
    <p:sldId id="310" r:id="rId30"/>
    <p:sldId id="324" r:id="rId31"/>
    <p:sldId id="312" r:id="rId32"/>
    <p:sldId id="313" r:id="rId33"/>
    <p:sldId id="314" r:id="rId34"/>
    <p:sldId id="318" r:id="rId35"/>
    <p:sldId id="319" r:id="rId36"/>
    <p:sldId id="320" r:id="rId37"/>
    <p:sldId id="325" r:id="rId38"/>
    <p:sldId id="322" r:id="rId3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12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2DE63D5-997A-4646-A377-4702673A728D}" styleName="Açık Stil 2 - Vurgu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939" autoAdjust="0"/>
  </p:normalViewPr>
  <p:slideViewPr>
    <p:cSldViewPr>
      <p:cViewPr varScale="1">
        <p:scale>
          <a:sx n="79" d="100"/>
          <a:sy n="79" d="100"/>
        </p:scale>
        <p:origin x="108" y="7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953A823-26AD-4A08-8F06-060927533C1D}" type="doc">
      <dgm:prSet loTypeId="urn:microsoft.com/office/officeart/2005/8/layout/chevron2" loCatId="list" qsTypeId="urn:microsoft.com/office/officeart/2005/8/quickstyle/3d3" qsCatId="3D" csTypeId="urn:microsoft.com/office/officeart/2005/8/colors/accent6_2" csCatId="accent6" phldr="1"/>
      <dgm:spPr/>
      <dgm:t>
        <a:bodyPr/>
        <a:lstStyle/>
        <a:p>
          <a:endParaRPr lang="tr-TR"/>
        </a:p>
      </dgm:t>
    </dgm:pt>
    <dgm:pt modelId="{DF33A91B-2A4A-4508-BACD-4E6B78BE849D}">
      <dgm:prSet phldrT="[Metin]"/>
      <dgm:spPr/>
      <dgm:t>
        <a:bodyPr/>
        <a:lstStyle/>
        <a:p>
          <a:r>
            <a:rPr lang="tr-TR" b="1" i="1" dirty="0"/>
            <a:t>I.</a:t>
          </a:r>
        </a:p>
      </dgm:t>
    </dgm:pt>
    <dgm:pt modelId="{213B3C81-57D5-4A33-A01A-D6DFAA7FD50C}" type="parTrans" cxnId="{0A62E7C5-F80D-4959-93C4-AC22D0EF8A48}">
      <dgm:prSet/>
      <dgm:spPr/>
      <dgm:t>
        <a:bodyPr/>
        <a:lstStyle/>
        <a:p>
          <a:endParaRPr lang="tr-TR"/>
        </a:p>
      </dgm:t>
    </dgm:pt>
    <dgm:pt modelId="{EC416EAA-1CEF-4247-9681-9D7CBDAE381F}" type="sibTrans" cxnId="{0A62E7C5-F80D-4959-93C4-AC22D0EF8A48}">
      <dgm:prSet/>
      <dgm:spPr/>
      <dgm:t>
        <a:bodyPr/>
        <a:lstStyle/>
        <a:p>
          <a:endParaRPr lang="tr-TR"/>
        </a:p>
      </dgm:t>
    </dgm:pt>
    <dgm:pt modelId="{8AB72A07-463B-489A-A59F-8F3036EAC208}">
      <dgm:prSet phldrT="[Metin]"/>
      <dgm:spPr/>
      <dgm:t>
        <a:bodyPr/>
        <a:lstStyle/>
        <a:p>
          <a:r>
            <a:rPr lang="tr-TR" b="1" i="1" dirty="0"/>
            <a:t>İhtiyaçların</a:t>
          </a:r>
          <a:r>
            <a:rPr lang="nl-NL" b="1" i="1" dirty="0"/>
            <a:t> belirlenmesi  / </a:t>
          </a:r>
          <a:r>
            <a:rPr lang="tr-TR" b="1" i="1" dirty="0"/>
            <a:t>Teknik Şartnamenin (İş Tanımı) ve İhale Dosyasının hazırlanması, Değerlendirme Komitesinin oluşturulması</a:t>
          </a:r>
        </a:p>
      </dgm:t>
    </dgm:pt>
    <dgm:pt modelId="{B04E33A4-A004-4C3A-8C19-100592DA433F}" type="parTrans" cxnId="{2947FBB8-39DA-43C8-9602-9388B7F5512F}">
      <dgm:prSet/>
      <dgm:spPr/>
      <dgm:t>
        <a:bodyPr/>
        <a:lstStyle/>
        <a:p>
          <a:endParaRPr lang="tr-TR"/>
        </a:p>
      </dgm:t>
    </dgm:pt>
    <dgm:pt modelId="{253C5D57-0FF6-42DD-85ED-0EBCD47DA41F}" type="sibTrans" cxnId="{2947FBB8-39DA-43C8-9602-9388B7F5512F}">
      <dgm:prSet/>
      <dgm:spPr/>
      <dgm:t>
        <a:bodyPr/>
        <a:lstStyle/>
        <a:p>
          <a:endParaRPr lang="tr-TR"/>
        </a:p>
      </dgm:t>
    </dgm:pt>
    <dgm:pt modelId="{73D3E579-1C84-4C6E-99CA-EA5E195E6180}">
      <dgm:prSet phldrT="[Metin]"/>
      <dgm:spPr/>
      <dgm:t>
        <a:bodyPr/>
        <a:lstStyle/>
        <a:p>
          <a:r>
            <a:rPr lang="tr-TR" b="1" i="1" dirty="0"/>
            <a:t>II.</a:t>
          </a:r>
        </a:p>
      </dgm:t>
    </dgm:pt>
    <dgm:pt modelId="{E636A913-724A-4AB1-9895-41CA440CC2C4}" type="parTrans" cxnId="{CA5C9204-F82A-4070-99E1-E85533409C79}">
      <dgm:prSet/>
      <dgm:spPr/>
      <dgm:t>
        <a:bodyPr/>
        <a:lstStyle/>
        <a:p>
          <a:endParaRPr lang="tr-TR"/>
        </a:p>
      </dgm:t>
    </dgm:pt>
    <dgm:pt modelId="{052E0764-0188-4D03-B8C7-6A9179CA040C}" type="sibTrans" cxnId="{CA5C9204-F82A-4070-99E1-E85533409C79}">
      <dgm:prSet/>
      <dgm:spPr/>
      <dgm:t>
        <a:bodyPr/>
        <a:lstStyle/>
        <a:p>
          <a:endParaRPr lang="tr-TR"/>
        </a:p>
      </dgm:t>
    </dgm:pt>
    <dgm:pt modelId="{8E82C163-20B2-422E-8EE4-4FF0D82C0A07}">
      <dgm:prSet phldrT="[Metin]"/>
      <dgm:spPr/>
      <dgm:t>
        <a:bodyPr/>
        <a:lstStyle/>
        <a:p>
          <a:r>
            <a:rPr lang="nl-NL" b="1" i="1" dirty="0"/>
            <a:t>İhale duyurusunun yerel ve ulusal basında, yararlanıcının ve Ajans’ın internet sayfasında duyurulması</a:t>
          </a:r>
          <a:endParaRPr lang="tr-TR" b="1" i="1" dirty="0"/>
        </a:p>
      </dgm:t>
    </dgm:pt>
    <dgm:pt modelId="{51501D84-AA41-46B7-B925-7F550073CDF1}" type="parTrans" cxnId="{C2420E2F-359C-46E3-83B5-FC8DBEC65C2F}">
      <dgm:prSet/>
      <dgm:spPr/>
      <dgm:t>
        <a:bodyPr/>
        <a:lstStyle/>
        <a:p>
          <a:endParaRPr lang="tr-TR"/>
        </a:p>
      </dgm:t>
    </dgm:pt>
    <dgm:pt modelId="{ADB13CE0-84EF-4C4A-AC78-517841E975D1}" type="sibTrans" cxnId="{C2420E2F-359C-46E3-83B5-FC8DBEC65C2F}">
      <dgm:prSet/>
      <dgm:spPr/>
      <dgm:t>
        <a:bodyPr/>
        <a:lstStyle/>
        <a:p>
          <a:endParaRPr lang="tr-TR"/>
        </a:p>
      </dgm:t>
    </dgm:pt>
    <dgm:pt modelId="{A2AB660D-BAD0-4001-ACF0-A9D7BC1A7AD8}">
      <dgm:prSet phldrT="[Metin]"/>
      <dgm:spPr/>
      <dgm:t>
        <a:bodyPr/>
        <a:lstStyle/>
        <a:p>
          <a:r>
            <a:rPr lang="tr-TR" b="1" i="1" dirty="0"/>
            <a:t>III.</a:t>
          </a:r>
        </a:p>
      </dgm:t>
    </dgm:pt>
    <dgm:pt modelId="{1C94594F-D78C-4C3B-A384-4D644D01B12D}" type="parTrans" cxnId="{4152858F-E0EB-47D6-9892-07F69BD89CD4}">
      <dgm:prSet/>
      <dgm:spPr/>
      <dgm:t>
        <a:bodyPr/>
        <a:lstStyle/>
        <a:p>
          <a:endParaRPr lang="tr-TR"/>
        </a:p>
      </dgm:t>
    </dgm:pt>
    <dgm:pt modelId="{F919E877-04C5-4F2E-A0C5-6356DFF9D193}" type="sibTrans" cxnId="{4152858F-E0EB-47D6-9892-07F69BD89CD4}">
      <dgm:prSet/>
      <dgm:spPr/>
      <dgm:t>
        <a:bodyPr/>
        <a:lstStyle/>
        <a:p>
          <a:endParaRPr lang="tr-TR"/>
        </a:p>
      </dgm:t>
    </dgm:pt>
    <dgm:pt modelId="{351FD20A-FE4A-442D-8E7B-B67C2413F03E}">
      <dgm:prSet phldrT="[Metin]"/>
      <dgm:spPr/>
      <dgm:t>
        <a:bodyPr/>
        <a:lstStyle/>
        <a:p>
          <a:r>
            <a:rPr lang="nl-NL" b="1" i="1" dirty="0"/>
            <a:t>Tekliflerin yazılı olarak alınması</a:t>
          </a:r>
          <a:endParaRPr lang="tr-TR" b="1" i="1" dirty="0"/>
        </a:p>
      </dgm:t>
    </dgm:pt>
    <dgm:pt modelId="{EF283257-FADB-487F-8C65-652D53C566BB}" type="parTrans" cxnId="{75B2C662-6745-4CB6-B198-B47DC0D2BC1F}">
      <dgm:prSet/>
      <dgm:spPr/>
      <dgm:t>
        <a:bodyPr/>
        <a:lstStyle/>
        <a:p>
          <a:endParaRPr lang="tr-TR"/>
        </a:p>
      </dgm:t>
    </dgm:pt>
    <dgm:pt modelId="{4C49E4B6-2905-43D4-9F6E-FD148D2606E7}" type="sibTrans" cxnId="{75B2C662-6745-4CB6-B198-B47DC0D2BC1F}">
      <dgm:prSet/>
      <dgm:spPr/>
      <dgm:t>
        <a:bodyPr/>
        <a:lstStyle/>
        <a:p>
          <a:endParaRPr lang="tr-TR"/>
        </a:p>
      </dgm:t>
    </dgm:pt>
    <dgm:pt modelId="{7A89269E-ADD6-4A33-A0D0-899E31191E11}">
      <dgm:prSet phldrT="[Metin]"/>
      <dgm:spPr/>
      <dgm:t>
        <a:bodyPr/>
        <a:lstStyle/>
        <a:p>
          <a:r>
            <a:rPr lang="tr-TR" b="1" i="1" dirty="0"/>
            <a:t>IV.</a:t>
          </a:r>
        </a:p>
      </dgm:t>
    </dgm:pt>
    <dgm:pt modelId="{AA5CCE57-4684-421C-9377-118E7C6DFF6C}" type="parTrans" cxnId="{700F1365-C38D-46AB-8EF8-BDA8DD497964}">
      <dgm:prSet/>
      <dgm:spPr/>
      <dgm:t>
        <a:bodyPr/>
        <a:lstStyle/>
        <a:p>
          <a:endParaRPr lang="tr-TR"/>
        </a:p>
      </dgm:t>
    </dgm:pt>
    <dgm:pt modelId="{349B1B18-05B3-4827-BAB9-8F76337C51CF}" type="sibTrans" cxnId="{700F1365-C38D-46AB-8EF8-BDA8DD497964}">
      <dgm:prSet/>
      <dgm:spPr/>
      <dgm:t>
        <a:bodyPr/>
        <a:lstStyle/>
        <a:p>
          <a:endParaRPr lang="tr-TR"/>
        </a:p>
      </dgm:t>
    </dgm:pt>
    <dgm:pt modelId="{69F0837F-41C1-4567-AC7A-7973F0E48ACB}">
      <dgm:prSet phldrT="[Metin]"/>
      <dgm:spPr/>
      <dgm:t>
        <a:bodyPr/>
        <a:lstStyle/>
        <a:p>
          <a:r>
            <a:rPr lang="tr-TR" b="1" i="1" dirty="0"/>
            <a:t>İhalenin Yapılması ve </a:t>
          </a:r>
          <a:r>
            <a:rPr lang="nl-NL" b="1" i="1" dirty="0"/>
            <a:t>Tekliflerin değerlendirilmesi</a:t>
          </a:r>
          <a:endParaRPr lang="tr-TR" b="1" i="1" dirty="0"/>
        </a:p>
      </dgm:t>
    </dgm:pt>
    <dgm:pt modelId="{B265B583-7D2F-4E7C-972F-81EE01AA6634}" type="parTrans" cxnId="{A55EA065-7024-4FC7-A6ED-EF6E58AE8634}">
      <dgm:prSet/>
      <dgm:spPr/>
      <dgm:t>
        <a:bodyPr/>
        <a:lstStyle/>
        <a:p>
          <a:endParaRPr lang="tr-TR"/>
        </a:p>
      </dgm:t>
    </dgm:pt>
    <dgm:pt modelId="{16A90244-6D03-4FDD-9E74-4BF416BE2B9F}" type="sibTrans" cxnId="{A55EA065-7024-4FC7-A6ED-EF6E58AE8634}">
      <dgm:prSet/>
      <dgm:spPr/>
      <dgm:t>
        <a:bodyPr/>
        <a:lstStyle/>
        <a:p>
          <a:endParaRPr lang="tr-TR"/>
        </a:p>
      </dgm:t>
    </dgm:pt>
    <dgm:pt modelId="{CF1EB74D-AFF2-4B86-92BE-AFFF764CCA2C}">
      <dgm:prSet phldrT="[Metin]"/>
      <dgm:spPr/>
      <dgm:t>
        <a:bodyPr/>
        <a:lstStyle/>
        <a:p>
          <a:r>
            <a:rPr lang="tr-TR" b="1" i="1" dirty="0"/>
            <a:t>V.</a:t>
          </a:r>
        </a:p>
      </dgm:t>
    </dgm:pt>
    <dgm:pt modelId="{788BF4B5-DB9C-4684-93EB-90BB4D15E8A6}" type="parTrans" cxnId="{6C12D103-0080-4E2D-8310-BCE1D6C5269D}">
      <dgm:prSet/>
      <dgm:spPr/>
      <dgm:t>
        <a:bodyPr/>
        <a:lstStyle/>
        <a:p>
          <a:endParaRPr lang="tr-TR"/>
        </a:p>
      </dgm:t>
    </dgm:pt>
    <dgm:pt modelId="{C52AF940-B332-4135-A2AB-4AE99460E71A}" type="sibTrans" cxnId="{6C12D103-0080-4E2D-8310-BCE1D6C5269D}">
      <dgm:prSet/>
      <dgm:spPr/>
      <dgm:t>
        <a:bodyPr/>
        <a:lstStyle/>
        <a:p>
          <a:endParaRPr lang="tr-TR"/>
        </a:p>
      </dgm:t>
    </dgm:pt>
    <dgm:pt modelId="{43D436D8-65BE-44E0-A0F2-0555D3931A9C}">
      <dgm:prSet phldrT="[Metin]"/>
      <dgm:spPr/>
      <dgm:t>
        <a:bodyPr/>
        <a:lstStyle/>
        <a:p>
          <a:r>
            <a:rPr lang="nl-NL" b="1" i="1" dirty="0"/>
            <a:t>İhalenin </a:t>
          </a:r>
          <a:r>
            <a:rPr lang="tr-TR" b="1" i="1" dirty="0"/>
            <a:t>sonuçlandırılması</a:t>
          </a:r>
          <a:r>
            <a:rPr lang="nl-NL" b="1" i="1" dirty="0"/>
            <a:t> / seçilmeyenlerin bilgilendirilmesi</a:t>
          </a:r>
          <a:endParaRPr lang="tr-TR" b="1" i="1" dirty="0"/>
        </a:p>
      </dgm:t>
    </dgm:pt>
    <dgm:pt modelId="{CBA06789-66F2-4BD2-A976-02D69DF538F5}" type="parTrans" cxnId="{19278A26-0575-411F-95C1-F3E9D9F4847D}">
      <dgm:prSet/>
      <dgm:spPr/>
      <dgm:t>
        <a:bodyPr/>
        <a:lstStyle/>
        <a:p>
          <a:endParaRPr lang="tr-TR"/>
        </a:p>
      </dgm:t>
    </dgm:pt>
    <dgm:pt modelId="{97E0309A-82CD-47D7-944C-6C6F7A68FF13}" type="sibTrans" cxnId="{19278A26-0575-411F-95C1-F3E9D9F4847D}">
      <dgm:prSet/>
      <dgm:spPr/>
      <dgm:t>
        <a:bodyPr/>
        <a:lstStyle/>
        <a:p>
          <a:endParaRPr lang="tr-TR"/>
        </a:p>
      </dgm:t>
    </dgm:pt>
    <dgm:pt modelId="{361A01F9-7A6E-4139-9AA7-0F558EA420F6}">
      <dgm:prSet phldrT="[Metin]"/>
      <dgm:spPr/>
      <dgm:t>
        <a:bodyPr/>
        <a:lstStyle/>
        <a:p>
          <a:r>
            <a:rPr lang="tr-TR" b="1" i="1" dirty="0"/>
            <a:t>VI.</a:t>
          </a:r>
        </a:p>
      </dgm:t>
    </dgm:pt>
    <dgm:pt modelId="{CCE18CD5-3131-4F22-AB6D-A33612647F64}" type="parTrans" cxnId="{3E8D5F96-69C7-414D-A29D-B53D039AB742}">
      <dgm:prSet/>
      <dgm:spPr/>
      <dgm:t>
        <a:bodyPr/>
        <a:lstStyle/>
        <a:p>
          <a:endParaRPr lang="tr-TR"/>
        </a:p>
      </dgm:t>
    </dgm:pt>
    <dgm:pt modelId="{752A956F-9B42-451C-8D98-C282D9FBCD1C}" type="sibTrans" cxnId="{3E8D5F96-69C7-414D-A29D-B53D039AB742}">
      <dgm:prSet/>
      <dgm:spPr/>
      <dgm:t>
        <a:bodyPr/>
        <a:lstStyle/>
        <a:p>
          <a:endParaRPr lang="tr-TR"/>
        </a:p>
      </dgm:t>
    </dgm:pt>
    <dgm:pt modelId="{3C65FA66-5E90-44B6-8713-0630DE65D6A2}">
      <dgm:prSet phldrT="[Metin]"/>
      <dgm:spPr/>
      <dgm:t>
        <a:bodyPr/>
        <a:lstStyle/>
        <a:p>
          <a:r>
            <a:rPr lang="nl-NL" b="1" i="1" dirty="0"/>
            <a:t>Sözleşme</a:t>
          </a:r>
          <a:r>
            <a:rPr lang="tr-TR" b="1" i="1" dirty="0"/>
            <a:t>lerin</a:t>
          </a:r>
          <a:r>
            <a:rPr lang="nl-NL" b="1" i="1" dirty="0"/>
            <a:t> uygulanması</a:t>
          </a:r>
          <a:endParaRPr lang="tr-TR" b="1" i="1" dirty="0"/>
        </a:p>
      </dgm:t>
    </dgm:pt>
    <dgm:pt modelId="{758FBA16-58AD-4CB0-8112-7ABAD8ADB566}" type="parTrans" cxnId="{533C462B-1B32-43E5-879F-296B0A36D6CA}">
      <dgm:prSet/>
      <dgm:spPr/>
      <dgm:t>
        <a:bodyPr/>
        <a:lstStyle/>
        <a:p>
          <a:endParaRPr lang="tr-TR"/>
        </a:p>
      </dgm:t>
    </dgm:pt>
    <dgm:pt modelId="{36AEC10C-3929-4D5B-9524-45684FDFF2F5}" type="sibTrans" cxnId="{533C462B-1B32-43E5-879F-296B0A36D6CA}">
      <dgm:prSet/>
      <dgm:spPr/>
      <dgm:t>
        <a:bodyPr/>
        <a:lstStyle/>
        <a:p>
          <a:endParaRPr lang="tr-TR"/>
        </a:p>
      </dgm:t>
    </dgm:pt>
    <dgm:pt modelId="{ED6E40EC-017E-434B-9968-45C4AD345CD4}" type="pres">
      <dgm:prSet presAssocID="{1953A823-26AD-4A08-8F06-060927533C1D}" presName="linearFlow" presStyleCnt="0">
        <dgm:presLayoutVars>
          <dgm:dir/>
          <dgm:animLvl val="lvl"/>
          <dgm:resizeHandles val="exact"/>
        </dgm:presLayoutVars>
      </dgm:prSet>
      <dgm:spPr/>
    </dgm:pt>
    <dgm:pt modelId="{CF63A820-6E9A-4BA3-A220-231BBC339FF6}" type="pres">
      <dgm:prSet presAssocID="{DF33A91B-2A4A-4508-BACD-4E6B78BE849D}" presName="composite" presStyleCnt="0"/>
      <dgm:spPr/>
    </dgm:pt>
    <dgm:pt modelId="{A796F0F3-D600-4B28-8C7E-745CA787AF46}" type="pres">
      <dgm:prSet presAssocID="{DF33A91B-2A4A-4508-BACD-4E6B78BE849D}" presName="parentText" presStyleLbl="alignNode1" presStyleIdx="0" presStyleCnt="6">
        <dgm:presLayoutVars>
          <dgm:chMax val="1"/>
          <dgm:bulletEnabled val="1"/>
        </dgm:presLayoutVars>
      </dgm:prSet>
      <dgm:spPr/>
    </dgm:pt>
    <dgm:pt modelId="{A7AB1631-D143-4ACD-9886-C5C269FF7967}" type="pres">
      <dgm:prSet presAssocID="{DF33A91B-2A4A-4508-BACD-4E6B78BE849D}" presName="descendantText" presStyleLbl="alignAcc1" presStyleIdx="0" presStyleCnt="6">
        <dgm:presLayoutVars>
          <dgm:bulletEnabled val="1"/>
        </dgm:presLayoutVars>
      </dgm:prSet>
      <dgm:spPr/>
    </dgm:pt>
    <dgm:pt modelId="{40A41CCF-7052-4F42-ABDE-D98FFDAB6AB5}" type="pres">
      <dgm:prSet presAssocID="{EC416EAA-1CEF-4247-9681-9D7CBDAE381F}" presName="sp" presStyleCnt="0"/>
      <dgm:spPr/>
    </dgm:pt>
    <dgm:pt modelId="{5547A364-51F4-48BD-B111-0634A4BBD1C3}" type="pres">
      <dgm:prSet presAssocID="{73D3E579-1C84-4C6E-99CA-EA5E195E6180}" presName="composite" presStyleCnt="0"/>
      <dgm:spPr/>
    </dgm:pt>
    <dgm:pt modelId="{0E9731FA-E20E-443D-8062-423BE0DCCECE}" type="pres">
      <dgm:prSet presAssocID="{73D3E579-1C84-4C6E-99CA-EA5E195E6180}" presName="parentText" presStyleLbl="alignNode1" presStyleIdx="1" presStyleCnt="6">
        <dgm:presLayoutVars>
          <dgm:chMax val="1"/>
          <dgm:bulletEnabled val="1"/>
        </dgm:presLayoutVars>
      </dgm:prSet>
      <dgm:spPr/>
    </dgm:pt>
    <dgm:pt modelId="{C06B617C-CEF9-4B08-9448-39019E2D58BF}" type="pres">
      <dgm:prSet presAssocID="{73D3E579-1C84-4C6E-99CA-EA5E195E6180}" presName="descendantText" presStyleLbl="alignAcc1" presStyleIdx="1" presStyleCnt="6">
        <dgm:presLayoutVars>
          <dgm:bulletEnabled val="1"/>
        </dgm:presLayoutVars>
      </dgm:prSet>
      <dgm:spPr/>
    </dgm:pt>
    <dgm:pt modelId="{7703D0D8-59A1-4972-8810-ABA8ACFE3606}" type="pres">
      <dgm:prSet presAssocID="{052E0764-0188-4D03-B8C7-6A9179CA040C}" presName="sp" presStyleCnt="0"/>
      <dgm:spPr/>
    </dgm:pt>
    <dgm:pt modelId="{56AD3685-FAF0-4A00-94CC-56145D60F8A9}" type="pres">
      <dgm:prSet presAssocID="{A2AB660D-BAD0-4001-ACF0-A9D7BC1A7AD8}" presName="composite" presStyleCnt="0"/>
      <dgm:spPr/>
    </dgm:pt>
    <dgm:pt modelId="{22228E83-6F02-4407-9F4A-67D5CA6DDCB7}" type="pres">
      <dgm:prSet presAssocID="{A2AB660D-BAD0-4001-ACF0-A9D7BC1A7AD8}" presName="parentText" presStyleLbl="alignNode1" presStyleIdx="2" presStyleCnt="6">
        <dgm:presLayoutVars>
          <dgm:chMax val="1"/>
          <dgm:bulletEnabled val="1"/>
        </dgm:presLayoutVars>
      </dgm:prSet>
      <dgm:spPr/>
    </dgm:pt>
    <dgm:pt modelId="{E4070A9E-6C31-490B-9439-0C0566651C14}" type="pres">
      <dgm:prSet presAssocID="{A2AB660D-BAD0-4001-ACF0-A9D7BC1A7AD8}" presName="descendantText" presStyleLbl="alignAcc1" presStyleIdx="2" presStyleCnt="6">
        <dgm:presLayoutVars>
          <dgm:bulletEnabled val="1"/>
        </dgm:presLayoutVars>
      </dgm:prSet>
      <dgm:spPr/>
    </dgm:pt>
    <dgm:pt modelId="{8CD7BB70-AE87-4EEB-9CB2-4C16602A45C0}" type="pres">
      <dgm:prSet presAssocID="{F919E877-04C5-4F2E-A0C5-6356DFF9D193}" presName="sp" presStyleCnt="0"/>
      <dgm:spPr/>
    </dgm:pt>
    <dgm:pt modelId="{30ED7B67-314C-445D-BA60-22B7F06502F4}" type="pres">
      <dgm:prSet presAssocID="{7A89269E-ADD6-4A33-A0D0-899E31191E11}" presName="composite" presStyleCnt="0"/>
      <dgm:spPr/>
    </dgm:pt>
    <dgm:pt modelId="{36C32E77-1466-45E4-B68F-E3CBF052CDBC}" type="pres">
      <dgm:prSet presAssocID="{7A89269E-ADD6-4A33-A0D0-899E31191E11}" presName="parentText" presStyleLbl="alignNode1" presStyleIdx="3" presStyleCnt="6">
        <dgm:presLayoutVars>
          <dgm:chMax val="1"/>
          <dgm:bulletEnabled val="1"/>
        </dgm:presLayoutVars>
      </dgm:prSet>
      <dgm:spPr/>
    </dgm:pt>
    <dgm:pt modelId="{71B287B9-29F4-46F1-8961-6DB7708991C8}" type="pres">
      <dgm:prSet presAssocID="{7A89269E-ADD6-4A33-A0D0-899E31191E11}" presName="descendantText" presStyleLbl="alignAcc1" presStyleIdx="3" presStyleCnt="6">
        <dgm:presLayoutVars>
          <dgm:bulletEnabled val="1"/>
        </dgm:presLayoutVars>
      </dgm:prSet>
      <dgm:spPr/>
    </dgm:pt>
    <dgm:pt modelId="{8ED35E96-3DE3-4682-B6E0-637D6901C722}" type="pres">
      <dgm:prSet presAssocID="{349B1B18-05B3-4827-BAB9-8F76337C51CF}" presName="sp" presStyleCnt="0"/>
      <dgm:spPr/>
    </dgm:pt>
    <dgm:pt modelId="{E67BDE1C-0754-4BAE-BAE3-66570C704ACC}" type="pres">
      <dgm:prSet presAssocID="{CF1EB74D-AFF2-4B86-92BE-AFFF764CCA2C}" presName="composite" presStyleCnt="0"/>
      <dgm:spPr/>
    </dgm:pt>
    <dgm:pt modelId="{703B744F-CB1B-46DC-B229-318E6BB4047C}" type="pres">
      <dgm:prSet presAssocID="{CF1EB74D-AFF2-4B86-92BE-AFFF764CCA2C}" presName="parentText" presStyleLbl="alignNode1" presStyleIdx="4" presStyleCnt="6">
        <dgm:presLayoutVars>
          <dgm:chMax val="1"/>
          <dgm:bulletEnabled val="1"/>
        </dgm:presLayoutVars>
      </dgm:prSet>
      <dgm:spPr/>
    </dgm:pt>
    <dgm:pt modelId="{644ACA0F-CB55-498D-9470-96ACFC07A22D}" type="pres">
      <dgm:prSet presAssocID="{CF1EB74D-AFF2-4B86-92BE-AFFF764CCA2C}" presName="descendantText" presStyleLbl="alignAcc1" presStyleIdx="4" presStyleCnt="6">
        <dgm:presLayoutVars>
          <dgm:bulletEnabled val="1"/>
        </dgm:presLayoutVars>
      </dgm:prSet>
      <dgm:spPr/>
    </dgm:pt>
    <dgm:pt modelId="{FFB13675-E4D0-4063-8A61-54C40943FFA3}" type="pres">
      <dgm:prSet presAssocID="{C52AF940-B332-4135-A2AB-4AE99460E71A}" presName="sp" presStyleCnt="0"/>
      <dgm:spPr/>
    </dgm:pt>
    <dgm:pt modelId="{5DFF56DF-9AFA-4E59-8F47-320CA28CA0DC}" type="pres">
      <dgm:prSet presAssocID="{361A01F9-7A6E-4139-9AA7-0F558EA420F6}" presName="composite" presStyleCnt="0"/>
      <dgm:spPr/>
    </dgm:pt>
    <dgm:pt modelId="{C7A8C78A-7EE3-4459-811B-230E25DFEE0E}" type="pres">
      <dgm:prSet presAssocID="{361A01F9-7A6E-4139-9AA7-0F558EA420F6}" presName="parentText" presStyleLbl="alignNode1" presStyleIdx="5" presStyleCnt="6">
        <dgm:presLayoutVars>
          <dgm:chMax val="1"/>
          <dgm:bulletEnabled val="1"/>
        </dgm:presLayoutVars>
      </dgm:prSet>
      <dgm:spPr/>
    </dgm:pt>
    <dgm:pt modelId="{CE9F9FB9-E212-4B2C-AC67-9EE8EF90C3C2}" type="pres">
      <dgm:prSet presAssocID="{361A01F9-7A6E-4139-9AA7-0F558EA420F6}" presName="descendantText" presStyleLbl="alignAcc1" presStyleIdx="5" presStyleCnt="6">
        <dgm:presLayoutVars>
          <dgm:bulletEnabled val="1"/>
        </dgm:presLayoutVars>
      </dgm:prSet>
      <dgm:spPr/>
    </dgm:pt>
  </dgm:ptLst>
  <dgm:cxnLst>
    <dgm:cxn modelId="{6C12D103-0080-4E2D-8310-BCE1D6C5269D}" srcId="{1953A823-26AD-4A08-8F06-060927533C1D}" destId="{CF1EB74D-AFF2-4B86-92BE-AFFF764CCA2C}" srcOrd="4" destOrd="0" parTransId="{788BF4B5-DB9C-4684-93EB-90BB4D15E8A6}" sibTransId="{C52AF940-B332-4135-A2AB-4AE99460E71A}"/>
    <dgm:cxn modelId="{CA5C9204-F82A-4070-99E1-E85533409C79}" srcId="{1953A823-26AD-4A08-8F06-060927533C1D}" destId="{73D3E579-1C84-4C6E-99CA-EA5E195E6180}" srcOrd="1" destOrd="0" parTransId="{E636A913-724A-4AB1-9895-41CA440CC2C4}" sibTransId="{052E0764-0188-4D03-B8C7-6A9179CA040C}"/>
    <dgm:cxn modelId="{2C99550A-6FC5-4604-BEB9-B61A2CEE69BA}" type="presOf" srcId="{69F0837F-41C1-4567-AC7A-7973F0E48ACB}" destId="{71B287B9-29F4-46F1-8961-6DB7708991C8}" srcOrd="0" destOrd="0" presId="urn:microsoft.com/office/officeart/2005/8/layout/chevron2"/>
    <dgm:cxn modelId="{C0320B0D-0ACE-4315-866B-A117A1C2A90F}" type="presOf" srcId="{CF1EB74D-AFF2-4B86-92BE-AFFF764CCA2C}" destId="{703B744F-CB1B-46DC-B229-318E6BB4047C}" srcOrd="0" destOrd="0" presId="urn:microsoft.com/office/officeart/2005/8/layout/chevron2"/>
    <dgm:cxn modelId="{989E7620-9481-4D55-B8BC-098E8A04ED24}" type="presOf" srcId="{1953A823-26AD-4A08-8F06-060927533C1D}" destId="{ED6E40EC-017E-434B-9968-45C4AD345CD4}" srcOrd="0" destOrd="0" presId="urn:microsoft.com/office/officeart/2005/8/layout/chevron2"/>
    <dgm:cxn modelId="{19278A26-0575-411F-95C1-F3E9D9F4847D}" srcId="{CF1EB74D-AFF2-4B86-92BE-AFFF764CCA2C}" destId="{43D436D8-65BE-44E0-A0F2-0555D3931A9C}" srcOrd="0" destOrd="0" parTransId="{CBA06789-66F2-4BD2-A976-02D69DF538F5}" sibTransId="{97E0309A-82CD-47D7-944C-6C6F7A68FF13}"/>
    <dgm:cxn modelId="{533C462B-1B32-43E5-879F-296B0A36D6CA}" srcId="{361A01F9-7A6E-4139-9AA7-0F558EA420F6}" destId="{3C65FA66-5E90-44B6-8713-0630DE65D6A2}" srcOrd="0" destOrd="0" parTransId="{758FBA16-58AD-4CB0-8112-7ABAD8ADB566}" sibTransId="{36AEC10C-3929-4D5B-9524-45684FDFF2F5}"/>
    <dgm:cxn modelId="{C2420E2F-359C-46E3-83B5-FC8DBEC65C2F}" srcId="{73D3E579-1C84-4C6E-99CA-EA5E195E6180}" destId="{8E82C163-20B2-422E-8EE4-4FF0D82C0A07}" srcOrd="0" destOrd="0" parTransId="{51501D84-AA41-46B7-B925-7F550073CDF1}" sibTransId="{ADB13CE0-84EF-4C4A-AC78-517841E975D1}"/>
    <dgm:cxn modelId="{EA440833-244C-47D9-A82A-F39F65F5375D}" type="presOf" srcId="{7A89269E-ADD6-4A33-A0D0-899E31191E11}" destId="{36C32E77-1466-45E4-B68F-E3CBF052CDBC}" srcOrd="0" destOrd="0" presId="urn:microsoft.com/office/officeart/2005/8/layout/chevron2"/>
    <dgm:cxn modelId="{75B2C662-6745-4CB6-B198-B47DC0D2BC1F}" srcId="{A2AB660D-BAD0-4001-ACF0-A9D7BC1A7AD8}" destId="{351FD20A-FE4A-442D-8E7B-B67C2413F03E}" srcOrd="0" destOrd="0" parTransId="{EF283257-FADB-487F-8C65-652D53C566BB}" sibTransId="{4C49E4B6-2905-43D4-9F6E-FD148D2606E7}"/>
    <dgm:cxn modelId="{700F1365-C38D-46AB-8EF8-BDA8DD497964}" srcId="{1953A823-26AD-4A08-8F06-060927533C1D}" destId="{7A89269E-ADD6-4A33-A0D0-899E31191E11}" srcOrd="3" destOrd="0" parTransId="{AA5CCE57-4684-421C-9377-118E7C6DFF6C}" sibTransId="{349B1B18-05B3-4827-BAB9-8F76337C51CF}"/>
    <dgm:cxn modelId="{A55EA065-7024-4FC7-A6ED-EF6E58AE8634}" srcId="{7A89269E-ADD6-4A33-A0D0-899E31191E11}" destId="{69F0837F-41C1-4567-AC7A-7973F0E48ACB}" srcOrd="0" destOrd="0" parTransId="{B265B583-7D2F-4E7C-972F-81EE01AA6634}" sibTransId="{16A90244-6D03-4FDD-9E74-4BF416BE2B9F}"/>
    <dgm:cxn modelId="{6A91DB49-B744-4F3E-AC38-D8B9A8B6AC86}" type="presOf" srcId="{43D436D8-65BE-44E0-A0F2-0555D3931A9C}" destId="{644ACA0F-CB55-498D-9470-96ACFC07A22D}" srcOrd="0" destOrd="0" presId="urn:microsoft.com/office/officeart/2005/8/layout/chevron2"/>
    <dgm:cxn modelId="{7FE66789-5C4C-40C7-8CE0-E62A9419E353}" type="presOf" srcId="{DF33A91B-2A4A-4508-BACD-4E6B78BE849D}" destId="{A796F0F3-D600-4B28-8C7E-745CA787AF46}" srcOrd="0" destOrd="0" presId="urn:microsoft.com/office/officeart/2005/8/layout/chevron2"/>
    <dgm:cxn modelId="{4152858F-E0EB-47D6-9892-07F69BD89CD4}" srcId="{1953A823-26AD-4A08-8F06-060927533C1D}" destId="{A2AB660D-BAD0-4001-ACF0-A9D7BC1A7AD8}" srcOrd="2" destOrd="0" parTransId="{1C94594F-D78C-4C3B-A384-4D644D01B12D}" sibTransId="{F919E877-04C5-4F2E-A0C5-6356DFF9D193}"/>
    <dgm:cxn modelId="{BFE4BE95-0E6C-4170-83FB-F276FF65C681}" type="presOf" srcId="{8E82C163-20B2-422E-8EE4-4FF0D82C0A07}" destId="{C06B617C-CEF9-4B08-9448-39019E2D58BF}" srcOrd="0" destOrd="0" presId="urn:microsoft.com/office/officeart/2005/8/layout/chevron2"/>
    <dgm:cxn modelId="{3E8D5F96-69C7-414D-A29D-B53D039AB742}" srcId="{1953A823-26AD-4A08-8F06-060927533C1D}" destId="{361A01F9-7A6E-4139-9AA7-0F558EA420F6}" srcOrd="5" destOrd="0" parTransId="{CCE18CD5-3131-4F22-AB6D-A33612647F64}" sibTransId="{752A956F-9B42-451C-8D98-C282D9FBCD1C}"/>
    <dgm:cxn modelId="{A4FC8596-7D11-4B06-BD94-45E8725BA74B}" type="presOf" srcId="{351FD20A-FE4A-442D-8E7B-B67C2413F03E}" destId="{E4070A9E-6C31-490B-9439-0C0566651C14}" srcOrd="0" destOrd="0" presId="urn:microsoft.com/office/officeart/2005/8/layout/chevron2"/>
    <dgm:cxn modelId="{E20387A8-594E-4856-B012-05C1049A70A2}" type="presOf" srcId="{73D3E579-1C84-4C6E-99CA-EA5E195E6180}" destId="{0E9731FA-E20E-443D-8062-423BE0DCCECE}" srcOrd="0" destOrd="0" presId="urn:microsoft.com/office/officeart/2005/8/layout/chevron2"/>
    <dgm:cxn modelId="{933E94B1-BFA1-4892-8AF1-CE71B222DF3D}" type="presOf" srcId="{8AB72A07-463B-489A-A59F-8F3036EAC208}" destId="{A7AB1631-D143-4ACD-9886-C5C269FF7967}" srcOrd="0" destOrd="0" presId="urn:microsoft.com/office/officeart/2005/8/layout/chevron2"/>
    <dgm:cxn modelId="{2947FBB8-39DA-43C8-9602-9388B7F5512F}" srcId="{DF33A91B-2A4A-4508-BACD-4E6B78BE849D}" destId="{8AB72A07-463B-489A-A59F-8F3036EAC208}" srcOrd="0" destOrd="0" parTransId="{B04E33A4-A004-4C3A-8C19-100592DA433F}" sibTransId="{253C5D57-0FF6-42DD-85ED-0EBCD47DA41F}"/>
    <dgm:cxn modelId="{D18792C1-CBDE-4F75-8F9D-03224C7662EA}" type="presOf" srcId="{3C65FA66-5E90-44B6-8713-0630DE65D6A2}" destId="{CE9F9FB9-E212-4B2C-AC67-9EE8EF90C3C2}" srcOrd="0" destOrd="0" presId="urn:microsoft.com/office/officeart/2005/8/layout/chevron2"/>
    <dgm:cxn modelId="{0A62E7C5-F80D-4959-93C4-AC22D0EF8A48}" srcId="{1953A823-26AD-4A08-8F06-060927533C1D}" destId="{DF33A91B-2A4A-4508-BACD-4E6B78BE849D}" srcOrd="0" destOrd="0" parTransId="{213B3C81-57D5-4A33-A01A-D6DFAA7FD50C}" sibTransId="{EC416EAA-1CEF-4247-9681-9D7CBDAE381F}"/>
    <dgm:cxn modelId="{046AA5E0-8EB8-41DF-A2CC-AD1F32A520E4}" type="presOf" srcId="{A2AB660D-BAD0-4001-ACF0-A9D7BC1A7AD8}" destId="{22228E83-6F02-4407-9F4A-67D5CA6DDCB7}" srcOrd="0" destOrd="0" presId="urn:microsoft.com/office/officeart/2005/8/layout/chevron2"/>
    <dgm:cxn modelId="{EBDEE2E7-D74B-4A70-ACD7-4F8A7782DC01}" type="presOf" srcId="{361A01F9-7A6E-4139-9AA7-0F558EA420F6}" destId="{C7A8C78A-7EE3-4459-811B-230E25DFEE0E}" srcOrd="0" destOrd="0" presId="urn:microsoft.com/office/officeart/2005/8/layout/chevron2"/>
    <dgm:cxn modelId="{87BF40E2-CB90-471A-8F0D-D2F0B2693C58}" type="presParOf" srcId="{ED6E40EC-017E-434B-9968-45C4AD345CD4}" destId="{CF63A820-6E9A-4BA3-A220-231BBC339FF6}" srcOrd="0" destOrd="0" presId="urn:microsoft.com/office/officeart/2005/8/layout/chevron2"/>
    <dgm:cxn modelId="{06580DF7-7F99-4392-8C93-E651B5059581}" type="presParOf" srcId="{CF63A820-6E9A-4BA3-A220-231BBC339FF6}" destId="{A796F0F3-D600-4B28-8C7E-745CA787AF46}" srcOrd="0" destOrd="0" presId="urn:microsoft.com/office/officeart/2005/8/layout/chevron2"/>
    <dgm:cxn modelId="{B4C7FEEF-92AB-4154-89A7-EDEE07B0BF5B}" type="presParOf" srcId="{CF63A820-6E9A-4BA3-A220-231BBC339FF6}" destId="{A7AB1631-D143-4ACD-9886-C5C269FF7967}" srcOrd="1" destOrd="0" presId="urn:microsoft.com/office/officeart/2005/8/layout/chevron2"/>
    <dgm:cxn modelId="{060D7A13-D0BD-491C-B120-0CF919A959CF}" type="presParOf" srcId="{ED6E40EC-017E-434B-9968-45C4AD345CD4}" destId="{40A41CCF-7052-4F42-ABDE-D98FFDAB6AB5}" srcOrd="1" destOrd="0" presId="urn:microsoft.com/office/officeart/2005/8/layout/chevron2"/>
    <dgm:cxn modelId="{A00C5CAE-70F1-43B6-9D9B-D65073C1DF03}" type="presParOf" srcId="{ED6E40EC-017E-434B-9968-45C4AD345CD4}" destId="{5547A364-51F4-48BD-B111-0634A4BBD1C3}" srcOrd="2" destOrd="0" presId="urn:microsoft.com/office/officeart/2005/8/layout/chevron2"/>
    <dgm:cxn modelId="{B7DA98D7-D399-4660-98B2-26F183B1D73B}" type="presParOf" srcId="{5547A364-51F4-48BD-B111-0634A4BBD1C3}" destId="{0E9731FA-E20E-443D-8062-423BE0DCCECE}" srcOrd="0" destOrd="0" presId="urn:microsoft.com/office/officeart/2005/8/layout/chevron2"/>
    <dgm:cxn modelId="{48FF4EFB-F2DB-4C6D-9976-BFFC8841EFE2}" type="presParOf" srcId="{5547A364-51F4-48BD-B111-0634A4BBD1C3}" destId="{C06B617C-CEF9-4B08-9448-39019E2D58BF}" srcOrd="1" destOrd="0" presId="urn:microsoft.com/office/officeart/2005/8/layout/chevron2"/>
    <dgm:cxn modelId="{67E61D34-64BA-4B2F-80C1-754F7D566E67}" type="presParOf" srcId="{ED6E40EC-017E-434B-9968-45C4AD345CD4}" destId="{7703D0D8-59A1-4972-8810-ABA8ACFE3606}" srcOrd="3" destOrd="0" presId="urn:microsoft.com/office/officeart/2005/8/layout/chevron2"/>
    <dgm:cxn modelId="{DD7A8C4D-AA88-4FF0-8791-D56F0C2548E5}" type="presParOf" srcId="{ED6E40EC-017E-434B-9968-45C4AD345CD4}" destId="{56AD3685-FAF0-4A00-94CC-56145D60F8A9}" srcOrd="4" destOrd="0" presId="urn:microsoft.com/office/officeart/2005/8/layout/chevron2"/>
    <dgm:cxn modelId="{98FA5264-6BD2-4FEC-B716-70535C029429}" type="presParOf" srcId="{56AD3685-FAF0-4A00-94CC-56145D60F8A9}" destId="{22228E83-6F02-4407-9F4A-67D5CA6DDCB7}" srcOrd="0" destOrd="0" presId="urn:microsoft.com/office/officeart/2005/8/layout/chevron2"/>
    <dgm:cxn modelId="{4AD6C9DF-D655-4AA2-9E84-5A2A6378FB64}" type="presParOf" srcId="{56AD3685-FAF0-4A00-94CC-56145D60F8A9}" destId="{E4070A9E-6C31-490B-9439-0C0566651C14}" srcOrd="1" destOrd="0" presId="urn:microsoft.com/office/officeart/2005/8/layout/chevron2"/>
    <dgm:cxn modelId="{F4EEF2DF-1E02-4506-8AE6-CBA7667FC0A6}" type="presParOf" srcId="{ED6E40EC-017E-434B-9968-45C4AD345CD4}" destId="{8CD7BB70-AE87-4EEB-9CB2-4C16602A45C0}" srcOrd="5" destOrd="0" presId="urn:microsoft.com/office/officeart/2005/8/layout/chevron2"/>
    <dgm:cxn modelId="{7AD7D6CE-7CCD-4275-9E5B-BD0508ADD7F4}" type="presParOf" srcId="{ED6E40EC-017E-434B-9968-45C4AD345CD4}" destId="{30ED7B67-314C-445D-BA60-22B7F06502F4}" srcOrd="6" destOrd="0" presId="urn:microsoft.com/office/officeart/2005/8/layout/chevron2"/>
    <dgm:cxn modelId="{DEC237D3-C18B-462E-A947-B501AAB13E3C}" type="presParOf" srcId="{30ED7B67-314C-445D-BA60-22B7F06502F4}" destId="{36C32E77-1466-45E4-B68F-E3CBF052CDBC}" srcOrd="0" destOrd="0" presId="urn:microsoft.com/office/officeart/2005/8/layout/chevron2"/>
    <dgm:cxn modelId="{1A33A536-B13B-4B1A-92DF-8E2ACF1FBCA5}" type="presParOf" srcId="{30ED7B67-314C-445D-BA60-22B7F06502F4}" destId="{71B287B9-29F4-46F1-8961-6DB7708991C8}" srcOrd="1" destOrd="0" presId="urn:microsoft.com/office/officeart/2005/8/layout/chevron2"/>
    <dgm:cxn modelId="{9ED07E3F-8EB1-48EC-ADBB-F56D932F2872}" type="presParOf" srcId="{ED6E40EC-017E-434B-9968-45C4AD345CD4}" destId="{8ED35E96-3DE3-4682-B6E0-637D6901C722}" srcOrd="7" destOrd="0" presId="urn:microsoft.com/office/officeart/2005/8/layout/chevron2"/>
    <dgm:cxn modelId="{EFCA3BFA-9312-4D7F-B04F-5594D93162FD}" type="presParOf" srcId="{ED6E40EC-017E-434B-9968-45C4AD345CD4}" destId="{E67BDE1C-0754-4BAE-BAE3-66570C704ACC}" srcOrd="8" destOrd="0" presId="urn:microsoft.com/office/officeart/2005/8/layout/chevron2"/>
    <dgm:cxn modelId="{28AD3F84-36C4-41F5-82F3-0715EDBB4727}" type="presParOf" srcId="{E67BDE1C-0754-4BAE-BAE3-66570C704ACC}" destId="{703B744F-CB1B-46DC-B229-318E6BB4047C}" srcOrd="0" destOrd="0" presId="urn:microsoft.com/office/officeart/2005/8/layout/chevron2"/>
    <dgm:cxn modelId="{FBDE3AA4-DF5F-4B38-B759-B4A31E33FA8E}" type="presParOf" srcId="{E67BDE1C-0754-4BAE-BAE3-66570C704ACC}" destId="{644ACA0F-CB55-498D-9470-96ACFC07A22D}" srcOrd="1" destOrd="0" presId="urn:microsoft.com/office/officeart/2005/8/layout/chevron2"/>
    <dgm:cxn modelId="{1185303E-749A-4E49-A98D-62A7A43E7F27}" type="presParOf" srcId="{ED6E40EC-017E-434B-9968-45C4AD345CD4}" destId="{FFB13675-E4D0-4063-8A61-54C40943FFA3}" srcOrd="9" destOrd="0" presId="urn:microsoft.com/office/officeart/2005/8/layout/chevron2"/>
    <dgm:cxn modelId="{477C51CA-E66F-42FA-B348-96BF258466CE}" type="presParOf" srcId="{ED6E40EC-017E-434B-9968-45C4AD345CD4}" destId="{5DFF56DF-9AFA-4E59-8F47-320CA28CA0DC}" srcOrd="10" destOrd="0" presId="urn:microsoft.com/office/officeart/2005/8/layout/chevron2"/>
    <dgm:cxn modelId="{8BB63912-BB66-47DF-AE03-7C12DEE5713A}" type="presParOf" srcId="{5DFF56DF-9AFA-4E59-8F47-320CA28CA0DC}" destId="{C7A8C78A-7EE3-4459-811B-230E25DFEE0E}" srcOrd="0" destOrd="0" presId="urn:microsoft.com/office/officeart/2005/8/layout/chevron2"/>
    <dgm:cxn modelId="{F535CD33-9C4A-4C82-9C58-BCECA49E0F0F}" type="presParOf" srcId="{5DFF56DF-9AFA-4E59-8F47-320CA28CA0DC}" destId="{CE9F9FB9-E212-4B2C-AC67-9EE8EF90C3C2}" srcOrd="1" destOrd="0" presId="urn:microsoft.com/office/officeart/2005/8/layout/chevron2"/>
  </dgm:cxnLst>
  <dgm:bg/>
  <dgm:whole>
    <a:ln cap="sq"/>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953A823-26AD-4A08-8F06-060927533C1D}" type="doc">
      <dgm:prSet loTypeId="urn:microsoft.com/office/officeart/2005/8/layout/chevron2" loCatId="list" qsTypeId="urn:microsoft.com/office/officeart/2005/8/quickstyle/3d3" qsCatId="3D" csTypeId="urn:microsoft.com/office/officeart/2005/8/colors/accent6_2" csCatId="accent6" phldr="1"/>
      <dgm:spPr/>
      <dgm:t>
        <a:bodyPr/>
        <a:lstStyle/>
        <a:p>
          <a:endParaRPr lang="tr-TR"/>
        </a:p>
      </dgm:t>
    </dgm:pt>
    <dgm:pt modelId="{DF33A91B-2A4A-4508-BACD-4E6B78BE849D}">
      <dgm:prSet phldrT="[Metin]" custT="1"/>
      <dgm:spPr/>
      <dgm:t>
        <a:bodyPr/>
        <a:lstStyle/>
        <a:p>
          <a:r>
            <a:rPr lang="tr-TR" sz="1600" b="1" i="1" dirty="0"/>
            <a:t>I.</a:t>
          </a:r>
        </a:p>
      </dgm:t>
    </dgm:pt>
    <dgm:pt modelId="{213B3C81-57D5-4A33-A01A-D6DFAA7FD50C}" type="parTrans" cxnId="{0A62E7C5-F80D-4959-93C4-AC22D0EF8A48}">
      <dgm:prSet/>
      <dgm:spPr/>
      <dgm:t>
        <a:bodyPr/>
        <a:lstStyle/>
        <a:p>
          <a:endParaRPr lang="tr-TR"/>
        </a:p>
      </dgm:t>
    </dgm:pt>
    <dgm:pt modelId="{EC416EAA-1CEF-4247-9681-9D7CBDAE381F}" type="sibTrans" cxnId="{0A62E7C5-F80D-4959-93C4-AC22D0EF8A48}">
      <dgm:prSet/>
      <dgm:spPr/>
      <dgm:t>
        <a:bodyPr/>
        <a:lstStyle/>
        <a:p>
          <a:endParaRPr lang="tr-TR"/>
        </a:p>
      </dgm:t>
    </dgm:pt>
    <dgm:pt modelId="{8AB72A07-463B-489A-A59F-8F3036EAC208}">
      <dgm:prSet phldrT="[Metin]" custT="1"/>
      <dgm:spPr/>
      <dgm:t>
        <a:bodyPr/>
        <a:lstStyle/>
        <a:p>
          <a:r>
            <a:rPr lang="tr-TR" sz="1600" b="1" i="1" dirty="0"/>
            <a:t>İhtiyaçların</a:t>
          </a:r>
          <a:r>
            <a:rPr lang="nl-NL" sz="1600" b="1" i="1" dirty="0"/>
            <a:t> belirlenmesi  / </a:t>
          </a:r>
          <a:r>
            <a:rPr lang="tr-TR" sz="1600" b="1" i="1" dirty="0"/>
            <a:t>Teknik Şartnamenin (İş Tanımı) ve İhale Dosyasının hazırlanması, Değerlendirme Komitesinin oluşturulması</a:t>
          </a:r>
        </a:p>
      </dgm:t>
    </dgm:pt>
    <dgm:pt modelId="{B04E33A4-A004-4C3A-8C19-100592DA433F}" type="parTrans" cxnId="{2947FBB8-39DA-43C8-9602-9388B7F5512F}">
      <dgm:prSet/>
      <dgm:spPr/>
      <dgm:t>
        <a:bodyPr/>
        <a:lstStyle/>
        <a:p>
          <a:endParaRPr lang="tr-TR"/>
        </a:p>
      </dgm:t>
    </dgm:pt>
    <dgm:pt modelId="{253C5D57-0FF6-42DD-85ED-0EBCD47DA41F}" type="sibTrans" cxnId="{2947FBB8-39DA-43C8-9602-9388B7F5512F}">
      <dgm:prSet/>
      <dgm:spPr/>
      <dgm:t>
        <a:bodyPr/>
        <a:lstStyle/>
        <a:p>
          <a:endParaRPr lang="tr-TR"/>
        </a:p>
      </dgm:t>
    </dgm:pt>
    <dgm:pt modelId="{73D3E579-1C84-4C6E-99CA-EA5E195E6180}">
      <dgm:prSet phldrT="[Metin]" custT="1"/>
      <dgm:spPr/>
      <dgm:t>
        <a:bodyPr/>
        <a:lstStyle/>
        <a:p>
          <a:r>
            <a:rPr lang="tr-TR" sz="1600" b="1" i="1" dirty="0"/>
            <a:t>II.</a:t>
          </a:r>
        </a:p>
      </dgm:t>
    </dgm:pt>
    <dgm:pt modelId="{E636A913-724A-4AB1-9895-41CA440CC2C4}" type="parTrans" cxnId="{CA5C9204-F82A-4070-99E1-E85533409C79}">
      <dgm:prSet/>
      <dgm:spPr/>
      <dgm:t>
        <a:bodyPr/>
        <a:lstStyle/>
        <a:p>
          <a:endParaRPr lang="tr-TR"/>
        </a:p>
      </dgm:t>
    </dgm:pt>
    <dgm:pt modelId="{052E0764-0188-4D03-B8C7-6A9179CA040C}" type="sibTrans" cxnId="{CA5C9204-F82A-4070-99E1-E85533409C79}">
      <dgm:prSet/>
      <dgm:spPr/>
      <dgm:t>
        <a:bodyPr/>
        <a:lstStyle/>
        <a:p>
          <a:endParaRPr lang="tr-TR"/>
        </a:p>
      </dgm:t>
    </dgm:pt>
    <dgm:pt modelId="{8E82C163-20B2-422E-8EE4-4FF0D82C0A07}">
      <dgm:prSet phldrT="[Metin]" custT="1"/>
      <dgm:spPr/>
      <dgm:t>
        <a:bodyPr/>
        <a:lstStyle/>
        <a:p>
          <a:r>
            <a:rPr lang="tr-TR" sz="1600" b="1" i="1" dirty="0"/>
            <a:t>Belirlenen ihtiyaçlara cevap verebilecek nitelikte olduğuna inanılan teklif verebilecek en az beş adaydan oluşan bir kısa listenin hazırlanması</a:t>
          </a:r>
        </a:p>
      </dgm:t>
    </dgm:pt>
    <dgm:pt modelId="{51501D84-AA41-46B7-B925-7F550073CDF1}" type="parTrans" cxnId="{C2420E2F-359C-46E3-83B5-FC8DBEC65C2F}">
      <dgm:prSet/>
      <dgm:spPr/>
      <dgm:t>
        <a:bodyPr/>
        <a:lstStyle/>
        <a:p>
          <a:endParaRPr lang="tr-TR"/>
        </a:p>
      </dgm:t>
    </dgm:pt>
    <dgm:pt modelId="{ADB13CE0-84EF-4C4A-AC78-517841E975D1}" type="sibTrans" cxnId="{C2420E2F-359C-46E3-83B5-FC8DBEC65C2F}">
      <dgm:prSet/>
      <dgm:spPr/>
      <dgm:t>
        <a:bodyPr/>
        <a:lstStyle/>
        <a:p>
          <a:endParaRPr lang="tr-TR"/>
        </a:p>
      </dgm:t>
    </dgm:pt>
    <dgm:pt modelId="{A2AB660D-BAD0-4001-ACF0-A9D7BC1A7AD8}">
      <dgm:prSet phldrT="[Metin]" custT="1"/>
      <dgm:spPr/>
      <dgm:t>
        <a:bodyPr/>
        <a:lstStyle/>
        <a:p>
          <a:r>
            <a:rPr lang="tr-TR" sz="1600" b="1" i="1" dirty="0"/>
            <a:t>III.</a:t>
          </a:r>
        </a:p>
      </dgm:t>
    </dgm:pt>
    <dgm:pt modelId="{1C94594F-D78C-4C3B-A384-4D644D01B12D}" type="parTrans" cxnId="{4152858F-E0EB-47D6-9892-07F69BD89CD4}">
      <dgm:prSet/>
      <dgm:spPr/>
      <dgm:t>
        <a:bodyPr/>
        <a:lstStyle/>
        <a:p>
          <a:endParaRPr lang="tr-TR"/>
        </a:p>
      </dgm:t>
    </dgm:pt>
    <dgm:pt modelId="{F919E877-04C5-4F2E-A0C5-6356DFF9D193}" type="sibTrans" cxnId="{4152858F-E0EB-47D6-9892-07F69BD89CD4}">
      <dgm:prSet/>
      <dgm:spPr/>
      <dgm:t>
        <a:bodyPr/>
        <a:lstStyle/>
        <a:p>
          <a:endParaRPr lang="tr-TR"/>
        </a:p>
      </dgm:t>
    </dgm:pt>
    <dgm:pt modelId="{351FD20A-FE4A-442D-8E7B-B67C2413F03E}">
      <dgm:prSet phldrT="[Metin]" custT="1"/>
      <dgm:spPr/>
      <dgm:t>
        <a:bodyPr/>
        <a:lstStyle/>
        <a:p>
          <a:r>
            <a:rPr lang="tr-TR" sz="1600" b="1" i="1" dirty="0"/>
            <a:t>İhale konusu işin teknik detayları ve gerçekleştirme yöntemleri gibi hususlarda fiyat içermeyen teknik tekliflerin alınması</a:t>
          </a:r>
        </a:p>
      </dgm:t>
    </dgm:pt>
    <dgm:pt modelId="{EF283257-FADB-487F-8C65-652D53C566BB}" type="parTrans" cxnId="{75B2C662-6745-4CB6-B198-B47DC0D2BC1F}">
      <dgm:prSet/>
      <dgm:spPr/>
      <dgm:t>
        <a:bodyPr/>
        <a:lstStyle/>
        <a:p>
          <a:endParaRPr lang="tr-TR"/>
        </a:p>
      </dgm:t>
    </dgm:pt>
    <dgm:pt modelId="{4C49E4B6-2905-43D4-9F6E-FD148D2606E7}" type="sibTrans" cxnId="{75B2C662-6745-4CB6-B198-B47DC0D2BC1F}">
      <dgm:prSet/>
      <dgm:spPr/>
      <dgm:t>
        <a:bodyPr/>
        <a:lstStyle/>
        <a:p>
          <a:endParaRPr lang="tr-TR"/>
        </a:p>
      </dgm:t>
    </dgm:pt>
    <dgm:pt modelId="{7A89269E-ADD6-4A33-A0D0-899E31191E11}">
      <dgm:prSet phldrT="[Metin]" custT="1"/>
      <dgm:spPr/>
      <dgm:t>
        <a:bodyPr/>
        <a:lstStyle/>
        <a:p>
          <a:r>
            <a:rPr lang="tr-TR" sz="1600" b="1" i="1" dirty="0"/>
            <a:t>IV.</a:t>
          </a:r>
        </a:p>
      </dgm:t>
    </dgm:pt>
    <dgm:pt modelId="{AA5CCE57-4684-421C-9377-118E7C6DFF6C}" type="parTrans" cxnId="{700F1365-C38D-46AB-8EF8-BDA8DD497964}">
      <dgm:prSet/>
      <dgm:spPr/>
      <dgm:t>
        <a:bodyPr/>
        <a:lstStyle/>
        <a:p>
          <a:endParaRPr lang="tr-TR"/>
        </a:p>
      </dgm:t>
    </dgm:pt>
    <dgm:pt modelId="{349B1B18-05B3-4827-BAB9-8F76337C51CF}" type="sibTrans" cxnId="{700F1365-C38D-46AB-8EF8-BDA8DD497964}">
      <dgm:prSet/>
      <dgm:spPr/>
      <dgm:t>
        <a:bodyPr/>
        <a:lstStyle/>
        <a:p>
          <a:endParaRPr lang="tr-TR"/>
        </a:p>
      </dgm:t>
    </dgm:pt>
    <dgm:pt modelId="{69F0837F-41C1-4567-AC7A-7973F0E48ACB}">
      <dgm:prSet phldrT="[Metin]" custT="1"/>
      <dgm:spPr/>
      <dgm:t>
        <a:bodyPr/>
        <a:lstStyle/>
        <a:p>
          <a:r>
            <a:rPr lang="tr-TR" sz="1600" b="1" i="1" dirty="0"/>
            <a:t>İhtiyaçları en uygun şekilde karşılayacak yöntem ve çözümler üzerine, her bir istekli ile görüşme yapılması </a:t>
          </a:r>
        </a:p>
      </dgm:t>
    </dgm:pt>
    <dgm:pt modelId="{B265B583-7D2F-4E7C-972F-81EE01AA6634}" type="parTrans" cxnId="{A55EA065-7024-4FC7-A6ED-EF6E58AE8634}">
      <dgm:prSet/>
      <dgm:spPr/>
      <dgm:t>
        <a:bodyPr/>
        <a:lstStyle/>
        <a:p>
          <a:endParaRPr lang="tr-TR"/>
        </a:p>
      </dgm:t>
    </dgm:pt>
    <dgm:pt modelId="{16A90244-6D03-4FDD-9E74-4BF416BE2B9F}" type="sibTrans" cxnId="{A55EA065-7024-4FC7-A6ED-EF6E58AE8634}">
      <dgm:prSet/>
      <dgm:spPr/>
      <dgm:t>
        <a:bodyPr/>
        <a:lstStyle/>
        <a:p>
          <a:endParaRPr lang="tr-TR"/>
        </a:p>
      </dgm:t>
    </dgm:pt>
    <dgm:pt modelId="{CF1EB74D-AFF2-4B86-92BE-AFFF764CCA2C}">
      <dgm:prSet phldrT="[Metin]" custT="1"/>
      <dgm:spPr/>
      <dgm:t>
        <a:bodyPr/>
        <a:lstStyle/>
        <a:p>
          <a:r>
            <a:rPr lang="tr-TR" sz="1600" b="1" i="1" dirty="0"/>
            <a:t>V.</a:t>
          </a:r>
        </a:p>
      </dgm:t>
    </dgm:pt>
    <dgm:pt modelId="{788BF4B5-DB9C-4684-93EB-90BB4D15E8A6}" type="parTrans" cxnId="{6C12D103-0080-4E2D-8310-BCE1D6C5269D}">
      <dgm:prSet/>
      <dgm:spPr/>
      <dgm:t>
        <a:bodyPr/>
        <a:lstStyle/>
        <a:p>
          <a:endParaRPr lang="tr-TR"/>
        </a:p>
      </dgm:t>
    </dgm:pt>
    <dgm:pt modelId="{C52AF940-B332-4135-A2AB-4AE99460E71A}" type="sibTrans" cxnId="{6C12D103-0080-4E2D-8310-BCE1D6C5269D}">
      <dgm:prSet/>
      <dgm:spPr/>
      <dgm:t>
        <a:bodyPr/>
        <a:lstStyle/>
        <a:p>
          <a:endParaRPr lang="tr-TR"/>
        </a:p>
      </dgm:t>
    </dgm:pt>
    <dgm:pt modelId="{43D436D8-65BE-44E0-A0F2-0555D3931A9C}">
      <dgm:prSet phldrT="[Metin]" custT="1"/>
      <dgm:spPr/>
      <dgm:t>
        <a:bodyPr/>
        <a:lstStyle/>
        <a:p>
          <a:r>
            <a:rPr lang="tr-TR" sz="1600" b="1" i="1" dirty="0"/>
            <a:t>Teknik görüşmeler sonucunda şartların netleşmesi üzerine, teknik şartnameye dayalı olarak fiyat tekliflerini de içeren son tekliflerinin alınması</a:t>
          </a:r>
        </a:p>
      </dgm:t>
    </dgm:pt>
    <dgm:pt modelId="{CBA06789-66F2-4BD2-A976-02D69DF538F5}" type="parTrans" cxnId="{19278A26-0575-411F-95C1-F3E9D9F4847D}">
      <dgm:prSet/>
      <dgm:spPr/>
      <dgm:t>
        <a:bodyPr/>
        <a:lstStyle/>
        <a:p>
          <a:endParaRPr lang="tr-TR"/>
        </a:p>
      </dgm:t>
    </dgm:pt>
    <dgm:pt modelId="{97E0309A-82CD-47D7-944C-6C6F7A68FF13}" type="sibTrans" cxnId="{19278A26-0575-411F-95C1-F3E9D9F4847D}">
      <dgm:prSet/>
      <dgm:spPr/>
      <dgm:t>
        <a:bodyPr/>
        <a:lstStyle/>
        <a:p>
          <a:endParaRPr lang="tr-TR"/>
        </a:p>
      </dgm:t>
    </dgm:pt>
    <dgm:pt modelId="{361A01F9-7A6E-4139-9AA7-0F558EA420F6}">
      <dgm:prSet phldrT="[Metin]" custT="1"/>
      <dgm:spPr/>
      <dgm:t>
        <a:bodyPr/>
        <a:lstStyle/>
        <a:p>
          <a:r>
            <a:rPr lang="tr-TR" sz="1600" b="1" i="1" dirty="0"/>
            <a:t>VI.</a:t>
          </a:r>
        </a:p>
      </dgm:t>
    </dgm:pt>
    <dgm:pt modelId="{CCE18CD5-3131-4F22-AB6D-A33612647F64}" type="parTrans" cxnId="{3E8D5F96-69C7-414D-A29D-B53D039AB742}">
      <dgm:prSet/>
      <dgm:spPr/>
      <dgm:t>
        <a:bodyPr/>
        <a:lstStyle/>
        <a:p>
          <a:endParaRPr lang="tr-TR"/>
        </a:p>
      </dgm:t>
    </dgm:pt>
    <dgm:pt modelId="{752A956F-9B42-451C-8D98-C282D9FBCD1C}" type="sibTrans" cxnId="{3E8D5F96-69C7-414D-A29D-B53D039AB742}">
      <dgm:prSet/>
      <dgm:spPr/>
      <dgm:t>
        <a:bodyPr/>
        <a:lstStyle/>
        <a:p>
          <a:endParaRPr lang="tr-TR"/>
        </a:p>
      </dgm:t>
    </dgm:pt>
    <dgm:pt modelId="{3C65FA66-5E90-44B6-8713-0630DE65D6A2}">
      <dgm:prSet phldrT="[Metin]" custT="1"/>
      <dgm:spPr/>
      <dgm:t>
        <a:bodyPr/>
        <a:lstStyle/>
        <a:p>
          <a:r>
            <a:rPr lang="tr-TR" sz="1600" b="1" i="1" dirty="0"/>
            <a:t>Tekliflerin değerlendirilmesi, şartname ile karşılaştırılması, uygunluğunun denetlenmesi </a:t>
          </a:r>
        </a:p>
      </dgm:t>
    </dgm:pt>
    <dgm:pt modelId="{758FBA16-58AD-4CB0-8112-7ABAD8ADB566}" type="parTrans" cxnId="{533C462B-1B32-43E5-879F-296B0A36D6CA}">
      <dgm:prSet/>
      <dgm:spPr/>
      <dgm:t>
        <a:bodyPr/>
        <a:lstStyle/>
        <a:p>
          <a:endParaRPr lang="tr-TR"/>
        </a:p>
      </dgm:t>
    </dgm:pt>
    <dgm:pt modelId="{36AEC10C-3929-4D5B-9524-45684FDFF2F5}" type="sibTrans" cxnId="{533C462B-1B32-43E5-879F-296B0A36D6CA}">
      <dgm:prSet/>
      <dgm:spPr/>
      <dgm:t>
        <a:bodyPr/>
        <a:lstStyle/>
        <a:p>
          <a:endParaRPr lang="tr-TR"/>
        </a:p>
      </dgm:t>
    </dgm:pt>
    <dgm:pt modelId="{B2B09733-8335-4A34-9801-6928764007B5}">
      <dgm:prSet phldrT="[Metin]" custT="1"/>
      <dgm:spPr/>
      <dgm:t>
        <a:bodyPr/>
        <a:lstStyle/>
        <a:p>
          <a:r>
            <a:rPr lang="tr-TR" sz="1600" b="1" i="1" dirty="0"/>
            <a:t>VII.</a:t>
          </a:r>
        </a:p>
      </dgm:t>
    </dgm:pt>
    <dgm:pt modelId="{8D1E0499-BA80-49AA-9770-3C548CCE6F66}" type="parTrans" cxnId="{B5B46A12-353F-43CD-B5A9-95DB96F06097}">
      <dgm:prSet/>
      <dgm:spPr/>
      <dgm:t>
        <a:bodyPr/>
        <a:lstStyle/>
        <a:p>
          <a:endParaRPr lang="tr-TR"/>
        </a:p>
      </dgm:t>
    </dgm:pt>
    <dgm:pt modelId="{043F9AC8-205B-49C6-92F9-AB4158602D1B}" type="sibTrans" cxnId="{B5B46A12-353F-43CD-B5A9-95DB96F06097}">
      <dgm:prSet/>
      <dgm:spPr/>
      <dgm:t>
        <a:bodyPr/>
        <a:lstStyle/>
        <a:p>
          <a:endParaRPr lang="tr-TR"/>
        </a:p>
      </dgm:t>
    </dgm:pt>
    <dgm:pt modelId="{49479985-6487-44F2-8736-D832DDFB1F96}">
      <dgm:prSet phldrT="[Metin]" custT="1"/>
      <dgm:spPr/>
      <dgm:t>
        <a:bodyPr/>
        <a:lstStyle/>
        <a:p>
          <a:r>
            <a:rPr lang="tr-TR" sz="1600" b="1" i="1" dirty="0"/>
            <a:t>VIII.</a:t>
          </a:r>
        </a:p>
      </dgm:t>
    </dgm:pt>
    <dgm:pt modelId="{066A5BC4-88AE-4390-B86A-C345CBCFA686}" type="parTrans" cxnId="{480EC08B-99CA-4A6D-81A6-3B9567335A05}">
      <dgm:prSet/>
      <dgm:spPr/>
      <dgm:t>
        <a:bodyPr/>
        <a:lstStyle/>
        <a:p>
          <a:endParaRPr lang="tr-TR"/>
        </a:p>
      </dgm:t>
    </dgm:pt>
    <dgm:pt modelId="{C403A91B-541B-40BD-A2DD-C01DB8231365}" type="sibTrans" cxnId="{480EC08B-99CA-4A6D-81A6-3B9567335A05}">
      <dgm:prSet/>
      <dgm:spPr/>
      <dgm:t>
        <a:bodyPr/>
        <a:lstStyle/>
        <a:p>
          <a:endParaRPr lang="tr-TR"/>
        </a:p>
      </dgm:t>
    </dgm:pt>
    <dgm:pt modelId="{C6657150-7B58-4755-AEFC-54249A4F9C60}">
      <dgm:prSet phldrT="[Metin]" custT="1"/>
      <dgm:spPr/>
      <dgm:t>
        <a:bodyPr/>
        <a:lstStyle/>
        <a:p>
          <a:r>
            <a:rPr lang="tr-TR" sz="1600" b="1" i="1" dirty="0"/>
            <a:t>IX.</a:t>
          </a:r>
        </a:p>
      </dgm:t>
    </dgm:pt>
    <dgm:pt modelId="{6E68AA7F-950F-489A-BDD2-711D7A38D389}" type="parTrans" cxnId="{C02F8402-CBBE-4E3D-A34E-6EAA0424246B}">
      <dgm:prSet/>
      <dgm:spPr/>
      <dgm:t>
        <a:bodyPr/>
        <a:lstStyle/>
        <a:p>
          <a:endParaRPr lang="tr-TR"/>
        </a:p>
      </dgm:t>
    </dgm:pt>
    <dgm:pt modelId="{661B7E0B-0781-4D15-B07A-749DE740D569}" type="sibTrans" cxnId="{C02F8402-CBBE-4E3D-A34E-6EAA0424246B}">
      <dgm:prSet/>
      <dgm:spPr/>
      <dgm:t>
        <a:bodyPr/>
        <a:lstStyle/>
        <a:p>
          <a:endParaRPr lang="tr-TR"/>
        </a:p>
      </dgm:t>
    </dgm:pt>
    <dgm:pt modelId="{A574AA3F-FFF9-4CD0-89D4-2080190CE2CA}">
      <dgm:prSet phldrT="[Metin]" custT="1"/>
      <dgm:spPr/>
      <dgm:t>
        <a:bodyPr/>
        <a:lstStyle/>
        <a:p>
          <a:r>
            <a:rPr lang="tr-TR" sz="1600" b="1" i="1" dirty="0"/>
            <a:t>Verilen teklifler üzerinde fiyat görüşmesi yapılması, son indirimli fiyat tekliflerinin yazılı ve kapalı olarak alınması</a:t>
          </a:r>
        </a:p>
      </dgm:t>
    </dgm:pt>
    <dgm:pt modelId="{B3177061-7DF3-4686-843C-0F2B720D13A2}" type="parTrans" cxnId="{3D2A5728-CD59-4A6A-946D-39E07C3CD943}">
      <dgm:prSet/>
      <dgm:spPr/>
      <dgm:t>
        <a:bodyPr/>
        <a:lstStyle/>
        <a:p>
          <a:endParaRPr lang="tr-TR"/>
        </a:p>
      </dgm:t>
    </dgm:pt>
    <dgm:pt modelId="{8A612851-E3AD-490E-93E1-259321FD16F3}" type="sibTrans" cxnId="{3D2A5728-CD59-4A6A-946D-39E07C3CD943}">
      <dgm:prSet/>
      <dgm:spPr/>
      <dgm:t>
        <a:bodyPr/>
        <a:lstStyle/>
        <a:p>
          <a:endParaRPr lang="tr-TR"/>
        </a:p>
      </dgm:t>
    </dgm:pt>
    <dgm:pt modelId="{5A797FE9-FE7A-4274-841A-310F192252C7}">
      <dgm:prSet phldrT="[Metin]" custT="1"/>
      <dgm:spPr/>
      <dgm:t>
        <a:bodyPr/>
        <a:lstStyle/>
        <a:p>
          <a:r>
            <a:rPr lang="tr-TR" sz="1600" b="1" i="1" dirty="0"/>
            <a:t>Son fiyat tekliflerinin açılması ve en uygun teklif veren istekliye ihalenin verilmesi </a:t>
          </a:r>
        </a:p>
      </dgm:t>
    </dgm:pt>
    <dgm:pt modelId="{94EEC9E2-8E54-4D72-9A87-1042613AA712}" type="parTrans" cxnId="{7FA7E351-455D-4D49-87E0-DE10C28E6763}">
      <dgm:prSet/>
      <dgm:spPr/>
      <dgm:t>
        <a:bodyPr/>
        <a:lstStyle/>
        <a:p>
          <a:endParaRPr lang="tr-TR"/>
        </a:p>
      </dgm:t>
    </dgm:pt>
    <dgm:pt modelId="{C451D1E1-5E69-4B6D-8A15-1B15FE8F9641}" type="sibTrans" cxnId="{7FA7E351-455D-4D49-87E0-DE10C28E6763}">
      <dgm:prSet/>
      <dgm:spPr/>
      <dgm:t>
        <a:bodyPr/>
        <a:lstStyle/>
        <a:p>
          <a:endParaRPr lang="tr-TR"/>
        </a:p>
      </dgm:t>
    </dgm:pt>
    <dgm:pt modelId="{AF1E7E0C-49CF-4B5D-A4B8-F8DD2E2486F9}">
      <dgm:prSet phldrT="[Metin]" custT="1"/>
      <dgm:spPr/>
      <dgm:t>
        <a:bodyPr/>
        <a:lstStyle/>
        <a:p>
          <a:r>
            <a:rPr lang="tr-TR" sz="1600" b="1" i="1" dirty="0"/>
            <a:t>Sözleşmenin imzalanması ve uygulanması </a:t>
          </a:r>
        </a:p>
      </dgm:t>
    </dgm:pt>
    <dgm:pt modelId="{050BD9E4-B743-41E6-A26F-38B6C58CA545}" type="parTrans" cxnId="{FFFB9BD2-3DD6-4DDB-B015-E94B62134A49}">
      <dgm:prSet/>
      <dgm:spPr/>
      <dgm:t>
        <a:bodyPr/>
        <a:lstStyle/>
        <a:p>
          <a:endParaRPr lang="tr-TR"/>
        </a:p>
      </dgm:t>
    </dgm:pt>
    <dgm:pt modelId="{D07804F9-7E00-401C-A1F4-3C10E6AA21C7}" type="sibTrans" cxnId="{FFFB9BD2-3DD6-4DDB-B015-E94B62134A49}">
      <dgm:prSet/>
      <dgm:spPr/>
      <dgm:t>
        <a:bodyPr/>
        <a:lstStyle/>
        <a:p>
          <a:endParaRPr lang="tr-TR"/>
        </a:p>
      </dgm:t>
    </dgm:pt>
    <dgm:pt modelId="{ED6E40EC-017E-434B-9968-45C4AD345CD4}" type="pres">
      <dgm:prSet presAssocID="{1953A823-26AD-4A08-8F06-060927533C1D}" presName="linearFlow" presStyleCnt="0">
        <dgm:presLayoutVars>
          <dgm:dir/>
          <dgm:animLvl val="lvl"/>
          <dgm:resizeHandles val="exact"/>
        </dgm:presLayoutVars>
      </dgm:prSet>
      <dgm:spPr/>
    </dgm:pt>
    <dgm:pt modelId="{CF63A820-6E9A-4BA3-A220-231BBC339FF6}" type="pres">
      <dgm:prSet presAssocID="{DF33A91B-2A4A-4508-BACD-4E6B78BE849D}" presName="composite" presStyleCnt="0"/>
      <dgm:spPr/>
    </dgm:pt>
    <dgm:pt modelId="{A796F0F3-D600-4B28-8C7E-745CA787AF46}" type="pres">
      <dgm:prSet presAssocID="{DF33A91B-2A4A-4508-BACD-4E6B78BE849D}" presName="parentText" presStyleLbl="alignNode1" presStyleIdx="0" presStyleCnt="9">
        <dgm:presLayoutVars>
          <dgm:chMax val="1"/>
          <dgm:bulletEnabled val="1"/>
        </dgm:presLayoutVars>
      </dgm:prSet>
      <dgm:spPr/>
    </dgm:pt>
    <dgm:pt modelId="{A7AB1631-D143-4ACD-9886-C5C269FF7967}" type="pres">
      <dgm:prSet presAssocID="{DF33A91B-2A4A-4508-BACD-4E6B78BE849D}" presName="descendantText" presStyleLbl="alignAcc1" presStyleIdx="0" presStyleCnt="9">
        <dgm:presLayoutVars>
          <dgm:bulletEnabled val="1"/>
        </dgm:presLayoutVars>
      </dgm:prSet>
      <dgm:spPr/>
    </dgm:pt>
    <dgm:pt modelId="{40A41CCF-7052-4F42-ABDE-D98FFDAB6AB5}" type="pres">
      <dgm:prSet presAssocID="{EC416EAA-1CEF-4247-9681-9D7CBDAE381F}" presName="sp" presStyleCnt="0"/>
      <dgm:spPr/>
    </dgm:pt>
    <dgm:pt modelId="{5547A364-51F4-48BD-B111-0634A4BBD1C3}" type="pres">
      <dgm:prSet presAssocID="{73D3E579-1C84-4C6E-99CA-EA5E195E6180}" presName="composite" presStyleCnt="0"/>
      <dgm:spPr/>
    </dgm:pt>
    <dgm:pt modelId="{0E9731FA-E20E-443D-8062-423BE0DCCECE}" type="pres">
      <dgm:prSet presAssocID="{73D3E579-1C84-4C6E-99CA-EA5E195E6180}" presName="parentText" presStyleLbl="alignNode1" presStyleIdx="1" presStyleCnt="9">
        <dgm:presLayoutVars>
          <dgm:chMax val="1"/>
          <dgm:bulletEnabled val="1"/>
        </dgm:presLayoutVars>
      </dgm:prSet>
      <dgm:spPr/>
    </dgm:pt>
    <dgm:pt modelId="{C06B617C-CEF9-4B08-9448-39019E2D58BF}" type="pres">
      <dgm:prSet presAssocID="{73D3E579-1C84-4C6E-99CA-EA5E195E6180}" presName="descendantText" presStyleLbl="alignAcc1" presStyleIdx="1" presStyleCnt="9">
        <dgm:presLayoutVars>
          <dgm:bulletEnabled val="1"/>
        </dgm:presLayoutVars>
      </dgm:prSet>
      <dgm:spPr/>
    </dgm:pt>
    <dgm:pt modelId="{7703D0D8-59A1-4972-8810-ABA8ACFE3606}" type="pres">
      <dgm:prSet presAssocID="{052E0764-0188-4D03-B8C7-6A9179CA040C}" presName="sp" presStyleCnt="0"/>
      <dgm:spPr/>
    </dgm:pt>
    <dgm:pt modelId="{56AD3685-FAF0-4A00-94CC-56145D60F8A9}" type="pres">
      <dgm:prSet presAssocID="{A2AB660D-BAD0-4001-ACF0-A9D7BC1A7AD8}" presName="composite" presStyleCnt="0"/>
      <dgm:spPr/>
    </dgm:pt>
    <dgm:pt modelId="{22228E83-6F02-4407-9F4A-67D5CA6DDCB7}" type="pres">
      <dgm:prSet presAssocID="{A2AB660D-BAD0-4001-ACF0-A9D7BC1A7AD8}" presName="parentText" presStyleLbl="alignNode1" presStyleIdx="2" presStyleCnt="9">
        <dgm:presLayoutVars>
          <dgm:chMax val="1"/>
          <dgm:bulletEnabled val="1"/>
        </dgm:presLayoutVars>
      </dgm:prSet>
      <dgm:spPr/>
    </dgm:pt>
    <dgm:pt modelId="{E4070A9E-6C31-490B-9439-0C0566651C14}" type="pres">
      <dgm:prSet presAssocID="{A2AB660D-BAD0-4001-ACF0-A9D7BC1A7AD8}" presName="descendantText" presStyleLbl="alignAcc1" presStyleIdx="2" presStyleCnt="9">
        <dgm:presLayoutVars>
          <dgm:bulletEnabled val="1"/>
        </dgm:presLayoutVars>
      </dgm:prSet>
      <dgm:spPr/>
    </dgm:pt>
    <dgm:pt modelId="{8CD7BB70-AE87-4EEB-9CB2-4C16602A45C0}" type="pres">
      <dgm:prSet presAssocID="{F919E877-04C5-4F2E-A0C5-6356DFF9D193}" presName="sp" presStyleCnt="0"/>
      <dgm:spPr/>
    </dgm:pt>
    <dgm:pt modelId="{30ED7B67-314C-445D-BA60-22B7F06502F4}" type="pres">
      <dgm:prSet presAssocID="{7A89269E-ADD6-4A33-A0D0-899E31191E11}" presName="composite" presStyleCnt="0"/>
      <dgm:spPr/>
    </dgm:pt>
    <dgm:pt modelId="{36C32E77-1466-45E4-B68F-E3CBF052CDBC}" type="pres">
      <dgm:prSet presAssocID="{7A89269E-ADD6-4A33-A0D0-899E31191E11}" presName="parentText" presStyleLbl="alignNode1" presStyleIdx="3" presStyleCnt="9">
        <dgm:presLayoutVars>
          <dgm:chMax val="1"/>
          <dgm:bulletEnabled val="1"/>
        </dgm:presLayoutVars>
      </dgm:prSet>
      <dgm:spPr/>
    </dgm:pt>
    <dgm:pt modelId="{71B287B9-29F4-46F1-8961-6DB7708991C8}" type="pres">
      <dgm:prSet presAssocID="{7A89269E-ADD6-4A33-A0D0-899E31191E11}" presName="descendantText" presStyleLbl="alignAcc1" presStyleIdx="3" presStyleCnt="9">
        <dgm:presLayoutVars>
          <dgm:bulletEnabled val="1"/>
        </dgm:presLayoutVars>
      </dgm:prSet>
      <dgm:spPr/>
    </dgm:pt>
    <dgm:pt modelId="{8ED35E96-3DE3-4682-B6E0-637D6901C722}" type="pres">
      <dgm:prSet presAssocID="{349B1B18-05B3-4827-BAB9-8F76337C51CF}" presName="sp" presStyleCnt="0"/>
      <dgm:spPr/>
    </dgm:pt>
    <dgm:pt modelId="{E67BDE1C-0754-4BAE-BAE3-66570C704ACC}" type="pres">
      <dgm:prSet presAssocID="{CF1EB74D-AFF2-4B86-92BE-AFFF764CCA2C}" presName="composite" presStyleCnt="0"/>
      <dgm:spPr/>
    </dgm:pt>
    <dgm:pt modelId="{703B744F-CB1B-46DC-B229-318E6BB4047C}" type="pres">
      <dgm:prSet presAssocID="{CF1EB74D-AFF2-4B86-92BE-AFFF764CCA2C}" presName="parentText" presStyleLbl="alignNode1" presStyleIdx="4" presStyleCnt="9">
        <dgm:presLayoutVars>
          <dgm:chMax val="1"/>
          <dgm:bulletEnabled val="1"/>
        </dgm:presLayoutVars>
      </dgm:prSet>
      <dgm:spPr/>
    </dgm:pt>
    <dgm:pt modelId="{644ACA0F-CB55-498D-9470-96ACFC07A22D}" type="pres">
      <dgm:prSet presAssocID="{CF1EB74D-AFF2-4B86-92BE-AFFF764CCA2C}" presName="descendantText" presStyleLbl="alignAcc1" presStyleIdx="4" presStyleCnt="9">
        <dgm:presLayoutVars>
          <dgm:bulletEnabled val="1"/>
        </dgm:presLayoutVars>
      </dgm:prSet>
      <dgm:spPr/>
    </dgm:pt>
    <dgm:pt modelId="{FFB13675-E4D0-4063-8A61-54C40943FFA3}" type="pres">
      <dgm:prSet presAssocID="{C52AF940-B332-4135-A2AB-4AE99460E71A}" presName="sp" presStyleCnt="0"/>
      <dgm:spPr/>
    </dgm:pt>
    <dgm:pt modelId="{5DFF56DF-9AFA-4E59-8F47-320CA28CA0DC}" type="pres">
      <dgm:prSet presAssocID="{361A01F9-7A6E-4139-9AA7-0F558EA420F6}" presName="composite" presStyleCnt="0"/>
      <dgm:spPr/>
    </dgm:pt>
    <dgm:pt modelId="{C7A8C78A-7EE3-4459-811B-230E25DFEE0E}" type="pres">
      <dgm:prSet presAssocID="{361A01F9-7A6E-4139-9AA7-0F558EA420F6}" presName="parentText" presStyleLbl="alignNode1" presStyleIdx="5" presStyleCnt="9">
        <dgm:presLayoutVars>
          <dgm:chMax val="1"/>
          <dgm:bulletEnabled val="1"/>
        </dgm:presLayoutVars>
      </dgm:prSet>
      <dgm:spPr/>
    </dgm:pt>
    <dgm:pt modelId="{CE9F9FB9-E212-4B2C-AC67-9EE8EF90C3C2}" type="pres">
      <dgm:prSet presAssocID="{361A01F9-7A6E-4139-9AA7-0F558EA420F6}" presName="descendantText" presStyleLbl="alignAcc1" presStyleIdx="5" presStyleCnt="9">
        <dgm:presLayoutVars>
          <dgm:bulletEnabled val="1"/>
        </dgm:presLayoutVars>
      </dgm:prSet>
      <dgm:spPr/>
    </dgm:pt>
    <dgm:pt modelId="{512D27EB-2792-49E7-AD36-7785FB83F9B3}" type="pres">
      <dgm:prSet presAssocID="{752A956F-9B42-451C-8D98-C282D9FBCD1C}" presName="sp" presStyleCnt="0"/>
      <dgm:spPr/>
    </dgm:pt>
    <dgm:pt modelId="{CDB59682-80E1-4242-9D37-C788C5A299EC}" type="pres">
      <dgm:prSet presAssocID="{B2B09733-8335-4A34-9801-6928764007B5}" presName="composite" presStyleCnt="0"/>
      <dgm:spPr/>
    </dgm:pt>
    <dgm:pt modelId="{D0A16785-47CE-4757-A162-C652885031DF}" type="pres">
      <dgm:prSet presAssocID="{B2B09733-8335-4A34-9801-6928764007B5}" presName="parentText" presStyleLbl="alignNode1" presStyleIdx="6" presStyleCnt="9">
        <dgm:presLayoutVars>
          <dgm:chMax val="1"/>
          <dgm:bulletEnabled val="1"/>
        </dgm:presLayoutVars>
      </dgm:prSet>
      <dgm:spPr/>
    </dgm:pt>
    <dgm:pt modelId="{A2B3AE27-9B71-43FC-80F8-C8DE30094F4C}" type="pres">
      <dgm:prSet presAssocID="{B2B09733-8335-4A34-9801-6928764007B5}" presName="descendantText" presStyleLbl="alignAcc1" presStyleIdx="6" presStyleCnt="9">
        <dgm:presLayoutVars>
          <dgm:bulletEnabled val="1"/>
        </dgm:presLayoutVars>
      </dgm:prSet>
      <dgm:spPr/>
    </dgm:pt>
    <dgm:pt modelId="{FAB53075-CE52-46B8-9A28-9463E40D00FD}" type="pres">
      <dgm:prSet presAssocID="{043F9AC8-205B-49C6-92F9-AB4158602D1B}" presName="sp" presStyleCnt="0"/>
      <dgm:spPr/>
    </dgm:pt>
    <dgm:pt modelId="{48F113C3-4FA7-46BC-BCC9-A4ABB123A42F}" type="pres">
      <dgm:prSet presAssocID="{49479985-6487-44F2-8736-D832DDFB1F96}" presName="composite" presStyleCnt="0"/>
      <dgm:spPr/>
    </dgm:pt>
    <dgm:pt modelId="{2D5D3485-EF6E-499F-8E60-035B8C58F89B}" type="pres">
      <dgm:prSet presAssocID="{49479985-6487-44F2-8736-D832DDFB1F96}" presName="parentText" presStyleLbl="alignNode1" presStyleIdx="7" presStyleCnt="9">
        <dgm:presLayoutVars>
          <dgm:chMax val="1"/>
          <dgm:bulletEnabled val="1"/>
        </dgm:presLayoutVars>
      </dgm:prSet>
      <dgm:spPr/>
    </dgm:pt>
    <dgm:pt modelId="{01A19631-9801-49FB-9ABF-AA3874DE1CB0}" type="pres">
      <dgm:prSet presAssocID="{49479985-6487-44F2-8736-D832DDFB1F96}" presName="descendantText" presStyleLbl="alignAcc1" presStyleIdx="7" presStyleCnt="9">
        <dgm:presLayoutVars>
          <dgm:bulletEnabled val="1"/>
        </dgm:presLayoutVars>
      </dgm:prSet>
      <dgm:spPr/>
    </dgm:pt>
    <dgm:pt modelId="{ADAF485F-ABFD-45BC-9B40-0881A9601713}" type="pres">
      <dgm:prSet presAssocID="{C403A91B-541B-40BD-A2DD-C01DB8231365}" presName="sp" presStyleCnt="0"/>
      <dgm:spPr/>
    </dgm:pt>
    <dgm:pt modelId="{E0B8710A-0B79-46B4-8EEB-F42966E396A6}" type="pres">
      <dgm:prSet presAssocID="{C6657150-7B58-4755-AEFC-54249A4F9C60}" presName="composite" presStyleCnt="0"/>
      <dgm:spPr/>
    </dgm:pt>
    <dgm:pt modelId="{8C74C38D-2727-435C-B3D0-7B35EDC8A076}" type="pres">
      <dgm:prSet presAssocID="{C6657150-7B58-4755-AEFC-54249A4F9C60}" presName="parentText" presStyleLbl="alignNode1" presStyleIdx="8" presStyleCnt="9">
        <dgm:presLayoutVars>
          <dgm:chMax val="1"/>
          <dgm:bulletEnabled val="1"/>
        </dgm:presLayoutVars>
      </dgm:prSet>
      <dgm:spPr/>
    </dgm:pt>
    <dgm:pt modelId="{D00D89FB-EB40-4CB8-8B94-4AB27D846C0F}" type="pres">
      <dgm:prSet presAssocID="{C6657150-7B58-4755-AEFC-54249A4F9C60}" presName="descendantText" presStyleLbl="alignAcc1" presStyleIdx="8" presStyleCnt="9">
        <dgm:presLayoutVars>
          <dgm:bulletEnabled val="1"/>
        </dgm:presLayoutVars>
      </dgm:prSet>
      <dgm:spPr/>
    </dgm:pt>
  </dgm:ptLst>
  <dgm:cxnLst>
    <dgm:cxn modelId="{C02F8402-CBBE-4E3D-A34E-6EAA0424246B}" srcId="{1953A823-26AD-4A08-8F06-060927533C1D}" destId="{C6657150-7B58-4755-AEFC-54249A4F9C60}" srcOrd="8" destOrd="0" parTransId="{6E68AA7F-950F-489A-BDD2-711D7A38D389}" sibTransId="{661B7E0B-0781-4D15-B07A-749DE740D569}"/>
    <dgm:cxn modelId="{6C12D103-0080-4E2D-8310-BCE1D6C5269D}" srcId="{1953A823-26AD-4A08-8F06-060927533C1D}" destId="{CF1EB74D-AFF2-4B86-92BE-AFFF764CCA2C}" srcOrd="4" destOrd="0" parTransId="{788BF4B5-DB9C-4684-93EB-90BB4D15E8A6}" sibTransId="{C52AF940-B332-4135-A2AB-4AE99460E71A}"/>
    <dgm:cxn modelId="{CA5C9204-F82A-4070-99E1-E85533409C79}" srcId="{1953A823-26AD-4A08-8F06-060927533C1D}" destId="{73D3E579-1C84-4C6E-99CA-EA5E195E6180}" srcOrd="1" destOrd="0" parTransId="{E636A913-724A-4AB1-9895-41CA440CC2C4}" sibTransId="{052E0764-0188-4D03-B8C7-6A9179CA040C}"/>
    <dgm:cxn modelId="{B5B46A12-353F-43CD-B5A9-95DB96F06097}" srcId="{1953A823-26AD-4A08-8F06-060927533C1D}" destId="{B2B09733-8335-4A34-9801-6928764007B5}" srcOrd="6" destOrd="0" parTransId="{8D1E0499-BA80-49AA-9770-3C548CCE6F66}" sibTransId="{043F9AC8-205B-49C6-92F9-AB4158602D1B}"/>
    <dgm:cxn modelId="{C70CBC23-A11B-4216-AC0E-8CBFB88FE231}" type="presOf" srcId="{49479985-6487-44F2-8736-D832DDFB1F96}" destId="{2D5D3485-EF6E-499F-8E60-035B8C58F89B}" srcOrd="0" destOrd="0" presId="urn:microsoft.com/office/officeart/2005/8/layout/chevron2"/>
    <dgm:cxn modelId="{19278A26-0575-411F-95C1-F3E9D9F4847D}" srcId="{CF1EB74D-AFF2-4B86-92BE-AFFF764CCA2C}" destId="{43D436D8-65BE-44E0-A0F2-0555D3931A9C}" srcOrd="0" destOrd="0" parTransId="{CBA06789-66F2-4BD2-A976-02D69DF538F5}" sibTransId="{97E0309A-82CD-47D7-944C-6C6F7A68FF13}"/>
    <dgm:cxn modelId="{55A2DE27-4BF6-4F83-B45D-9748ED99DD0D}" type="presOf" srcId="{A574AA3F-FFF9-4CD0-89D4-2080190CE2CA}" destId="{A2B3AE27-9B71-43FC-80F8-C8DE30094F4C}" srcOrd="0" destOrd="0" presId="urn:microsoft.com/office/officeart/2005/8/layout/chevron2"/>
    <dgm:cxn modelId="{3D2A5728-CD59-4A6A-946D-39E07C3CD943}" srcId="{B2B09733-8335-4A34-9801-6928764007B5}" destId="{A574AA3F-FFF9-4CD0-89D4-2080190CE2CA}" srcOrd="0" destOrd="0" parTransId="{B3177061-7DF3-4686-843C-0F2B720D13A2}" sibTransId="{8A612851-E3AD-490E-93E1-259321FD16F3}"/>
    <dgm:cxn modelId="{F53EFA2A-5714-435C-9633-695A0C517827}" type="presOf" srcId="{5A797FE9-FE7A-4274-841A-310F192252C7}" destId="{01A19631-9801-49FB-9ABF-AA3874DE1CB0}" srcOrd="0" destOrd="0" presId="urn:microsoft.com/office/officeart/2005/8/layout/chevron2"/>
    <dgm:cxn modelId="{533C462B-1B32-43E5-879F-296B0A36D6CA}" srcId="{361A01F9-7A6E-4139-9AA7-0F558EA420F6}" destId="{3C65FA66-5E90-44B6-8713-0630DE65D6A2}" srcOrd="0" destOrd="0" parTransId="{758FBA16-58AD-4CB0-8112-7ABAD8ADB566}" sibTransId="{36AEC10C-3929-4D5B-9524-45684FDFF2F5}"/>
    <dgm:cxn modelId="{C2420E2F-359C-46E3-83B5-FC8DBEC65C2F}" srcId="{73D3E579-1C84-4C6E-99CA-EA5E195E6180}" destId="{8E82C163-20B2-422E-8EE4-4FF0D82C0A07}" srcOrd="0" destOrd="0" parTransId="{51501D84-AA41-46B7-B925-7F550073CDF1}" sibTransId="{ADB13CE0-84EF-4C4A-AC78-517841E975D1}"/>
    <dgm:cxn modelId="{11A5DD3F-FCE3-4D9E-85EB-E2EE0FD153B5}" type="presOf" srcId="{C6657150-7B58-4755-AEFC-54249A4F9C60}" destId="{8C74C38D-2727-435C-B3D0-7B35EDC8A076}" srcOrd="0" destOrd="0" presId="urn:microsoft.com/office/officeart/2005/8/layout/chevron2"/>
    <dgm:cxn modelId="{B17EF460-7BB7-41AB-8DC6-8F3D465B5464}" type="presOf" srcId="{1953A823-26AD-4A08-8F06-060927533C1D}" destId="{ED6E40EC-017E-434B-9968-45C4AD345CD4}" srcOrd="0" destOrd="0" presId="urn:microsoft.com/office/officeart/2005/8/layout/chevron2"/>
    <dgm:cxn modelId="{75B2C662-6745-4CB6-B198-B47DC0D2BC1F}" srcId="{A2AB660D-BAD0-4001-ACF0-A9D7BC1A7AD8}" destId="{351FD20A-FE4A-442D-8E7B-B67C2413F03E}" srcOrd="0" destOrd="0" parTransId="{EF283257-FADB-487F-8C65-652D53C566BB}" sibTransId="{4C49E4B6-2905-43D4-9F6E-FD148D2606E7}"/>
    <dgm:cxn modelId="{700F1365-C38D-46AB-8EF8-BDA8DD497964}" srcId="{1953A823-26AD-4A08-8F06-060927533C1D}" destId="{7A89269E-ADD6-4A33-A0D0-899E31191E11}" srcOrd="3" destOrd="0" parTransId="{AA5CCE57-4684-421C-9377-118E7C6DFF6C}" sibTransId="{349B1B18-05B3-4827-BAB9-8F76337C51CF}"/>
    <dgm:cxn modelId="{A55EA065-7024-4FC7-A6ED-EF6E58AE8634}" srcId="{7A89269E-ADD6-4A33-A0D0-899E31191E11}" destId="{69F0837F-41C1-4567-AC7A-7973F0E48ACB}" srcOrd="0" destOrd="0" parTransId="{B265B583-7D2F-4E7C-972F-81EE01AA6634}" sibTransId="{16A90244-6D03-4FDD-9E74-4BF416BE2B9F}"/>
    <dgm:cxn modelId="{22C0F868-D539-4961-AEA8-0BE329E62768}" type="presOf" srcId="{69F0837F-41C1-4567-AC7A-7973F0E48ACB}" destId="{71B287B9-29F4-46F1-8961-6DB7708991C8}" srcOrd="0" destOrd="0" presId="urn:microsoft.com/office/officeart/2005/8/layout/chevron2"/>
    <dgm:cxn modelId="{7B27A870-213E-4A2B-A1EC-AD7C768F3851}" type="presOf" srcId="{8E82C163-20B2-422E-8EE4-4FF0D82C0A07}" destId="{C06B617C-CEF9-4B08-9448-39019E2D58BF}" srcOrd="0" destOrd="0" presId="urn:microsoft.com/office/officeart/2005/8/layout/chevron2"/>
    <dgm:cxn modelId="{7FA7E351-455D-4D49-87E0-DE10C28E6763}" srcId="{49479985-6487-44F2-8736-D832DDFB1F96}" destId="{5A797FE9-FE7A-4274-841A-310F192252C7}" srcOrd="0" destOrd="0" parTransId="{94EEC9E2-8E54-4D72-9A87-1042613AA712}" sibTransId="{C451D1E1-5E69-4B6D-8A15-1B15FE8F9641}"/>
    <dgm:cxn modelId="{41E25E58-0174-4800-8DA3-EE43073AD1EE}" type="presOf" srcId="{CF1EB74D-AFF2-4B86-92BE-AFFF764CCA2C}" destId="{703B744F-CB1B-46DC-B229-318E6BB4047C}" srcOrd="0" destOrd="0" presId="urn:microsoft.com/office/officeart/2005/8/layout/chevron2"/>
    <dgm:cxn modelId="{2BC1EA81-B0A3-4B2C-92F5-9A5D3E98DF73}" type="presOf" srcId="{A2AB660D-BAD0-4001-ACF0-A9D7BC1A7AD8}" destId="{22228E83-6F02-4407-9F4A-67D5CA6DDCB7}" srcOrd="0" destOrd="0" presId="urn:microsoft.com/office/officeart/2005/8/layout/chevron2"/>
    <dgm:cxn modelId="{2BA19485-D879-400F-B09C-9580B0051EE5}" type="presOf" srcId="{361A01F9-7A6E-4139-9AA7-0F558EA420F6}" destId="{C7A8C78A-7EE3-4459-811B-230E25DFEE0E}" srcOrd="0" destOrd="0" presId="urn:microsoft.com/office/officeart/2005/8/layout/chevron2"/>
    <dgm:cxn modelId="{480EC08B-99CA-4A6D-81A6-3B9567335A05}" srcId="{1953A823-26AD-4A08-8F06-060927533C1D}" destId="{49479985-6487-44F2-8736-D832DDFB1F96}" srcOrd="7" destOrd="0" parTransId="{066A5BC4-88AE-4390-B86A-C345CBCFA686}" sibTransId="{C403A91B-541B-40BD-A2DD-C01DB8231365}"/>
    <dgm:cxn modelId="{96B8EF8B-0681-4DFB-881A-5CE43E6EAC9E}" type="presOf" srcId="{3C65FA66-5E90-44B6-8713-0630DE65D6A2}" destId="{CE9F9FB9-E212-4B2C-AC67-9EE8EF90C3C2}" srcOrd="0" destOrd="0" presId="urn:microsoft.com/office/officeart/2005/8/layout/chevron2"/>
    <dgm:cxn modelId="{4152858F-E0EB-47D6-9892-07F69BD89CD4}" srcId="{1953A823-26AD-4A08-8F06-060927533C1D}" destId="{A2AB660D-BAD0-4001-ACF0-A9D7BC1A7AD8}" srcOrd="2" destOrd="0" parTransId="{1C94594F-D78C-4C3B-A384-4D644D01B12D}" sibTransId="{F919E877-04C5-4F2E-A0C5-6356DFF9D193}"/>
    <dgm:cxn modelId="{3E8D5F96-69C7-414D-A29D-B53D039AB742}" srcId="{1953A823-26AD-4A08-8F06-060927533C1D}" destId="{361A01F9-7A6E-4139-9AA7-0F558EA420F6}" srcOrd="5" destOrd="0" parTransId="{CCE18CD5-3131-4F22-AB6D-A33612647F64}" sibTransId="{752A956F-9B42-451C-8D98-C282D9FBCD1C}"/>
    <dgm:cxn modelId="{FB5680A0-38F9-4B3C-8987-8FE51B2D8DE8}" type="presOf" srcId="{B2B09733-8335-4A34-9801-6928764007B5}" destId="{D0A16785-47CE-4757-A162-C652885031DF}" srcOrd="0" destOrd="0" presId="urn:microsoft.com/office/officeart/2005/8/layout/chevron2"/>
    <dgm:cxn modelId="{93E34DB3-4A85-492D-948F-482EE820FAB2}" type="presOf" srcId="{DF33A91B-2A4A-4508-BACD-4E6B78BE849D}" destId="{A796F0F3-D600-4B28-8C7E-745CA787AF46}" srcOrd="0" destOrd="0" presId="urn:microsoft.com/office/officeart/2005/8/layout/chevron2"/>
    <dgm:cxn modelId="{BF40EBB5-3C89-47A3-8BC9-47CC487ED0EC}" type="presOf" srcId="{7A89269E-ADD6-4A33-A0D0-899E31191E11}" destId="{36C32E77-1466-45E4-B68F-E3CBF052CDBC}" srcOrd="0" destOrd="0" presId="urn:microsoft.com/office/officeart/2005/8/layout/chevron2"/>
    <dgm:cxn modelId="{2947FBB8-39DA-43C8-9602-9388B7F5512F}" srcId="{DF33A91B-2A4A-4508-BACD-4E6B78BE849D}" destId="{8AB72A07-463B-489A-A59F-8F3036EAC208}" srcOrd="0" destOrd="0" parTransId="{B04E33A4-A004-4C3A-8C19-100592DA433F}" sibTransId="{253C5D57-0FF6-42DD-85ED-0EBCD47DA41F}"/>
    <dgm:cxn modelId="{81F593C2-A752-4B9B-B03E-01312B4A8D1A}" type="presOf" srcId="{73D3E579-1C84-4C6E-99CA-EA5E195E6180}" destId="{0E9731FA-E20E-443D-8062-423BE0DCCECE}" srcOrd="0" destOrd="0" presId="urn:microsoft.com/office/officeart/2005/8/layout/chevron2"/>
    <dgm:cxn modelId="{0A62E7C5-F80D-4959-93C4-AC22D0EF8A48}" srcId="{1953A823-26AD-4A08-8F06-060927533C1D}" destId="{DF33A91B-2A4A-4508-BACD-4E6B78BE849D}" srcOrd="0" destOrd="0" parTransId="{213B3C81-57D5-4A33-A01A-D6DFAA7FD50C}" sibTransId="{EC416EAA-1CEF-4247-9681-9D7CBDAE381F}"/>
    <dgm:cxn modelId="{FFFB9BD2-3DD6-4DDB-B015-E94B62134A49}" srcId="{C6657150-7B58-4755-AEFC-54249A4F9C60}" destId="{AF1E7E0C-49CF-4B5D-A4B8-F8DD2E2486F9}" srcOrd="0" destOrd="0" parTransId="{050BD9E4-B743-41E6-A26F-38B6C58CA545}" sibTransId="{D07804F9-7E00-401C-A1F4-3C10E6AA21C7}"/>
    <dgm:cxn modelId="{6A7F1ED4-6CE7-4408-8AE1-95CB6660A3C9}" type="presOf" srcId="{8AB72A07-463B-489A-A59F-8F3036EAC208}" destId="{A7AB1631-D143-4ACD-9886-C5C269FF7967}" srcOrd="0" destOrd="0" presId="urn:microsoft.com/office/officeart/2005/8/layout/chevron2"/>
    <dgm:cxn modelId="{0E9FF4D4-8C58-4C32-AEC1-F37D1D6F5197}" type="presOf" srcId="{AF1E7E0C-49CF-4B5D-A4B8-F8DD2E2486F9}" destId="{D00D89FB-EB40-4CB8-8B94-4AB27D846C0F}" srcOrd="0" destOrd="0" presId="urn:microsoft.com/office/officeart/2005/8/layout/chevron2"/>
    <dgm:cxn modelId="{878B48EA-D135-4306-BD88-D9C67C41B366}" type="presOf" srcId="{351FD20A-FE4A-442D-8E7B-B67C2413F03E}" destId="{E4070A9E-6C31-490B-9439-0C0566651C14}" srcOrd="0" destOrd="0" presId="urn:microsoft.com/office/officeart/2005/8/layout/chevron2"/>
    <dgm:cxn modelId="{F89E43F5-29D0-4665-86E8-9F1E0DDF7C5E}" type="presOf" srcId="{43D436D8-65BE-44E0-A0F2-0555D3931A9C}" destId="{644ACA0F-CB55-498D-9470-96ACFC07A22D}" srcOrd="0" destOrd="0" presId="urn:microsoft.com/office/officeart/2005/8/layout/chevron2"/>
    <dgm:cxn modelId="{CA22CF84-3328-4871-AE45-48DEC725B40A}" type="presParOf" srcId="{ED6E40EC-017E-434B-9968-45C4AD345CD4}" destId="{CF63A820-6E9A-4BA3-A220-231BBC339FF6}" srcOrd="0" destOrd="0" presId="urn:microsoft.com/office/officeart/2005/8/layout/chevron2"/>
    <dgm:cxn modelId="{195C4AFB-1DD6-4FE6-8425-D27B9C005F1E}" type="presParOf" srcId="{CF63A820-6E9A-4BA3-A220-231BBC339FF6}" destId="{A796F0F3-D600-4B28-8C7E-745CA787AF46}" srcOrd="0" destOrd="0" presId="urn:microsoft.com/office/officeart/2005/8/layout/chevron2"/>
    <dgm:cxn modelId="{CD6D2B1B-C346-4853-AF61-F23F62383C18}" type="presParOf" srcId="{CF63A820-6E9A-4BA3-A220-231BBC339FF6}" destId="{A7AB1631-D143-4ACD-9886-C5C269FF7967}" srcOrd="1" destOrd="0" presId="urn:microsoft.com/office/officeart/2005/8/layout/chevron2"/>
    <dgm:cxn modelId="{C9DE4F88-8276-45BC-8340-D7A537BBA302}" type="presParOf" srcId="{ED6E40EC-017E-434B-9968-45C4AD345CD4}" destId="{40A41CCF-7052-4F42-ABDE-D98FFDAB6AB5}" srcOrd="1" destOrd="0" presId="urn:microsoft.com/office/officeart/2005/8/layout/chevron2"/>
    <dgm:cxn modelId="{96FE2AE2-1C45-4E59-BF27-1F3024405333}" type="presParOf" srcId="{ED6E40EC-017E-434B-9968-45C4AD345CD4}" destId="{5547A364-51F4-48BD-B111-0634A4BBD1C3}" srcOrd="2" destOrd="0" presId="urn:microsoft.com/office/officeart/2005/8/layout/chevron2"/>
    <dgm:cxn modelId="{55B20D24-74D3-475B-9001-0904FACC669B}" type="presParOf" srcId="{5547A364-51F4-48BD-B111-0634A4BBD1C3}" destId="{0E9731FA-E20E-443D-8062-423BE0DCCECE}" srcOrd="0" destOrd="0" presId="urn:microsoft.com/office/officeart/2005/8/layout/chevron2"/>
    <dgm:cxn modelId="{6059ABB3-F05C-4130-B68B-82CF7CB32016}" type="presParOf" srcId="{5547A364-51F4-48BD-B111-0634A4BBD1C3}" destId="{C06B617C-CEF9-4B08-9448-39019E2D58BF}" srcOrd="1" destOrd="0" presId="urn:microsoft.com/office/officeart/2005/8/layout/chevron2"/>
    <dgm:cxn modelId="{0CDE523E-152D-442B-9DD6-220D0D13DFA2}" type="presParOf" srcId="{ED6E40EC-017E-434B-9968-45C4AD345CD4}" destId="{7703D0D8-59A1-4972-8810-ABA8ACFE3606}" srcOrd="3" destOrd="0" presId="urn:microsoft.com/office/officeart/2005/8/layout/chevron2"/>
    <dgm:cxn modelId="{725DAE47-8088-4D61-AF47-7D65166EA9D4}" type="presParOf" srcId="{ED6E40EC-017E-434B-9968-45C4AD345CD4}" destId="{56AD3685-FAF0-4A00-94CC-56145D60F8A9}" srcOrd="4" destOrd="0" presId="urn:microsoft.com/office/officeart/2005/8/layout/chevron2"/>
    <dgm:cxn modelId="{68F5B5D2-89BC-4020-9544-994D746EDB8F}" type="presParOf" srcId="{56AD3685-FAF0-4A00-94CC-56145D60F8A9}" destId="{22228E83-6F02-4407-9F4A-67D5CA6DDCB7}" srcOrd="0" destOrd="0" presId="urn:microsoft.com/office/officeart/2005/8/layout/chevron2"/>
    <dgm:cxn modelId="{044126F1-A255-4D72-84F6-363ABE53E22D}" type="presParOf" srcId="{56AD3685-FAF0-4A00-94CC-56145D60F8A9}" destId="{E4070A9E-6C31-490B-9439-0C0566651C14}" srcOrd="1" destOrd="0" presId="urn:microsoft.com/office/officeart/2005/8/layout/chevron2"/>
    <dgm:cxn modelId="{C0C2BB7E-7933-4B5D-A380-F794BCCC1C17}" type="presParOf" srcId="{ED6E40EC-017E-434B-9968-45C4AD345CD4}" destId="{8CD7BB70-AE87-4EEB-9CB2-4C16602A45C0}" srcOrd="5" destOrd="0" presId="urn:microsoft.com/office/officeart/2005/8/layout/chevron2"/>
    <dgm:cxn modelId="{733C9776-B2C2-42F3-B658-344D9B984F3E}" type="presParOf" srcId="{ED6E40EC-017E-434B-9968-45C4AD345CD4}" destId="{30ED7B67-314C-445D-BA60-22B7F06502F4}" srcOrd="6" destOrd="0" presId="urn:microsoft.com/office/officeart/2005/8/layout/chevron2"/>
    <dgm:cxn modelId="{6141816D-2E33-4AB9-9605-496AFAF5521F}" type="presParOf" srcId="{30ED7B67-314C-445D-BA60-22B7F06502F4}" destId="{36C32E77-1466-45E4-B68F-E3CBF052CDBC}" srcOrd="0" destOrd="0" presId="urn:microsoft.com/office/officeart/2005/8/layout/chevron2"/>
    <dgm:cxn modelId="{54344232-FC05-440F-9E0C-0527F6A9F1DC}" type="presParOf" srcId="{30ED7B67-314C-445D-BA60-22B7F06502F4}" destId="{71B287B9-29F4-46F1-8961-6DB7708991C8}" srcOrd="1" destOrd="0" presId="urn:microsoft.com/office/officeart/2005/8/layout/chevron2"/>
    <dgm:cxn modelId="{E256534B-9F06-433C-A6CD-694C8BC8734E}" type="presParOf" srcId="{ED6E40EC-017E-434B-9968-45C4AD345CD4}" destId="{8ED35E96-3DE3-4682-B6E0-637D6901C722}" srcOrd="7" destOrd="0" presId="urn:microsoft.com/office/officeart/2005/8/layout/chevron2"/>
    <dgm:cxn modelId="{F151D573-6CD7-41B8-B4AD-2634B27A56E9}" type="presParOf" srcId="{ED6E40EC-017E-434B-9968-45C4AD345CD4}" destId="{E67BDE1C-0754-4BAE-BAE3-66570C704ACC}" srcOrd="8" destOrd="0" presId="urn:microsoft.com/office/officeart/2005/8/layout/chevron2"/>
    <dgm:cxn modelId="{5B7CCB01-82D9-4379-A70A-E6545E648FB3}" type="presParOf" srcId="{E67BDE1C-0754-4BAE-BAE3-66570C704ACC}" destId="{703B744F-CB1B-46DC-B229-318E6BB4047C}" srcOrd="0" destOrd="0" presId="urn:microsoft.com/office/officeart/2005/8/layout/chevron2"/>
    <dgm:cxn modelId="{DD337185-8C17-4505-B2D2-AAA3B0DD2C88}" type="presParOf" srcId="{E67BDE1C-0754-4BAE-BAE3-66570C704ACC}" destId="{644ACA0F-CB55-498D-9470-96ACFC07A22D}" srcOrd="1" destOrd="0" presId="urn:microsoft.com/office/officeart/2005/8/layout/chevron2"/>
    <dgm:cxn modelId="{E9CB9DA8-AECC-401B-A5B3-0CA76EEA65BE}" type="presParOf" srcId="{ED6E40EC-017E-434B-9968-45C4AD345CD4}" destId="{FFB13675-E4D0-4063-8A61-54C40943FFA3}" srcOrd="9" destOrd="0" presId="urn:microsoft.com/office/officeart/2005/8/layout/chevron2"/>
    <dgm:cxn modelId="{C632978B-9C28-4837-A190-4FC41561B699}" type="presParOf" srcId="{ED6E40EC-017E-434B-9968-45C4AD345CD4}" destId="{5DFF56DF-9AFA-4E59-8F47-320CA28CA0DC}" srcOrd="10" destOrd="0" presId="urn:microsoft.com/office/officeart/2005/8/layout/chevron2"/>
    <dgm:cxn modelId="{DA8D00A3-7CB4-4315-A2E8-91A5ECD3D131}" type="presParOf" srcId="{5DFF56DF-9AFA-4E59-8F47-320CA28CA0DC}" destId="{C7A8C78A-7EE3-4459-811B-230E25DFEE0E}" srcOrd="0" destOrd="0" presId="urn:microsoft.com/office/officeart/2005/8/layout/chevron2"/>
    <dgm:cxn modelId="{05D076F8-6B3A-48D6-8136-2C61704761F6}" type="presParOf" srcId="{5DFF56DF-9AFA-4E59-8F47-320CA28CA0DC}" destId="{CE9F9FB9-E212-4B2C-AC67-9EE8EF90C3C2}" srcOrd="1" destOrd="0" presId="urn:microsoft.com/office/officeart/2005/8/layout/chevron2"/>
    <dgm:cxn modelId="{52DF1B94-5051-48C8-A11B-957AC13F822E}" type="presParOf" srcId="{ED6E40EC-017E-434B-9968-45C4AD345CD4}" destId="{512D27EB-2792-49E7-AD36-7785FB83F9B3}" srcOrd="11" destOrd="0" presId="urn:microsoft.com/office/officeart/2005/8/layout/chevron2"/>
    <dgm:cxn modelId="{589C480D-C25E-46FB-B88E-A52B95B9F4E9}" type="presParOf" srcId="{ED6E40EC-017E-434B-9968-45C4AD345CD4}" destId="{CDB59682-80E1-4242-9D37-C788C5A299EC}" srcOrd="12" destOrd="0" presId="urn:microsoft.com/office/officeart/2005/8/layout/chevron2"/>
    <dgm:cxn modelId="{D385CB2A-9543-4542-9CCF-703693675688}" type="presParOf" srcId="{CDB59682-80E1-4242-9D37-C788C5A299EC}" destId="{D0A16785-47CE-4757-A162-C652885031DF}" srcOrd="0" destOrd="0" presId="urn:microsoft.com/office/officeart/2005/8/layout/chevron2"/>
    <dgm:cxn modelId="{71091C22-0CCD-4B4B-A4E0-5055D87B6310}" type="presParOf" srcId="{CDB59682-80E1-4242-9D37-C788C5A299EC}" destId="{A2B3AE27-9B71-43FC-80F8-C8DE30094F4C}" srcOrd="1" destOrd="0" presId="urn:microsoft.com/office/officeart/2005/8/layout/chevron2"/>
    <dgm:cxn modelId="{7DE78BF3-A13C-4AE2-9D5C-207C1C20C957}" type="presParOf" srcId="{ED6E40EC-017E-434B-9968-45C4AD345CD4}" destId="{FAB53075-CE52-46B8-9A28-9463E40D00FD}" srcOrd="13" destOrd="0" presId="urn:microsoft.com/office/officeart/2005/8/layout/chevron2"/>
    <dgm:cxn modelId="{7F8696B4-6ADD-414B-B9A4-25A8A285C70D}" type="presParOf" srcId="{ED6E40EC-017E-434B-9968-45C4AD345CD4}" destId="{48F113C3-4FA7-46BC-BCC9-A4ABB123A42F}" srcOrd="14" destOrd="0" presId="urn:microsoft.com/office/officeart/2005/8/layout/chevron2"/>
    <dgm:cxn modelId="{3D5DD7BA-A4AA-4474-9E07-88E12BEE9A65}" type="presParOf" srcId="{48F113C3-4FA7-46BC-BCC9-A4ABB123A42F}" destId="{2D5D3485-EF6E-499F-8E60-035B8C58F89B}" srcOrd="0" destOrd="0" presId="urn:microsoft.com/office/officeart/2005/8/layout/chevron2"/>
    <dgm:cxn modelId="{4BA70990-557E-48F6-AD9D-B5E7B1A3661F}" type="presParOf" srcId="{48F113C3-4FA7-46BC-BCC9-A4ABB123A42F}" destId="{01A19631-9801-49FB-9ABF-AA3874DE1CB0}" srcOrd="1" destOrd="0" presId="urn:microsoft.com/office/officeart/2005/8/layout/chevron2"/>
    <dgm:cxn modelId="{4AD6ACA0-D299-4802-AA14-720B389740BC}" type="presParOf" srcId="{ED6E40EC-017E-434B-9968-45C4AD345CD4}" destId="{ADAF485F-ABFD-45BC-9B40-0881A9601713}" srcOrd="15" destOrd="0" presId="urn:microsoft.com/office/officeart/2005/8/layout/chevron2"/>
    <dgm:cxn modelId="{64B12EAC-D578-4A62-A6FC-747745875AC3}" type="presParOf" srcId="{ED6E40EC-017E-434B-9968-45C4AD345CD4}" destId="{E0B8710A-0B79-46B4-8EEB-F42966E396A6}" srcOrd="16" destOrd="0" presId="urn:microsoft.com/office/officeart/2005/8/layout/chevron2"/>
    <dgm:cxn modelId="{28323A27-898B-47E1-BF0D-31E1CF3F3578}" type="presParOf" srcId="{E0B8710A-0B79-46B4-8EEB-F42966E396A6}" destId="{8C74C38D-2727-435C-B3D0-7B35EDC8A076}" srcOrd="0" destOrd="0" presId="urn:microsoft.com/office/officeart/2005/8/layout/chevron2"/>
    <dgm:cxn modelId="{E4EEEC99-7F75-458D-8E5C-F444C7BD0BA1}" type="presParOf" srcId="{E0B8710A-0B79-46B4-8EEB-F42966E396A6}" destId="{D00D89FB-EB40-4CB8-8B94-4AB27D846C0F}" srcOrd="1" destOrd="0" presId="urn:microsoft.com/office/officeart/2005/8/layout/chevron2"/>
  </dgm:cxnLst>
  <dgm:bg/>
  <dgm:whole>
    <a:ln cap="sq"/>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96F0F3-D600-4B28-8C7E-745CA787AF46}">
      <dsp:nvSpPr>
        <dsp:cNvPr id="0" name=""/>
        <dsp:cNvSpPr/>
      </dsp:nvSpPr>
      <dsp:spPr>
        <a:xfrm rot="5400000">
          <a:off x="-129239" y="131223"/>
          <a:ext cx="861599" cy="603119"/>
        </a:xfrm>
        <a:prstGeom prst="chevron">
          <a:avLst/>
        </a:prstGeom>
        <a:solidFill>
          <a:schemeClr val="accent6">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tr-TR" sz="1600" b="1" i="1" kern="1200" dirty="0"/>
            <a:t>I.</a:t>
          </a:r>
        </a:p>
      </dsp:txBody>
      <dsp:txXfrm rot="-5400000">
        <a:off x="2" y="303543"/>
        <a:ext cx="603119" cy="258480"/>
      </dsp:txXfrm>
    </dsp:sp>
    <dsp:sp modelId="{A7AB1631-D143-4ACD-9886-C5C269FF7967}">
      <dsp:nvSpPr>
        <dsp:cNvPr id="0" name=""/>
        <dsp:cNvSpPr/>
      </dsp:nvSpPr>
      <dsp:spPr>
        <a:xfrm rot="5400000">
          <a:off x="4053987" y="-3448884"/>
          <a:ext cx="560039" cy="7461776"/>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tr-TR" sz="1700" b="1" i="1" kern="1200" dirty="0"/>
            <a:t>İhtiyaçların</a:t>
          </a:r>
          <a:r>
            <a:rPr lang="nl-NL" sz="1700" b="1" i="1" kern="1200" dirty="0"/>
            <a:t> belirlenmesi  / </a:t>
          </a:r>
          <a:r>
            <a:rPr lang="tr-TR" sz="1700" b="1" i="1" kern="1200" dirty="0"/>
            <a:t>Teknik Şartnamenin (İş Tanımı) ve İhale Dosyasının hazırlanması, Değerlendirme Komitesinin oluşturulması</a:t>
          </a:r>
        </a:p>
      </dsp:txBody>
      <dsp:txXfrm rot="-5400000">
        <a:off x="603119" y="29323"/>
        <a:ext cx="7434437" cy="505361"/>
      </dsp:txXfrm>
    </dsp:sp>
    <dsp:sp modelId="{0E9731FA-E20E-443D-8062-423BE0DCCECE}">
      <dsp:nvSpPr>
        <dsp:cNvPr id="0" name=""/>
        <dsp:cNvSpPr/>
      </dsp:nvSpPr>
      <dsp:spPr>
        <a:xfrm rot="5400000">
          <a:off x="-129239" y="894214"/>
          <a:ext cx="861599" cy="603119"/>
        </a:xfrm>
        <a:prstGeom prst="chevron">
          <a:avLst/>
        </a:prstGeom>
        <a:solidFill>
          <a:schemeClr val="accent6">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tr-TR" sz="1600" b="1" i="1" kern="1200" dirty="0"/>
            <a:t>II.</a:t>
          </a:r>
        </a:p>
      </dsp:txBody>
      <dsp:txXfrm rot="-5400000">
        <a:off x="2" y="1066534"/>
        <a:ext cx="603119" cy="258480"/>
      </dsp:txXfrm>
    </dsp:sp>
    <dsp:sp modelId="{C06B617C-CEF9-4B08-9448-39019E2D58BF}">
      <dsp:nvSpPr>
        <dsp:cNvPr id="0" name=""/>
        <dsp:cNvSpPr/>
      </dsp:nvSpPr>
      <dsp:spPr>
        <a:xfrm rot="5400000">
          <a:off x="4053987" y="-2685893"/>
          <a:ext cx="560039" cy="7461776"/>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nl-NL" sz="1700" b="1" i="1" kern="1200" dirty="0"/>
            <a:t>İhale duyurusunun yerel ve ulusal basında, yararlanıcının ve Ajans’ın internet sayfasında duyurulması</a:t>
          </a:r>
          <a:endParaRPr lang="tr-TR" sz="1700" b="1" i="1" kern="1200" dirty="0"/>
        </a:p>
      </dsp:txBody>
      <dsp:txXfrm rot="-5400000">
        <a:off x="603119" y="792314"/>
        <a:ext cx="7434437" cy="505361"/>
      </dsp:txXfrm>
    </dsp:sp>
    <dsp:sp modelId="{22228E83-6F02-4407-9F4A-67D5CA6DDCB7}">
      <dsp:nvSpPr>
        <dsp:cNvPr id="0" name=""/>
        <dsp:cNvSpPr/>
      </dsp:nvSpPr>
      <dsp:spPr>
        <a:xfrm rot="5400000">
          <a:off x="-129239" y="1657204"/>
          <a:ext cx="861599" cy="603119"/>
        </a:xfrm>
        <a:prstGeom prst="chevron">
          <a:avLst/>
        </a:prstGeom>
        <a:solidFill>
          <a:schemeClr val="accent6">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tr-TR" sz="1600" b="1" i="1" kern="1200" dirty="0"/>
            <a:t>III.</a:t>
          </a:r>
        </a:p>
      </dsp:txBody>
      <dsp:txXfrm rot="-5400000">
        <a:off x="2" y="1829524"/>
        <a:ext cx="603119" cy="258480"/>
      </dsp:txXfrm>
    </dsp:sp>
    <dsp:sp modelId="{E4070A9E-6C31-490B-9439-0C0566651C14}">
      <dsp:nvSpPr>
        <dsp:cNvPr id="0" name=""/>
        <dsp:cNvSpPr/>
      </dsp:nvSpPr>
      <dsp:spPr>
        <a:xfrm rot="5400000">
          <a:off x="4053987" y="-1922903"/>
          <a:ext cx="560039" cy="7461776"/>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nl-NL" sz="1700" b="1" i="1" kern="1200" dirty="0"/>
            <a:t>Tekliflerin yazılı olarak alınması</a:t>
          </a:r>
          <a:endParaRPr lang="tr-TR" sz="1700" b="1" i="1" kern="1200" dirty="0"/>
        </a:p>
      </dsp:txBody>
      <dsp:txXfrm rot="-5400000">
        <a:off x="603119" y="1555304"/>
        <a:ext cx="7434437" cy="505361"/>
      </dsp:txXfrm>
    </dsp:sp>
    <dsp:sp modelId="{36C32E77-1466-45E4-B68F-E3CBF052CDBC}">
      <dsp:nvSpPr>
        <dsp:cNvPr id="0" name=""/>
        <dsp:cNvSpPr/>
      </dsp:nvSpPr>
      <dsp:spPr>
        <a:xfrm rot="5400000">
          <a:off x="-129239" y="2420195"/>
          <a:ext cx="861599" cy="603119"/>
        </a:xfrm>
        <a:prstGeom prst="chevron">
          <a:avLst/>
        </a:prstGeom>
        <a:solidFill>
          <a:schemeClr val="accent6">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tr-TR" sz="1600" b="1" i="1" kern="1200" dirty="0"/>
            <a:t>IV.</a:t>
          </a:r>
        </a:p>
      </dsp:txBody>
      <dsp:txXfrm rot="-5400000">
        <a:off x="2" y="2592515"/>
        <a:ext cx="603119" cy="258480"/>
      </dsp:txXfrm>
    </dsp:sp>
    <dsp:sp modelId="{71B287B9-29F4-46F1-8961-6DB7708991C8}">
      <dsp:nvSpPr>
        <dsp:cNvPr id="0" name=""/>
        <dsp:cNvSpPr/>
      </dsp:nvSpPr>
      <dsp:spPr>
        <a:xfrm rot="5400000">
          <a:off x="4053987" y="-1159912"/>
          <a:ext cx="560039" cy="7461776"/>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tr-TR" sz="1700" b="1" i="1" kern="1200" dirty="0"/>
            <a:t>İhalenin Yapılması ve </a:t>
          </a:r>
          <a:r>
            <a:rPr lang="nl-NL" sz="1700" b="1" i="1" kern="1200" dirty="0"/>
            <a:t>Tekliflerin değerlendirilmesi</a:t>
          </a:r>
          <a:endParaRPr lang="tr-TR" sz="1700" b="1" i="1" kern="1200" dirty="0"/>
        </a:p>
      </dsp:txBody>
      <dsp:txXfrm rot="-5400000">
        <a:off x="603119" y="2318295"/>
        <a:ext cx="7434437" cy="505361"/>
      </dsp:txXfrm>
    </dsp:sp>
    <dsp:sp modelId="{703B744F-CB1B-46DC-B229-318E6BB4047C}">
      <dsp:nvSpPr>
        <dsp:cNvPr id="0" name=""/>
        <dsp:cNvSpPr/>
      </dsp:nvSpPr>
      <dsp:spPr>
        <a:xfrm rot="5400000">
          <a:off x="-129239" y="3183185"/>
          <a:ext cx="861599" cy="603119"/>
        </a:xfrm>
        <a:prstGeom prst="chevron">
          <a:avLst/>
        </a:prstGeom>
        <a:solidFill>
          <a:schemeClr val="accent6">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tr-TR" sz="1600" b="1" i="1" kern="1200" dirty="0"/>
            <a:t>V.</a:t>
          </a:r>
        </a:p>
      </dsp:txBody>
      <dsp:txXfrm rot="-5400000">
        <a:off x="2" y="3355505"/>
        <a:ext cx="603119" cy="258480"/>
      </dsp:txXfrm>
    </dsp:sp>
    <dsp:sp modelId="{644ACA0F-CB55-498D-9470-96ACFC07A22D}">
      <dsp:nvSpPr>
        <dsp:cNvPr id="0" name=""/>
        <dsp:cNvSpPr/>
      </dsp:nvSpPr>
      <dsp:spPr>
        <a:xfrm rot="5400000">
          <a:off x="4053987" y="-396922"/>
          <a:ext cx="560039" cy="7461776"/>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nl-NL" sz="1700" b="1" i="1" kern="1200" dirty="0"/>
            <a:t>İhalenin </a:t>
          </a:r>
          <a:r>
            <a:rPr lang="tr-TR" sz="1700" b="1" i="1" kern="1200" dirty="0"/>
            <a:t>sonuçlandırılması</a:t>
          </a:r>
          <a:r>
            <a:rPr lang="nl-NL" sz="1700" b="1" i="1" kern="1200" dirty="0"/>
            <a:t> / seçilmeyenlerin bilgilendirilmesi</a:t>
          </a:r>
          <a:endParaRPr lang="tr-TR" sz="1700" b="1" i="1" kern="1200" dirty="0"/>
        </a:p>
      </dsp:txBody>
      <dsp:txXfrm rot="-5400000">
        <a:off x="603119" y="3081285"/>
        <a:ext cx="7434437" cy="505361"/>
      </dsp:txXfrm>
    </dsp:sp>
    <dsp:sp modelId="{C7A8C78A-7EE3-4459-811B-230E25DFEE0E}">
      <dsp:nvSpPr>
        <dsp:cNvPr id="0" name=""/>
        <dsp:cNvSpPr/>
      </dsp:nvSpPr>
      <dsp:spPr>
        <a:xfrm rot="5400000">
          <a:off x="-129239" y="3946176"/>
          <a:ext cx="861599" cy="603119"/>
        </a:xfrm>
        <a:prstGeom prst="chevron">
          <a:avLst/>
        </a:prstGeom>
        <a:solidFill>
          <a:schemeClr val="accent6">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tr-TR" sz="1600" b="1" i="1" kern="1200" dirty="0"/>
            <a:t>VI.</a:t>
          </a:r>
        </a:p>
      </dsp:txBody>
      <dsp:txXfrm rot="-5400000">
        <a:off x="2" y="4118496"/>
        <a:ext cx="603119" cy="258480"/>
      </dsp:txXfrm>
    </dsp:sp>
    <dsp:sp modelId="{CE9F9FB9-E212-4B2C-AC67-9EE8EF90C3C2}">
      <dsp:nvSpPr>
        <dsp:cNvPr id="0" name=""/>
        <dsp:cNvSpPr/>
      </dsp:nvSpPr>
      <dsp:spPr>
        <a:xfrm rot="5400000">
          <a:off x="4053987" y="366068"/>
          <a:ext cx="560039" cy="7461776"/>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nl-NL" sz="1700" b="1" i="1" kern="1200" dirty="0"/>
            <a:t>Sözleşme</a:t>
          </a:r>
          <a:r>
            <a:rPr lang="tr-TR" sz="1700" b="1" i="1" kern="1200" dirty="0"/>
            <a:t>lerin</a:t>
          </a:r>
          <a:r>
            <a:rPr lang="nl-NL" sz="1700" b="1" i="1" kern="1200" dirty="0"/>
            <a:t> uygulanması</a:t>
          </a:r>
          <a:endParaRPr lang="tr-TR" sz="1700" b="1" i="1" kern="1200" dirty="0"/>
        </a:p>
      </dsp:txBody>
      <dsp:txXfrm rot="-5400000">
        <a:off x="603119" y="3844276"/>
        <a:ext cx="7434437" cy="50536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96F0F3-D600-4B28-8C7E-745CA787AF46}">
      <dsp:nvSpPr>
        <dsp:cNvPr id="0" name=""/>
        <dsp:cNvSpPr/>
      </dsp:nvSpPr>
      <dsp:spPr>
        <a:xfrm rot="5400000">
          <a:off x="-95491" y="99811"/>
          <a:ext cx="636607" cy="445625"/>
        </a:xfrm>
        <a:prstGeom prst="chevron">
          <a:avLst/>
        </a:prstGeom>
        <a:solidFill>
          <a:schemeClr val="accent6">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tr-TR" sz="1600" b="1" i="1" kern="1200" dirty="0"/>
            <a:t>I.</a:t>
          </a:r>
        </a:p>
      </dsp:txBody>
      <dsp:txXfrm rot="-5400000">
        <a:off x="1" y="227133"/>
        <a:ext cx="445625" cy="190982"/>
      </dsp:txXfrm>
    </dsp:sp>
    <dsp:sp modelId="{A7AB1631-D143-4ACD-9886-C5C269FF7967}">
      <dsp:nvSpPr>
        <dsp:cNvPr id="0" name=""/>
        <dsp:cNvSpPr/>
      </dsp:nvSpPr>
      <dsp:spPr>
        <a:xfrm rot="5400000">
          <a:off x="4230648" y="-3780702"/>
          <a:ext cx="414012" cy="7984058"/>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tr-TR" sz="1600" b="1" i="1" kern="1200" dirty="0"/>
            <a:t>İhtiyaçların</a:t>
          </a:r>
          <a:r>
            <a:rPr lang="nl-NL" sz="1600" b="1" i="1" kern="1200" dirty="0"/>
            <a:t> belirlenmesi  / </a:t>
          </a:r>
          <a:r>
            <a:rPr lang="tr-TR" sz="1600" b="1" i="1" kern="1200" dirty="0"/>
            <a:t>Teknik Şartnamenin (İş Tanımı) ve İhale Dosyasının hazırlanması, Değerlendirme Komitesinin oluşturulması</a:t>
          </a:r>
        </a:p>
      </dsp:txBody>
      <dsp:txXfrm rot="-5400000">
        <a:off x="445625" y="24531"/>
        <a:ext cx="7963848" cy="373592"/>
      </dsp:txXfrm>
    </dsp:sp>
    <dsp:sp modelId="{0E9731FA-E20E-443D-8062-423BE0DCCECE}">
      <dsp:nvSpPr>
        <dsp:cNvPr id="0" name=""/>
        <dsp:cNvSpPr/>
      </dsp:nvSpPr>
      <dsp:spPr>
        <a:xfrm rot="5400000">
          <a:off x="-95491" y="671027"/>
          <a:ext cx="636607" cy="445625"/>
        </a:xfrm>
        <a:prstGeom prst="chevron">
          <a:avLst/>
        </a:prstGeom>
        <a:solidFill>
          <a:schemeClr val="accent6">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tr-TR" sz="1600" b="1" i="1" kern="1200" dirty="0"/>
            <a:t>II.</a:t>
          </a:r>
        </a:p>
      </dsp:txBody>
      <dsp:txXfrm rot="-5400000">
        <a:off x="1" y="798349"/>
        <a:ext cx="445625" cy="190982"/>
      </dsp:txXfrm>
    </dsp:sp>
    <dsp:sp modelId="{C06B617C-CEF9-4B08-9448-39019E2D58BF}">
      <dsp:nvSpPr>
        <dsp:cNvPr id="0" name=""/>
        <dsp:cNvSpPr/>
      </dsp:nvSpPr>
      <dsp:spPr>
        <a:xfrm rot="5400000">
          <a:off x="4230757" y="-3209595"/>
          <a:ext cx="413795" cy="7984058"/>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tr-TR" sz="1600" b="1" i="1" kern="1200" dirty="0"/>
            <a:t>Belirlenen ihtiyaçlara cevap verebilecek nitelikte olduğuna inanılan teklif verebilecek en az beş adaydan oluşan bir kısa listenin hazırlanması</a:t>
          </a:r>
        </a:p>
      </dsp:txBody>
      <dsp:txXfrm rot="-5400000">
        <a:off x="445626" y="595736"/>
        <a:ext cx="7963858" cy="373395"/>
      </dsp:txXfrm>
    </dsp:sp>
    <dsp:sp modelId="{22228E83-6F02-4407-9F4A-67D5CA6DDCB7}">
      <dsp:nvSpPr>
        <dsp:cNvPr id="0" name=""/>
        <dsp:cNvSpPr/>
      </dsp:nvSpPr>
      <dsp:spPr>
        <a:xfrm rot="5400000">
          <a:off x="-95491" y="1242242"/>
          <a:ext cx="636607" cy="445625"/>
        </a:xfrm>
        <a:prstGeom prst="chevron">
          <a:avLst/>
        </a:prstGeom>
        <a:solidFill>
          <a:schemeClr val="accent6">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tr-TR" sz="1600" b="1" i="1" kern="1200" dirty="0"/>
            <a:t>III.</a:t>
          </a:r>
        </a:p>
      </dsp:txBody>
      <dsp:txXfrm rot="-5400000">
        <a:off x="1" y="1369564"/>
        <a:ext cx="445625" cy="190982"/>
      </dsp:txXfrm>
    </dsp:sp>
    <dsp:sp modelId="{E4070A9E-6C31-490B-9439-0C0566651C14}">
      <dsp:nvSpPr>
        <dsp:cNvPr id="0" name=""/>
        <dsp:cNvSpPr/>
      </dsp:nvSpPr>
      <dsp:spPr>
        <a:xfrm rot="5400000">
          <a:off x="4230757" y="-2638380"/>
          <a:ext cx="413795" cy="7984058"/>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tr-TR" sz="1600" b="1" i="1" kern="1200" dirty="0"/>
            <a:t>İhale konusu işin teknik detayları ve gerçekleştirme yöntemleri gibi hususlarda fiyat içermeyen teknik tekliflerin alınması</a:t>
          </a:r>
        </a:p>
      </dsp:txBody>
      <dsp:txXfrm rot="-5400000">
        <a:off x="445626" y="1166951"/>
        <a:ext cx="7963858" cy="373395"/>
      </dsp:txXfrm>
    </dsp:sp>
    <dsp:sp modelId="{36C32E77-1466-45E4-B68F-E3CBF052CDBC}">
      <dsp:nvSpPr>
        <dsp:cNvPr id="0" name=""/>
        <dsp:cNvSpPr/>
      </dsp:nvSpPr>
      <dsp:spPr>
        <a:xfrm rot="5400000">
          <a:off x="-95491" y="1813458"/>
          <a:ext cx="636607" cy="445625"/>
        </a:xfrm>
        <a:prstGeom prst="chevron">
          <a:avLst/>
        </a:prstGeom>
        <a:solidFill>
          <a:schemeClr val="accent6">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tr-TR" sz="1600" b="1" i="1" kern="1200" dirty="0"/>
            <a:t>IV.</a:t>
          </a:r>
        </a:p>
      </dsp:txBody>
      <dsp:txXfrm rot="-5400000">
        <a:off x="1" y="1940780"/>
        <a:ext cx="445625" cy="190982"/>
      </dsp:txXfrm>
    </dsp:sp>
    <dsp:sp modelId="{71B287B9-29F4-46F1-8961-6DB7708991C8}">
      <dsp:nvSpPr>
        <dsp:cNvPr id="0" name=""/>
        <dsp:cNvSpPr/>
      </dsp:nvSpPr>
      <dsp:spPr>
        <a:xfrm rot="5400000">
          <a:off x="4230757" y="-2067164"/>
          <a:ext cx="413795" cy="7984058"/>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tr-TR" sz="1600" b="1" i="1" kern="1200" dirty="0"/>
            <a:t>İhtiyaçları en uygun şekilde karşılayacak yöntem ve çözümler üzerine, her bir istekli ile görüşme yapılması </a:t>
          </a:r>
        </a:p>
      </dsp:txBody>
      <dsp:txXfrm rot="-5400000">
        <a:off x="445626" y="1738167"/>
        <a:ext cx="7963858" cy="373395"/>
      </dsp:txXfrm>
    </dsp:sp>
    <dsp:sp modelId="{703B744F-CB1B-46DC-B229-318E6BB4047C}">
      <dsp:nvSpPr>
        <dsp:cNvPr id="0" name=""/>
        <dsp:cNvSpPr/>
      </dsp:nvSpPr>
      <dsp:spPr>
        <a:xfrm rot="5400000">
          <a:off x="-95491" y="2384674"/>
          <a:ext cx="636607" cy="445625"/>
        </a:xfrm>
        <a:prstGeom prst="chevron">
          <a:avLst/>
        </a:prstGeom>
        <a:solidFill>
          <a:schemeClr val="accent6">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tr-TR" sz="1600" b="1" i="1" kern="1200" dirty="0"/>
            <a:t>V.</a:t>
          </a:r>
        </a:p>
      </dsp:txBody>
      <dsp:txXfrm rot="-5400000">
        <a:off x="1" y="2511996"/>
        <a:ext cx="445625" cy="190982"/>
      </dsp:txXfrm>
    </dsp:sp>
    <dsp:sp modelId="{644ACA0F-CB55-498D-9470-96ACFC07A22D}">
      <dsp:nvSpPr>
        <dsp:cNvPr id="0" name=""/>
        <dsp:cNvSpPr/>
      </dsp:nvSpPr>
      <dsp:spPr>
        <a:xfrm rot="5400000">
          <a:off x="4230757" y="-1495948"/>
          <a:ext cx="413795" cy="7984058"/>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tr-TR" sz="1600" b="1" i="1" kern="1200" dirty="0"/>
            <a:t>Teknik görüşmeler sonucunda şartların netleşmesi üzerine, teknik şartnameye dayalı olarak fiyat tekliflerini de içeren son tekliflerinin alınması</a:t>
          </a:r>
        </a:p>
      </dsp:txBody>
      <dsp:txXfrm rot="-5400000">
        <a:off x="445626" y="2309383"/>
        <a:ext cx="7963858" cy="373395"/>
      </dsp:txXfrm>
    </dsp:sp>
    <dsp:sp modelId="{C7A8C78A-7EE3-4459-811B-230E25DFEE0E}">
      <dsp:nvSpPr>
        <dsp:cNvPr id="0" name=""/>
        <dsp:cNvSpPr/>
      </dsp:nvSpPr>
      <dsp:spPr>
        <a:xfrm rot="5400000">
          <a:off x="-95491" y="2955889"/>
          <a:ext cx="636607" cy="445625"/>
        </a:xfrm>
        <a:prstGeom prst="chevron">
          <a:avLst/>
        </a:prstGeom>
        <a:solidFill>
          <a:schemeClr val="accent6">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tr-TR" sz="1600" b="1" i="1" kern="1200" dirty="0"/>
            <a:t>VI.</a:t>
          </a:r>
        </a:p>
      </dsp:txBody>
      <dsp:txXfrm rot="-5400000">
        <a:off x="1" y="3083211"/>
        <a:ext cx="445625" cy="190982"/>
      </dsp:txXfrm>
    </dsp:sp>
    <dsp:sp modelId="{CE9F9FB9-E212-4B2C-AC67-9EE8EF90C3C2}">
      <dsp:nvSpPr>
        <dsp:cNvPr id="0" name=""/>
        <dsp:cNvSpPr/>
      </dsp:nvSpPr>
      <dsp:spPr>
        <a:xfrm rot="5400000">
          <a:off x="4230757" y="-924732"/>
          <a:ext cx="413795" cy="7984058"/>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tr-TR" sz="1600" b="1" i="1" kern="1200" dirty="0"/>
            <a:t>Tekliflerin değerlendirilmesi, şartname ile karşılaştırılması, uygunluğunun denetlenmesi </a:t>
          </a:r>
        </a:p>
      </dsp:txBody>
      <dsp:txXfrm rot="-5400000">
        <a:off x="445626" y="2880599"/>
        <a:ext cx="7963858" cy="373395"/>
      </dsp:txXfrm>
    </dsp:sp>
    <dsp:sp modelId="{D0A16785-47CE-4757-A162-C652885031DF}">
      <dsp:nvSpPr>
        <dsp:cNvPr id="0" name=""/>
        <dsp:cNvSpPr/>
      </dsp:nvSpPr>
      <dsp:spPr>
        <a:xfrm rot="5400000">
          <a:off x="-95491" y="3527105"/>
          <a:ext cx="636607" cy="445625"/>
        </a:xfrm>
        <a:prstGeom prst="chevron">
          <a:avLst/>
        </a:prstGeom>
        <a:solidFill>
          <a:schemeClr val="accent6">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tr-TR" sz="1600" b="1" i="1" kern="1200" dirty="0"/>
            <a:t>VII.</a:t>
          </a:r>
        </a:p>
      </dsp:txBody>
      <dsp:txXfrm rot="-5400000">
        <a:off x="1" y="3654427"/>
        <a:ext cx="445625" cy="190982"/>
      </dsp:txXfrm>
    </dsp:sp>
    <dsp:sp modelId="{A2B3AE27-9B71-43FC-80F8-C8DE30094F4C}">
      <dsp:nvSpPr>
        <dsp:cNvPr id="0" name=""/>
        <dsp:cNvSpPr/>
      </dsp:nvSpPr>
      <dsp:spPr>
        <a:xfrm rot="5400000">
          <a:off x="4230757" y="-353517"/>
          <a:ext cx="413795" cy="7984058"/>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tr-TR" sz="1600" b="1" i="1" kern="1200" dirty="0"/>
            <a:t>Verilen teklifler üzerinde fiyat görüşmesi yapılması, son indirimli fiyat tekliflerinin yazılı ve kapalı olarak alınması</a:t>
          </a:r>
        </a:p>
      </dsp:txBody>
      <dsp:txXfrm rot="-5400000">
        <a:off x="445626" y="3451814"/>
        <a:ext cx="7963858" cy="373395"/>
      </dsp:txXfrm>
    </dsp:sp>
    <dsp:sp modelId="{2D5D3485-EF6E-499F-8E60-035B8C58F89B}">
      <dsp:nvSpPr>
        <dsp:cNvPr id="0" name=""/>
        <dsp:cNvSpPr/>
      </dsp:nvSpPr>
      <dsp:spPr>
        <a:xfrm rot="5400000">
          <a:off x="-95491" y="4098321"/>
          <a:ext cx="636607" cy="445625"/>
        </a:xfrm>
        <a:prstGeom prst="chevron">
          <a:avLst/>
        </a:prstGeom>
        <a:solidFill>
          <a:schemeClr val="accent6">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tr-TR" sz="1600" b="1" i="1" kern="1200" dirty="0"/>
            <a:t>VIII.</a:t>
          </a:r>
        </a:p>
      </dsp:txBody>
      <dsp:txXfrm rot="-5400000">
        <a:off x="1" y="4225643"/>
        <a:ext cx="445625" cy="190982"/>
      </dsp:txXfrm>
    </dsp:sp>
    <dsp:sp modelId="{01A19631-9801-49FB-9ABF-AA3874DE1CB0}">
      <dsp:nvSpPr>
        <dsp:cNvPr id="0" name=""/>
        <dsp:cNvSpPr/>
      </dsp:nvSpPr>
      <dsp:spPr>
        <a:xfrm rot="5400000">
          <a:off x="4230757" y="217698"/>
          <a:ext cx="413795" cy="7984058"/>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tr-TR" sz="1600" b="1" i="1" kern="1200" dirty="0"/>
            <a:t>Son fiyat tekliflerinin açılması ve en uygun teklif veren istekliye ihalenin verilmesi </a:t>
          </a:r>
        </a:p>
      </dsp:txBody>
      <dsp:txXfrm rot="-5400000">
        <a:off x="445626" y="4023029"/>
        <a:ext cx="7963858" cy="373395"/>
      </dsp:txXfrm>
    </dsp:sp>
    <dsp:sp modelId="{8C74C38D-2727-435C-B3D0-7B35EDC8A076}">
      <dsp:nvSpPr>
        <dsp:cNvPr id="0" name=""/>
        <dsp:cNvSpPr/>
      </dsp:nvSpPr>
      <dsp:spPr>
        <a:xfrm rot="5400000">
          <a:off x="-95491" y="4669537"/>
          <a:ext cx="636607" cy="445625"/>
        </a:xfrm>
        <a:prstGeom prst="chevron">
          <a:avLst/>
        </a:prstGeom>
        <a:solidFill>
          <a:schemeClr val="accent6">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tr-TR" sz="1600" b="1" i="1" kern="1200" dirty="0"/>
            <a:t>IX.</a:t>
          </a:r>
        </a:p>
      </dsp:txBody>
      <dsp:txXfrm rot="-5400000">
        <a:off x="1" y="4796859"/>
        <a:ext cx="445625" cy="190982"/>
      </dsp:txXfrm>
    </dsp:sp>
    <dsp:sp modelId="{D00D89FB-EB40-4CB8-8B94-4AB27D846C0F}">
      <dsp:nvSpPr>
        <dsp:cNvPr id="0" name=""/>
        <dsp:cNvSpPr/>
      </dsp:nvSpPr>
      <dsp:spPr>
        <a:xfrm rot="5400000">
          <a:off x="4230757" y="788914"/>
          <a:ext cx="413795" cy="7984058"/>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tr-TR" sz="1600" b="1" i="1" kern="1200" dirty="0"/>
            <a:t>Sözleşmenin imzalanması ve uygulanması </a:t>
          </a:r>
        </a:p>
      </dsp:txBody>
      <dsp:txXfrm rot="-5400000">
        <a:off x="445626" y="4594245"/>
        <a:ext cx="7963858" cy="373395"/>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dirty="0"/>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538EA6-74C7-4FDC-B5BB-C7291EB5F4F9}" type="datetimeFigureOut">
              <a:rPr lang="tr-TR" smtClean="0"/>
              <a:pPr/>
              <a:t>5.09.2018</a:t>
            </a:fld>
            <a:endParaRPr lang="tr-TR" dirty="0"/>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dirty="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dirty="0"/>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2DF13D-847E-42C9-B465-F6630F77C4E7}" type="slidenum">
              <a:rPr lang="tr-TR" smtClean="0"/>
              <a:pPr/>
              <a:t>‹#›</a:t>
            </a:fld>
            <a:endParaRPr lang="tr-T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7A5D49-FD80-4B64-8E57-E68C6BBDACDC}" type="slidenum">
              <a:rPr lang="en-GB">
                <a:solidFill>
                  <a:prstClr val="black"/>
                </a:solidFill>
              </a:rPr>
              <a:pPr/>
              <a:t>1</a:t>
            </a:fld>
            <a:endParaRPr lang="en-GB" dirty="0">
              <a:solidFill>
                <a:prstClr val="black"/>
              </a:solidFill>
            </a:endParaRPr>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lstStyle/>
          <a:p>
            <a:endParaRPr lang="en-US" dirty="0"/>
          </a:p>
        </p:txBody>
      </p:sp>
      <p:sp>
        <p:nvSpPr>
          <p:cNvPr id="5" name="4 Veri Yer Tutucusu"/>
          <p:cNvSpPr>
            <a:spLocks noGrp="1"/>
          </p:cNvSpPr>
          <p:nvPr>
            <p:ph type="dt" idx="10"/>
          </p:nvPr>
        </p:nvSpPr>
        <p:spPr/>
        <p:txBody>
          <a:bodyPr/>
          <a:lstStyle/>
          <a:p>
            <a:fld id="{12B3C73D-E7E0-4A48-98AA-E888BDFBE2C6}" type="datetime1">
              <a:rPr lang="tr-TR">
                <a:solidFill>
                  <a:prstClr val="black"/>
                </a:solidFill>
              </a:rPr>
              <a:pPr/>
              <a:t>5.09.2018</a:t>
            </a:fld>
            <a:endParaRPr lang="tr-TR" dirty="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02DF13D-847E-42C9-B465-F6630F77C4E7}" type="slidenum">
              <a:rPr lang="tr-TR" smtClean="0"/>
              <a:pPr/>
              <a:t>4</a:t>
            </a:fld>
            <a:endParaRPr lang="tr-T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sz="1200" dirty="0"/>
              <a:t>1.</a:t>
            </a:r>
            <a:r>
              <a:rPr lang="tr-TR" sz="1200" kern="1200" dirty="0">
                <a:solidFill>
                  <a:schemeClr val="tx1"/>
                </a:solidFill>
                <a:latin typeface="+mn-lt"/>
                <a:ea typeface="+mn-ea"/>
                <a:cs typeface="+mn-cs"/>
              </a:rPr>
              <a:t>Sözleşmeler, imza tarihinden itibaren yürürlüğe girer. Sözleşmeler veya sözleşme değişiklikleri hiçbir durumda geriye doğru (yani faaliyetler/uygulamalar yapıldıktan sonra) ihale edilemez. Diğer bir ifadeyle, sözleşmenin veya zeyilnamenin imza edilmesinden önce hiçbir ödeme yapılamaz ve mal veya hizmet sağlanamaz.</a:t>
            </a:r>
            <a:endParaRPr lang="tr-TR" sz="1200" dirty="0"/>
          </a:p>
          <a:p>
            <a:r>
              <a:rPr lang="tr-TR" sz="1200" dirty="0"/>
              <a:t>2.Teklifin maliyet etkinliği ve önerdiği kalite dışında herhangi bir temelde ayrım yapılamaz.</a:t>
            </a:r>
          </a:p>
          <a:p>
            <a:r>
              <a:rPr lang="tr-TR" sz="1200" dirty="0"/>
              <a:t>3.Bütün isteklilere kazanabilecekleri tekliflerle gelebilmeleri için eşit bilgi, fırsat ve ortam sağlanmalıdır.</a:t>
            </a:r>
          </a:p>
          <a:p>
            <a:r>
              <a:rPr lang="tr-TR" sz="1200" dirty="0"/>
              <a:t>4.</a:t>
            </a:r>
          </a:p>
          <a:p>
            <a:r>
              <a:rPr lang="tr-TR" sz="1200" dirty="0"/>
              <a:t>5. Rekabet koşullarını sağlayacak şekilde çok sayıda potansiyel istekliye ulaştırılması gerekmektedir.</a:t>
            </a:r>
          </a:p>
          <a:p>
            <a:r>
              <a:rPr lang="tr-TR" sz="1200" dirty="0"/>
              <a:t>6.</a:t>
            </a:r>
            <a:r>
              <a:rPr lang="tr-TR" sz="1200" kern="1200" dirty="0">
                <a:solidFill>
                  <a:srgbClr val="424456"/>
                </a:solidFill>
                <a:latin typeface="Trebuchet MS"/>
                <a:ea typeface="+mn-ea"/>
                <a:cs typeface="+mn-cs"/>
              </a:rPr>
              <a:t> Potansiyel isteklilere başarılı teklif hazırlayabilmeleri için işin niteliğine göre yeterli zaman verilmelidir.</a:t>
            </a:r>
          </a:p>
          <a:p>
            <a:r>
              <a:rPr lang="tr-TR" sz="1200" kern="1200" dirty="0">
                <a:solidFill>
                  <a:srgbClr val="424456"/>
                </a:solidFill>
                <a:latin typeface="Trebuchet MS"/>
                <a:ea typeface="+mn-ea"/>
                <a:cs typeface="+mn-cs"/>
              </a:rPr>
              <a:t>7. Değerlendirme kriterlerinin belirlenmesinde tarafsızlık ve ihtiyaçlara uygunluk kriterlerinin karşılanması gerekir.</a:t>
            </a:r>
          </a:p>
          <a:p>
            <a:r>
              <a:rPr lang="tr-TR" sz="1200" kern="1200" dirty="0">
                <a:solidFill>
                  <a:srgbClr val="424456"/>
                </a:solidFill>
                <a:latin typeface="Trebuchet MS"/>
                <a:ea typeface="+mn-ea"/>
                <a:cs typeface="+mn-cs"/>
              </a:rPr>
              <a:t>8. Satın alma faaliyetleri kapsamında gerçekleştirilen tüm yazışmalar, raporlar, faturalar ve ilgili diğer mali belgeler kayıt altına alınmalı ve son ödeme tarihinden itibaren en az 5 yıl saklanmalıdır.</a:t>
            </a:r>
          </a:p>
          <a:p>
            <a:r>
              <a:rPr lang="tr-TR" sz="1200" kern="1200" dirty="0">
                <a:solidFill>
                  <a:srgbClr val="424456"/>
                </a:solidFill>
                <a:latin typeface="Trebuchet MS"/>
                <a:ea typeface="+mn-ea"/>
                <a:cs typeface="+mn-cs"/>
              </a:rPr>
              <a:t>9. Yararlanıcılar, ihalelerde ve sözleşmelerde satın alma faaliyetleri için hazırlanmış standart belge ve formları kullanmalıdırlar.</a:t>
            </a:r>
            <a:endParaRPr lang="tr-TR" sz="1200" dirty="0"/>
          </a:p>
          <a:p>
            <a:endParaRPr lang="tr-TR" dirty="0"/>
          </a:p>
        </p:txBody>
      </p:sp>
      <p:sp>
        <p:nvSpPr>
          <p:cNvPr id="4" name="3 Slayt Numarası Yer Tutucusu"/>
          <p:cNvSpPr>
            <a:spLocks noGrp="1"/>
          </p:cNvSpPr>
          <p:nvPr>
            <p:ph type="sldNum" sz="quarter" idx="10"/>
          </p:nvPr>
        </p:nvSpPr>
        <p:spPr/>
        <p:txBody>
          <a:bodyPr/>
          <a:lstStyle/>
          <a:p>
            <a:fld id="{702DF13D-847E-42C9-B465-F6630F77C4E7}" type="slidenum">
              <a:rPr lang="tr-TR" smtClean="0"/>
              <a:pPr/>
              <a:t>7</a:t>
            </a:fld>
            <a:endParaRPr lang="tr-T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sz="1200" dirty="0">
                <a:latin typeface="Times New Roman"/>
                <a:ea typeface="Times New Roman"/>
              </a:rPr>
              <a:t>Mal Alımı ve Hizmet Alımı ihalelerinde, birisi başkan ve hepsi eşit oy hakkına sahip olmak üzere en az üç kişiden, Yapım İşleri ihalelerinde ise en az beş kişiden oluşan bir Değerlendirme Komitesi tayin edilmelidir. </a:t>
            </a:r>
            <a:endParaRPr lang="tr-TR" sz="1200" dirty="0"/>
          </a:p>
          <a:p>
            <a:pPr marL="0" marR="0" indent="0" algn="l" defTabSz="914400" rtl="0" eaLnBrk="1" fontAlgn="auto" latinLnBrk="0" hangingPunct="1">
              <a:lnSpc>
                <a:spcPct val="100000"/>
              </a:lnSpc>
              <a:spcBef>
                <a:spcPts val="0"/>
              </a:spcBef>
              <a:spcAft>
                <a:spcPts val="0"/>
              </a:spcAft>
              <a:buClrTx/>
              <a:buSzTx/>
              <a:buFontTx/>
              <a:buNone/>
              <a:tabLst/>
              <a:defRPr/>
            </a:pPr>
            <a:r>
              <a:rPr lang="tr-TR" sz="1200" kern="1200" dirty="0">
                <a:solidFill>
                  <a:schemeClr val="tx1"/>
                </a:solidFill>
                <a:latin typeface="+mn-lt"/>
                <a:ea typeface="+mn-ea"/>
                <a:cs typeface="+mn-cs"/>
              </a:rPr>
              <a:t>Değerlendirme komitesinin her bir üyesi yararlanıcı tarafından, gerçekleştirilen ihale konusu iş ile ilgili bilgi ve tecrübeye sahip kişiler arasından ismen atanmalıdır. Değerlendirme komitesi üyeleri, teklifler üzerinde bilinçli bir değerlendirme yapmak için gerekli teknik ve idari kapasiteye sahip olmalıdır.</a:t>
            </a:r>
          </a:p>
          <a:p>
            <a:endParaRPr lang="tr-TR" dirty="0"/>
          </a:p>
        </p:txBody>
      </p:sp>
      <p:sp>
        <p:nvSpPr>
          <p:cNvPr id="4" name="3 Slayt Numarası Yer Tutucusu"/>
          <p:cNvSpPr>
            <a:spLocks noGrp="1"/>
          </p:cNvSpPr>
          <p:nvPr>
            <p:ph type="sldNum" sz="quarter" idx="10"/>
          </p:nvPr>
        </p:nvSpPr>
        <p:spPr/>
        <p:txBody>
          <a:bodyPr/>
          <a:lstStyle/>
          <a:p>
            <a:fld id="{702DF13D-847E-42C9-B465-F6630F77C4E7}" type="slidenum">
              <a:rPr lang="tr-TR" smtClean="0"/>
              <a:pPr/>
              <a:t>11</a:t>
            </a:fld>
            <a:endParaRPr lang="tr-T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02DF13D-847E-42C9-B465-F6630F77C4E7}" type="slidenum">
              <a:rPr lang="tr-TR" smtClean="0"/>
              <a:pPr/>
              <a:t>12</a:t>
            </a:fld>
            <a:endParaRPr lang="tr-T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02DF13D-847E-42C9-B465-F6630F77C4E7}" type="slidenum">
              <a:rPr lang="tr-TR" smtClean="0"/>
              <a:pPr/>
              <a:t>22</a:t>
            </a:fld>
            <a:endParaRPr lang="tr-T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7A5D49-FD80-4B64-8E57-E68C6BBDACDC}" type="slidenum">
              <a:rPr lang="en-GB">
                <a:solidFill>
                  <a:prstClr val="black"/>
                </a:solidFill>
              </a:rPr>
              <a:pPr/>
              <a:t>24</a:t>
            </a:fld>
            <a:endParaRPr lang="en-GB" dirty="0">
              <a:solidFill>
                <a:prstClr val="black"/>
              </a:solidFill>
            </a:endParaRPr>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lstStyle/>
          <a:p>
            <a:endParaRPr lang="en-US" dirty="0"/>
          </a:p>
        </p:txBody>
      </p:sp>
      <p:sp>
        <p:nvSpPr>
          <p:cNvPr id="5" name="4 Veri Yer Tutucusu"/>
          <p:cNvSpPr>
            <a:spLocks noGrp="1"/>
          </p:cNvSpPr>
          <p:nvPr>
            <p:ph type="dt" idx="10"/>
          </p:nvPr>
        </p:nvSpPr>
        <p:spPr/>
        <p:txBody>
          <a:bodyPr/>
          <a:lstStyle/>
          <a:p>
            <a:fld id="{12B3C73D-E7E0-4A48-98AA-E888BDFBE2C6}" type="datetime1">
              <a:rPr lang="tr-TR">
                <a:solidFill>
                  <a:prstClr val="black"/>
                </a:solidFill>
              </a:rPr>
              <a:pPr/>
              <a:t>5.09.2018</a:t>
            </a:fld>
            <a:endParaRPr lang="tr-TR" dirty="0">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3FBDA6BA-BF26-4210-A355-9358AA2AA431}" type="slidenum">
              <a:rPr lang="tr-TR" smtClean="0"/>
              <a:pPr/>
              <a:t>25</a:t>
            </a:fld>
            <a:endParaRPr lang="tr-T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3DA18F2-418C-4B6A-8297-8814B3F1D97C}" type="slidenum">
              <a:rPr lang="tr-TR" smtClean="0"/>
              <a:pPr/>
              <a:t>38</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dirty="0">
              <a:solidFill>
                <a:prstClr val="white"/>
              </a:solidFill>
            </a:endParaRPr>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dirty="0">
              <a:solidFill>
                <a:prstClr val="white"/>
              </a:solidFill>
            </a:endParaRPr>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dirty="0">
              <a:solidFill>
                <a:prstClr val="white"/>
              </a:solidFill>
            </a:endParaRPr>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dirty="0">
              <a:solidFill>
                <a:prstClr val="white"/>
              </a:solidFill>
            </a:endParaRPr>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dirty="0">
              <a:solidFill>
                <a:prstClr val="white"/>
              </a:solidFill>
            </a:endParaRPr>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dirty="0">
              <a:solidFill>
                <a:prstClr val="white"/>
              </a:solidFill>
            </a:endParaRPr>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dirty="0">
              <a:solidFill>
                <a:prstClr val="white"/>
              </a:solidFill>
            </a:endParaRPr>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dirty="0">
              <a:solidFill>
                <a:prstClr val="white"/>
              </a:solidFill>
            </a:endParaRPr>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dirty="0">
              <a:solidFill>
                <a:prstClr val="white"/>
              </a:solidFill>
            </a:endParaRPr>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dirty="0">
              <a:solidFill>
                <a:prstClr val="white"/>
              </a:solidFill>
            </a:endParaRPr>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dirty="0">
              <a:solidFill>
                <a:prstClr val="white"/>
              </a:solidFill>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705600" y="4206240"/>
            <a:ext cx="960120" cy="457200"/>
          </a:xfrm>
        </p:spPr>
        <p:txBody>
          <a:bodyPr/>
          <a:lstStyle/>
          <a:p>
            <a:pPr>
              <a:defRPr/>
            </a:pPr>
            <a:r>
              <a:rPr lang="tr-TR">
                <a:solidFill>
                  <a:srgbClr val="438086"/>
                </a:solidFill>
              </a:rPr>
              <a:t>www.dika.org.tr</a:t>
            </a:r>
            <a:endParaRPr lang="tr-TR" dirty="0">
              <a:solidFill>
                <a:srgbClr val="438086"/>
              </a:solidFill>
            </a:endParaRPr>
          </a:p>
        </p:txBody>
      </p:sp>
      <p:sp>
        <p:nvSpPr>
          <p:cNvPr id="17" name="Footer Placeholder 16"/>
          <p:cNvSpPr>
            <a:spLocks noGrp="1"/>
          </p:cNvSpPr>
          <p:nvPr>
            <p:ph type="ftr" sz="quarter" idx="11"/>
          </p:nvPr>
        </p:nvSpPr>
        <p:spPr>
          <a:xfrm>
            <a:off x="5410200" y="4205288"/>
            <a:ext cx="1295400" cy="457200"/>
          </a:xfrm>
        </p:spPr>
        <p:txBody>
          <a:bodyPr/>
          <a:lstStyle/>
          <a:p>
            <a:pPr>
              <a:defRPr/>
            </a:pPr>
            <a:r>
              <a:rPr lang="tr-TR" dirty="0">
                <a:solidFill>
                  <a:srgbClr val="438086"/>
                </a:solidFill>
              </a:rPr>
              <a:t>Dicle Kalkınma Ajansı</a:t>
            </a:r>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pPr>
              <a:defRPr/>
            </a:pPr>
            <a:fld id="{F95A4A0E-7B37-4ED0-B16F-FF7032FF4740}" type="slidenum">
              <a:rPr lang="tr-TR" smtClean="0">
                <a:solidFill>
                  <a:prstClr val="white"/>
                </a:solidFill>
              </a:rPr>
              <a:pPr>
                <a:defRPr/>
              </a:pPr>
              <a:t>‹#›</a:t>
            </a:fld>
            <a:endParaRPr lang="tr-TR" dirty="0">
              <a:solidFill>
                <a:prstClr val="white"/>
              </a:solidFill>
            </a:endParaRPr>
          </a:p>
        </p:txBody>
      </p:sp>
    </p:spTree>
  </p:cSld>
  <p:clrMapOvr>
    <a:masterClrMapping/>
  </p:clrMapOvr>
  <p:transition spd="med" advClick="0">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r>
              <a:rPr lang="tr-TR">
                <a:solidFill>
                  <a:srgbClr val="438086"/>
                </a:solidFill>
              </a:rPr>
              <a:t>www.dika.org.tr</a:t>
            </a:r>
            <a:endParaRPr lang="tr-TR" dirty="0">
              <a:solidFill>
                <a:srgbClr val="438086"/>
              </a:solidFill>
            </a:endParaRPr>
          </a:p>
        </p:txBody>
      </p:sp>
      <p:sp>
        <p:nvSpPr>
          <p:cNvPr id="5" name="Footer Placeholder 4"/>
          <p:cNvSpPr>
            <a:spLocks noGrp="1"/>
          </p:cNvSpPr>
          <p:nvPr>
            <p:ph type="ftr" sz="quarter" idx="11"/>
          </p:nvPr>
        </p:nvSpPr>
        <p:spPr/>
        <p:txBody>
          <a:bodyPr/>
          <a:lstStyle/>
          <a:p>
            <a:pPr>
              <a:defRPr/>
            </a:pPr>
            <a:r>
              <a:rPr lang="tr-TR" dirty="0">
                <a:solidFill>
                  <a:srgbClr val="438086"/>
                </a:solidFill>
              </a:rPr>
              <a:t>Dicle Kalkınma Ajansı</a:t>
            </a:r>
          </a:p>
        </p:txBody>
      </p:sp>
      <p:sp>
        <p:nvSpPr>
          <p:cNvPr id="6" name="Slide Number Placeholder 5"/>
          <p:cNvSpPr>
            <a:spLocks noGrp="1"/>
          </p:cNvSpPr>
          <p:nvPr>
            <p:ph type="sldNum" sz="quarter" idx="12"/>
          </p:nvPr>
        </p:nvSpPr>
        <p:spPr/>
        <p:txBody>
          <a:bodyPr/>
          <a:lstStyle/>
          <a:p>
            <a:pPr>
              <a:defRPr/>
            </a:pPr>
            <a:fld id="{F95A4A0E-7B37-4ED0-B16F-FF7032FF4740}" type="slidenum">
              <a:rPr lang="tr-TR" smtClean="0"/>
              <a:pPr>
                <a:defRPr/>
              </a:pPr>
              <a:t>‹#›</a:t>
            </a:fld>
            <a:endParaRPr lang="tr-TR" dirty="0"/>
          </a:p>
        </p:txBody>
      </p:sp>
    </p:spTree>
  </p:cSld>
  <p:clrMapOvr>
    <a:masterClrMapping/>
  </p:clrMapOvr>
  <p:transition spd="med" advClick="0">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r>
              <a:rPr lang="tr-TR">
                <a:solidFill>
                  <a:srgbClr val="438086"/>
                </a:solidFill>
              </a:rPr>
              <a:t>www.dika.org.tr</a:t>
            </a:r>
            <a:endParaRPr lang="tr-TR" dirty="0">
              <a:solidFill>
                <a:srgbClr val="438086"/>
              </a:solidFill>
            </a:endParaRPr>
          </a:p>
        </p:txBody>
      </p:sp>
      <p:sp>
        <p:nvSpPr>
          <p:cNvPr id="5" name="Footer Placeholder 4"/>
          <p:cNvSpPr>
            <a:spLocks noGrp="1"/>
          </p:cNvSpPr>
          <p:nvPr>
            <p:ph type="ftr" sz="quarter" idx="11"/>
          </p:nvPr>
        </p:nvSpPr>
        <p:spPr/>
        <p:txBody>
          <a:bodyPr/>
          <a:lstStyle/>
          <a:p>
            <a:pPr>
              <a:defRPr/>
            </a:pPr>
            <a:r>
              <a:rPr lang="tr-TR" dirty="0">
                <a:solidFill>
                  <a:srgbClr val="438086"/>
                </a:solidFill>
              </a:rPr>
              <a:t>Dicle Kalkınma Ajansı</a:t>
            </a:r>
          </a:p>
        </p:txBody>
      </p:sp>
      <p:sp>
        <p:nvSpPr>
          <p:cNvPr id="6" name="Slide Number Placeholder 5"/>
          <p:cNvSpPr>
            <a:spLocks noGrp="1"/>
          </p:cNvSpPr>
          <p:nvPr>
            <p:ph type="sldNum" sz="quarter" idx="12"/>
          </p:nvPr>
        </p:nvSpPr>
        <p:spPr/>
        <p:txBody>
          <a:bodyPr/>
          <a:lstStyle/>
          <a:p>
            <a:pPr>
              <a:defRPr/>
            </a:pPr>
            <a:fld id="{F95A4A0E-7B37-4ED0-B16F-FF7032FF4740}" type="slidenum">
              <a:rPr lang="tr-TR" smtClean="0"/>
              <a:pPr>
                <a:defRPr/>
              </a:pPr>
              <a:t>‹#›</a:t>
            </a:fld>
            <a:endParaRPr lang="tr-TR" dirty="0"/>
          </a:p>
        </p:txBody>
      </p:sp>
    </p:spTree>
  </p:cSld>
  <p:clrMapOvr>
    <a:masterClrMapping/>
  </p:clrMapOvr>
  <p:transition spd="med" advClick="0">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638175"/>
            <a:ext cx="8229600" cy="779463"/>
          </a:xfrm>
        </p:spPr>
        <p:txBody>
          <a:bodyPr/>
          <a:lstStyle/>
          <a:p>
            <a:r>
              <a:rPr lang="tr-TR"/>
              <a:t>Asıl başlık stili için tıklatın</a:t>
            </a:r>
          </a:p>
        </p:txBody>
      </p:sp>
      <p:sp>
        <p:nvSpPr>
          <p:cNvPr id="3" name="2 Metin Yer Tutucusu"/>
          <p:cNvSpPr>
            <a:spLocks noGrp="1"/>
          </p:cNvSpPr>
          <p:nvPr>
            <p:ph type="body" sz="half" idx="1"/>
          </p:nvPr>
        </p:nvSpPr>
        <p:spPr>
          <a:xfrm>
            <a:off x="457200" y="1600200"/>
            <a:ext cx="4038600" cy="44211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4211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a:xfrm>
            <a:off x="457200" y="6519863"/>
            <a:ext cx="2133600" cy="338137"/>
          </a:xfrm>
        </p:spPr>
        <p:txBody>
          <a:bodyPr/>
          <a:lstStyle>
            <a:lvl1pPr>
              <a:defRPr/>
            </a:lvl1pPr>
          </a:lstStyle>
          <a:p>
            <a:r>
              <a:rPr lang="tr-TR">
                <a:solidFill>
                  <a:srgbClr val="438086"/>
                </a:solidFill>
              </a:rPr>
              <a:t>www.dika.org.tr</a:t>
            </a:r>
            <a:endParaRPr lang="en-GB" dirty="0">
              <a:solidFill>
                <a:srgbClr val="438086"/>
              </a:solidFill>
            </a:endParaRPr>
          </a:p>
        </p:txBody>
      </p:sp>
      <p:sp>
        <p:nvSpPr>
          <p:cNvPr id="6" name="5 Altbilgi Yer Tutucusu"/>
          <p:cNvSpPr>
            <a:spLocks noGrp="1"/>
          </p:cNvSpPr>
          <p:nvPr>
            <p:ph type="ftr" sz="quarter" idx="11"/>
          </p:nvPr>
        </p:nvSpPr>
        <p:spPr>
          <a:xfrm>
            <a:off x="3124200" y="6519863"/>
            <a:ext cx="2895600" cy="338137"/>
          </a:xfrm>
        </p:spPr>
        <p:txBody>
          <a:bodyPr/>
          <a:lstStyle>
            <a:lvl1pPr>
              <a:defRPr/>
            </a:lvl1pPr>
          </a:lstStyle>
          <a:p>
            <a:r>
              <a:rPr lang="en-GB" dirty="0" err="1">
                <a:solidFill>
                  <a:srgbClr val="438086"/>
                </a:solidFill>
              </a:rPr>
              <a:t>Dicle</a:t>
            </a:r>
            <a:r>
              <a:rPr lang="en-GB" dirty="0">
                <a:solidFill>
                  <a:srgbClr val="438086"/>
                </a:solidFill>
              </a:rPr>
              <a:t> </a:t>
            </a:r>
            <a:r>
              <a:rPr lang="en-GB" dirty="0" err="1">
                <a:solidFill>
                  <a:srgbClr val="438086"/>
                </a:solidFill>
              </a:rPr>
              <a:t>Kalkınma</a:t>
            </a:r>
            <a:r>
              <a:rPr lang="en-GB" dirty="0">
                <a:solidFill>
                  <a:srgbClr val="438086"/>
                </a:solidFill>
              </a:rPr>
              <a:t> </a:t>
            </a:r>
            <a:r>
              <a:rPr lang="en-GB" dirty="0" err="1">
                <a:solidFill>
                  <a:srgbClr val="438086"/>
                </a:solidFill>
              </a:rPr>
              <a:t>Ajansı</a:t>
            </a:r>
            <a:endParaRPr lang="en-GB" dirty="0">
              <a:solidFill>
                <a:srgbClr val="438086"/>
              </a:solidFill>
            </a:endParaRPr>
          </a:p>
        </p:txBody>
      </p:sp>
      <p:sp>
        <p:nvSpPr>
          <p:cNvPr id="7" name="6 Slayt Numarası Yer Tutucusu"/>
          <p:cNvSpPr>
            <a:spLocks noGrp="1"/>
          </p:cNvSpPr>
          <p:nvPr>
            <p:ph type="sldNum" sz="quarter" idx="12"/>
          </p:nvPr>
        </p:nvSpPr>
        <p:spPr>
          <a:xfrm>
            <a:off x="6553200" y="6551613"/>
            <a:ext cx="2133600" cy="338137"/>
          </a:xfrm>
        </p:spPr>
        <p:txBody>
          <a:bodyPr/>
          <a:lstStyle>
            <a:lvl1pPr>
              <a:defRPr/>
            </a:lvl1pPr>
          </a:lstStyle>
          <a:p>
            <a:fld id="{BE8B909B-6484-499F-B493-64EAD1D03D21}" type="slidenum">
              <a:rPr lang="en-GB"/>
              <a:pPr/>
              <a:t>‹#›</a:t>
            </a:fld>
            <a:endParaRPr lang="en-GB" dirty="0"/>
          </a:p>
        </p:txBody>
      </p:sp>
    </p:spTree>
  </p:cSld>
  <p:clrMapOvr>
    <a:masterClrMapping/>
  </p:clrMapOvr>
  <p:transition spd="med" advClick="0">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92100"/>
            <a:ext cx="8229600" cy="5727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3" name="Rectangle 4"/>
          <p:cNvSpPr>
            <a:spLocks noGrp="1" noChangeArrowheads="1"/>
          </p:cNvSpPr>
          <p:nvPr>
            <p:ph type="dt" sz="half" idx="10"/>
          </p:nvPr>
        </p:nvSpPr>
        <p:spPr>
          <a:ln/>
        </p:spPr>
        <p:txBody>
          <a:bodyPr/>
          <a:lstStyle>
            <a:lvl1pPr>
              <a:defRPr/>
            </a:lvl1pPr>
          </a:lstStyle>
          <a:p>
            <a:pPr>
              <a:defRPr/>
            </a:pPr>
            <a:r>
              <a:rPr lang="tr-TR">
                <a:solidFill>
                  <a:srgbClr val="438086"/>
                </a:solidFill>
              </a:rPr>
              <a:t>www.dika.org.tr</a:t>
            </a:r>
            <a:endParaRPr lang="tr-TR" dirty="0">
              <a:solidFill>
                <a:srgbClr val="438086"/>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tr-TR">
                <a:solidFill>
                  <a:srgbClr val="438086"/>
                </a:solidFill>
              </a:rPr>
              <a:t>Dicle Kalkınma Ajansı</a:t>
            </a:r>
            <a:endParaRPr lang="tr-TR" dirty="0">
              <a:solidFill>
                <a:srgbClr val="438086"/>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6A0F0283-9071-4D15-B6EB-65275465B9D4}" type="slidenum">
              <a:rPr lang="tr-TR"/>
              <a:pPr>
                <a:defRPr/>
              </a:pPr>
              <a:t>‹#›</a:t>
            </a:fld>
            <a:endParaRPr lang="tr-T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384300"/>
          </a:xfrm>
        </p:spPr>
        <p:txBody>
          <a:bodyPr/>
          <a:lstStyle/>
          <a:p>
            <a:r>
              <a:rPr lang="en-US"/>
              <a:t>Click to edit Master title style</a:t>
            </a:r>
            <a:endParaRPr lang="tr-TR"/>
          </a:p>
        </p:txBody>
      </p:sp>
      <p:sp>
        <p:nvSpPr>
          <p:cNvPr id="3" name="Table Placeholder 2"/>
          <p:cNvSpPr>
            <a:spLocks noGrp="1"/>
          </p:cNvSpPr>
          <p:nvPr>
            <p:ph type="tbl" idx="1"/>
          </p:nvPr>
        </p:nvSpPr>
        <p:spPr>
          <a:xfrm>
            <a:off x="457200" y="1905000"/>
            <a:ext cx="8229600" cy="4114800"/>
          </a:xfrm>
        </p:spPr>
        <p:txBody>
          <a:bodyPr/>
          <a:lstStyle/>
          <a:p>
            <a:pPr lvl="0"/>
            <a:endParaRPr lang="tr-TR"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tr-TR">
                <a:solidFill>
                  <a:srgbClr val="438086"/>
                </a:solidFill>
              </a:rPr>
              <a:t>www.dika.org.tr</a:t>
            </a:r>
            <a:endParaRPr lang="tr-TR" dirty="0">
              <a:solidFill>
                <a:srgbClr val="438086"/>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tr-TR">
                <a:solidFill>
                  <a:srgbClr val="438086"/>
                </a:solidFill>
              </a:rPr>
              <a:t>Dicle Kalkınma Ajansı</a:t>
            </a:r>
            <a:endParaRPr lang="tr-TR" dirty="0">
              <a:solidFill>
                <a:srgbClr val="438086"/>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C3D3A9A-A11B-400D-90FD-A99BA0002AFF}" type="slidenum">
              <a:rPr lang="tr-TR"/>
              <a:pPr>
                <a:defRPr/>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r>
              <a:rPr lang="tr-TR">
                <a:solidFill>
                  <a:srgbClr val="438086"/>
                </a:solidFill>
              </a:rPr>
              <a:t>www.dika.org.tr</a:t>
            </a:r>
            <a:endParaRPr lang="tr-TR" dirty="0">
              <a:solidFill>
                <a:srgbClr val="438086"/>
              </a:solidFill>
            </a:endParaRPr>
          </a:p>
        </p:txBody>
      </p:sp>
      <p:sp>
        <p:nvSpPr>
          <p:cNvPr id="5" name="Footer Placeholder 4"/>
          <p:cNvSpPr>
            <a:spLocks noGrp="1"/>
          </p:cNvSpPr>
          <p:nvPr>
            <p:ph type="ftr" sz="quarter" idx="11"/>
          </p:nvPr>
        </p:nvSpPr>
        <p:spPr/>
        <p:txBody>
          <a:bodyPr/>
          <a:lstStyle/>
          <a:p>
            <a:pPr>
              <a:defRPr/>
            </a:pPr>
            <a:r>
              <a:rPr lang="tr-TR" dirty="0">
                <a:solidFill>
                  <a:srgbClr val="438086"/>
                </a:solidFill>
              </a:rPr>
              <a:t>Dicle Kalkınma Ajansı</a:t>
            </a:r>
          </a:p>
        </p:txBody>
      </p:sp>
      <p:sp>
        <p:nvSpPr>
          <p:cNvPr id="6" name="Slide Number Placeholder 5"/>
          <p:cNvSpPr>
            <a:spLocks noGrp="1"/>
          </p:cNvSpPr>
          <p:nvPr>
            <p:ph type="sldNum" sz="quarter" idx="12"/>
          </p:nvPr>
        </p:nvSpPr>
        <p:spPr/>
        <p:txBody>
          <a:bodyPr/>
          <a:lstStyle/>
          <a:p>
            <a:pPr>
              <a:defRPr/>
            </a:pPr>
            <a:fld id="{F95A4A0E-7B37-4ED0-B16F-FF7032FF4740}" type="slidenum">
              <a:rPr lang="tr-TR" smtClean="0"/>
              <a:pPr>
                <a:defRPr/>
              </a:pPr>
              <a:t>‹#›</a:t>
            </a:fld>
            <a:endParaRPr lang="tr-TR" dirty="0"/>
          </a:p>
        </p:txBody>
      </p:sp>
    </p:spTree>
  </p:cSld>
  <p:clrMapOvr>
    <a:masterClrMapping/>
  </p:clrMapOvr>
  <p:transition spd="med" advClick="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pPr>
              <a:defRPr/>
            </a:pPr>
            <a:r>
              <a:rPr lang="tr-TR">
                <a:solidFill>
                  <a:srgbClr val="438086"/>
                </a:solidFill>
              </a:rPr>
              <a:t>www.dika.org.tr</a:t>
            </a:r>
            <a:endParaRPr lang="tr-TR" dirty="0">
              <a:solidFill>
                <a:srgbClr val="438086"/>
              </a:solidFill>
            </a:endParaRPr>
          </a:p>
        </p:txBody>
      </p:sp>
      <p:sp>
        <p:nvSpPr>
          <p:cNvPr id="5" name="Footer Placeholder 4"/>
          <p:cNvSpPr>
            <a:spLocks noGrp="1"/>
          </p:cNvSpPr>
          <p:nvPr>
            <p:ph type="ftr" sz="quarter" idx="11"/>
          </p:nvPr>
        </p:nvSpPr>
        <p:spPr/>
        <p:txBody>
          <a:bodyPr/>
          <a:lstStyle/>
          <a:p>
            <a:pPr>
              <a:defRPr/>
            </a:pPr>
            <a:r>
              <a:rPr lang="tr-TR" dirty="0">
                <a:solidFill>
                  <a:srgbClr val="438086"/>
                </a:solidFill>
              </a:rPr>
              <a:t>Dicle Kalkınma Ajansı</a:t>
            </a:r>
          </a:p>
        </p:txBody>
      </p:sp>
      <p:sp>
        <p:nvSpPr>
          <p:cNvPr id="6" name="Slide Number Placeholder 5"/>
          <p:cNvSpPr>
            <a:spLocks noGrp="1"/>
          </p:cNvSpPr>
          <p:nvPr>
            <p:ph type="sldNum" sz="quarter" idx="12"/>
          </p:nvPr>
        </p:nvSpPr>
        <p:spPr/>
        <p:txBody>
          <a:bodyPr/>
          <a:lstStyle/>
          <a:p>
            <a:pPr>
              <a:defRPr/>
            </a:pPr>
            <a:fld id="{F95A4A0E-7B37-4ED0-B16F-FF7032FF4740}" type="slidenum">
              <a:rPr lang="tr-TR" smtClean="0"/>
              <a:pPr>
                <a:defRPr/>
              </a:pPr>
              <a:t>‹#›</a:t>
            </a:fld>
            <a:endParaRPr lang="tr-TR" dirty="0"/>
          </a:p>
        </p:txBody>
      </p:sp>
    </p:spTree>
  </p:cSld>
  <p:clrMapOvr>
    <a:masterClrMapping/>
  </p:clrMapOvr>
  <p:transition spd="med" advClick="0">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a:defRPr/>
            </a:pPr>
            <a:r>
              <a:rPr lang="tr-TR">
                <a:solidFill>
                  <a:srgbClr val="438086"/>
                </a:solidFill>
              </a:rPr>
              <a:t>www.dika.org.tr</a:t>
            </a:r>
            <a:endParaRPr lang="tr-TR" dirty="0">
              <a:solidFill>
                <a:srgbClr val="438086"/>
              </a:solidFill>
            </a:endParaRPr>
          </a:p>
        </p:txBody>
      </p:sp>
      <p:sp>
        <p:nvSpPr>
          <p:cNvPr id="6" name="Footer Placeholder 5"/>
          <p:cNvSpPr>
            <a:spLocks noGrp="1"/>
          </p:cNvSpPr>
          <p:nvPr>
            <p:ph type="ftr" sz="quarter" idx="11"/>
          </p:nvPr>
        </p:nvSpPr>
        <p:spPr/>
        <p:txBody>
          <a:bodyPr/>
          <a:lstStyle/>
          <a:p>
            <a:pPr>
              <a:defRPr/>
            </a:pPr>
            <a:r>
              <a:rPr lang="tr-TR" dirty="0">
                <a:solidFill>
                  <a:srgbClr val="438086"/>
                </a:solidFill>
              </a:rPr>
              <a:t>Dicle Kalkınma Ajansı</a:t>
            </a:r>
          </a:p>
        </p:txBody>
      </p:sp>
      <p:sp>
        <p:nvSpPr>
          <p:cNvPr id="7" name="Slide Number Placeholder 6"/>
          <p:cNvSpPr>
            <a:spLocks noGrp="1"/>
          </p:cNvSpPr>
          <p:nvPr>
            <p:ph type="sldNum" sz="quarter" idx="12"/>
          </p:nvPr>
        </p:nvSpPr>
        <p:spPr/>
        <p:txBody>
          <a:bodyPr/>
          <a:lstStyle/>
          <a:p>
            <a:pPr>
              <a:defRPr/>
            </a:pPr>
            <a:fld id="{F95A4A0E-7B37-4ED0-B16F-FF7032FF4740}" type="slidenum">
              <a:rPr lang="tr-TR" smtClean="0"/>
              <a:pPr>
                <a:defRPr/>
              </a:pPr>
              <a:t>‹#›</a:t>
            </a:fld>
            <a:endParaRPr lang="tr-TR" dirty="0"/>
          </a:p>
        </p:txBody>
      </p:sp>
    </p:spTree>
  </p:cSld>
  <p:clrMapOvr>
    <a:masterClrMapping/>
  </p:clrMapOvr>
  <p:transition spd="med" advClick="0">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pPr>
              <a:defRPr/>
            </a:pPr>
            <a:r>
              <a:rPr lang="tr-TR">
                <a:solidFill>
                  <a:srgbClr val="438086"/>
                </a:solidFill>
              </a:rPr>
              <a:t>www.dika.org.tr</a:t>
            </a:r>
            <a:endParaRPr lang="tr-TR" dirty="0">
              <a:solidFill>
                <a:srgbClr val="438086"/>
              </a:solidFill>
            </a:endParaRPr>
          </a:p>
        </p:txBody>
      </p:sp>
      <p:sp>
        <p:nvSpPr>
          <p:cNvPr id="27" name="Slide Number Placeholder 26"/>
          <p:cNvSpPr>
            <a:spLocks noGrp="1"/>
          </p:cNvSpPr>
          <p:nvPr>
            <p:ph type="sldNum" sz="quarter" idx="11"/>
          </p:nvPr>
        </p:nvSpPr>
        <p:spPr/>
        <p:txBody>
          <a:bodyPr rtlCol="0"/>
          <a:lstStyle/>
          <a:p>
            <a:pPr>
              <a:defRPr/>
            </a:pPr>
            <a:fld id="{F95A4A0E-7B37-4ED0-B16F-FF7032FF4740}" type="slidenum">
              <a:rPr lang="tr-TR" smtClean="0"/>
              <a:pPr>
                <a:defRPr/>
              </a:pPr>
              <a:t>‹#›</a:t>
            </a:fld>
            <a:endParaRPr lang="tr-TR" dirty="0"/>
          </a:p>
        </p:txBody>
      </p:sp>
      <p:sp>
        <p:nvSpPr>
          <p:cNvPr id="28" name="Footer Placeholder 27"/>
          <p:cNvSpPr>
            <a:spLocks noGrp="1"/>
          </p:cNvSpPr>
          <p:nvPr>
            <p:ph type="ftr" sz="quarter" idx="12"/>
          </p:nvPr>
        </p:nvSpPr>
        <p:spPr/>
        <p:txBody>
          <a:bodyPr rtlCol="0"/>
          <a:lstStyle/>
          <a:p>
            <a:pPr>
              <a:defRPr/>
            </a:pPr>
            <a:r>
              <a:rPr lang="tr-TR" dirty="0">
                <a:solidFill>
                  <a:srgbClr val="438086"/>
                </a:solidFill>
              </a:rPr>
              <a:t>Dicle Kalkınma Ajansı</a:t>
            </a:r>
          </a:p>
        </p:txBody>
      </p:sp>
    </p:spTree>
  </p:cSld>
  <p:clrMapOvr>
    <a:masterClrMapping/>
  </p:clrMapOvr>
  <p:transition spd="med" advClick="0">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6583680" y="612648"/>
            <a:ext cx="957264" cy="457200"/>
          </a:xfrm>
        </p:spPr>
        <p:txBody>
          <a:bodyPr/>
          <a:lstStyle/>
          <a:p>
            <a:pPr>
              <a:defRPr/>
            </a:pPr>
            <a:r>
              <a:rPr lang="tr-TR">
                <a:solidFill>
                  <a:srgbClr val="438086"/>
                </a:solidFill>
              </a:rPr>
              <a:t>www.dika.org.tr</a:t>
            </a:r>
            <a:endParaRPr lang="tr-TR" dirty="0">
              <a:solidFill>
                <a:srgbClr val="438086"/>
              </a:solidFill>
            </a:endParaRPr>
          </a:p>
        </p:txBody>
      </p:sp>
      <p:sp>
        <p:nvSpPr>
          <p:cNvPr id="4" name="Footer Placeholder 3"/>
          <p:cNvSpPr>
            <a:spLocks noGrp="1"/>
          </p:cNvSpPr>
          <p:nvPr>
            <p:ph type="ftr" sz="quarter" idx="11"/>
          </p:nvPr>
        </p:nvSpPr>
        <p:spPr>
          <a:xfrm>
            <a:off x="5257800" y="612648"/>
            <a:ext cx="1325880" cy="457200"/>
          </a:xfrm>
        </p:spPr>
        <p:txBody>
          <a:bodyPr/>
          <a:lstStyle/>
          <a:p>
            <a:pPr>
              <a:defRPr/>
            </a:pPr>
            <a:r>
              <a:rPr lang="tr-TR" dirty="0">
                <a:solidFill>
                  <a:srgbClr val="438086"/>
                </a:solidFill>
              </a:rPr>
              <a:t>Dicle Kalkınma Ajansı</a:t>
            </a:r>
          </a:p>
        </p:txBody>
      </p:sp>
      <p:sp>
        <p:nvSpPr>
          <p:cNvPr id="5" name="Slide Number Placeholder 4"/>
          <p:cNvSpPr>
            <a:spLocks noGrp="1"/>
          </p:cNvSpPr>
          <p:nvPr>
            <p:ph type="sldNum" sz="quarter" idx="12"/>
          </p:nvPr>
        </p:nvSpPr>
        <p:spPr>
          <a:xfrm>
            <a:off x="8174736" y="2272"/>
            <a:ext cx="762000" cy="365760"/>
          </a:xfrm>
        </p:spPr>
        <p:txBody>
          <a:bodyPr/>
          <a:lstStyle/>
          <a:p>
            <a:pPr>
              <a:defRPr/>
            </a:pPr>
            <a:fld id="{F95A4A0E-7B37-4ED0-B16F-FF7032FF4740}" type="slidenum">
              <a:rPr lang="tr-TR" smtClean="0"/>
              <a:pPr>
                <a:defRPr/>
              </a:pPr>
              <a:t>‹#›</a:t>
            </a:fld>
            <a:endParaRPr lang="tr-TR" dirty="0"/>
          </a:p>
        </p:txBody>
      </p:sp>
    </p:spTree>
  </p:cSld>
  <p:clrMapOvr>
    <a:masterClrMapping/>
  </p:clrMapOvr>
  <p:transition spd="med" advClick="0">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tr-TR">
                <a:solidFill>
                  <a:srgbClr val="438086"/>
                </a:solidFill>
              </a:rPr>
              <a:t>www.dika.org.tr</a:t>
            </a:r>
            <a:endParaRPr lang="tr-TR" dirty="0">
              <a:solidFill>
                <a:srgbClr val="438086"/>
              </a:solidFill>
            </a:endParaRPr>
          </a:p>
        </p:txBody>
      </p:sp>
      <p:sp>
        <p:nvSpPr>
          <p:cNvPr id="3" name="Footer Placeholder 2"/>
          <p:cNvSpPr>
            <a:spLocks noGrp="1"/>
          </p:cNvSpPr>
          <p:nvPr>
            <p:ph type="ftr" sz="quarter" idx="11"/>
          </p:nvPr>
        </p:nvSpPr>
        <p:spPr/>
        <p:txBody>
          <a:bodyPr/>
          <a:lstStyle/>
          <a:p>
            <a:pPr>
              <a:defRPr/>
            </a:pPr>
            <a:r>
              <a:rPr lang="tr-TR" dirty="0">
                <a:solidFill>
                  <a:srgbClr val="438086"/>
                </a:solidFill>
              </a:rPr>
              <a:t>Dicle Kalkınma Ajansı</a:t>
            </a:r>
          </a:p>
        </p:txBody>
      </p:sp>
      <p:sp>
        <p:nvSpPr>
          <p:cNvPr id="4" name="Slide Number Placeholder 3"/>
          <p:cNvSpPr>
            <a:spLocks noGrp="1"/>
          </p:cNvSpPr>
          <p:nvPr>
            <p:ph type="sldNum" sz="quarter" idx="12"/>
          </p:nvPr>
        </p:nvSpPr>
        <p:spPr/>
        <p:txBody>
          <a:bodyPr/>
          <a:lstStyle/>
          <a:p>
            <a:pPr>
              <a:defRPr/>
            </a:pPr>
            <a:fld id="{F95A4A0E-7B37-4ED0-B16F-FF7032FF4740}" type="slidenum">
              <a:rPr lang="tr-TR" smtClean="0"/>
              <a:pPr>
                <a:defRPr/>
              </a:pPr>
              <a:t>‹#›</a:t>
            </a:fld>
            <a:endParaRPr lang="tr-TR" dirty="0"/>
          </a:p>
        </p:txBody>
      </p:sp>
    </p:spTree>
  </p:cSld>
  <p:clrMapOvr>
    <a:masterClrMapping/>
  </p:clrMapOvr>
  <p:transition spd="med" advClick="0">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a:defRPr/>
            </a:pPr>
            <a:r>
              <a:rPr lang="tr-TR">
                <a:solidFill>
                  <a:srgbClr val="438086"/>
                </a:solidFill>
              </a:rPr>
              <a:t>www.dika.org.tr</a:t>
            </a:r>
            <a:endParaRPr lang="tr-TR" dirty="0">
              <a:solidFill>
                <a:srgbClr val="438086"/>
              </a:solidFill>
            </a:endParaRPr>
          </a:p>
        </p:txBody>
      </p:sp>
      <p:sp>
        <p:nvSpPr>
          <p:cNvPr id="6" name="Footer Placeholder 5"/>
          <p:cNvSpPr>
            <a:spLocks noGrp="1"/>
          </p:cNvSpPr>
          <p:nvPr>
            <p:ph type="ftr" sz="quarter" idx="11"/>
          </p:nvPr>
        </p:nvSpPr>
        <p:spPr/>
        <p:txBody>
          <a:bodyPr/>
          <a:lstStyle/>
          <a:p>
            <a:pPr>
              <a:defRPr/>
            </a:pPr>
            <a:r>
              <a:rPr lang="tr-TR" dirty="0">
                <a:solidFill>
                  <a:srgbClr val="438086"/>
                </a:solidFill>
              </a:rPr>
              <a:t>Dicle Kalkınma Ajansı</a:t>
            </a:r>
          </a:p>
        </p:txBody>
      </p:sp>
      <p:sp>
        <p:nvSpPr>
          <p:cNvPr id="7" name="Slide Number Placeholder 6"/>
          <p:cNvSpPr>
            <a:spLocks noGrp="1"/>
          </p:cNvSpPr>
          <p:nvPr>
            <p:ph type="sldNum" sz="quarter" idx="12"/>
          </p:nvPr>
        </p:nvSpPr>
        <p:spPr/>
        <p:txBody>
          <a:bodyPr/>
          <a:lstStyle/>
          <a:p>
            <a:pPr>
              <a:defRPr/>
            </a:pPr>
            <a:fld id="{F95A4A0E-7B37-4ED0-B16F-FF7032FF4740}" type="slidenum">
              <a:rPr lang="tr-TR" smtClean="0"/>
              <a:pPr>
                <a:defRPr/>
              </a:pPr>
              <a:t>‹#›</a:t>
            </a:fld>
            <a:endParaRPr lang="tr-TR" dirty="0"/>
          </a:p>
        </p:txBody>
      </p:sp>
    </p:spTree>
  </p:cSld>
  <p:clrMapOvr>
    <a:masterClrMapping/>
  </p:clrMapOvr>
  <p:transition spd="med" advClick="0">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pPr>
              <a:defRPr/>
            </a:pPr>
            <a:r>
              <a:rPr lang="tr-TR">
                <a:solidFill>
                  <a:srgbClr val="438086"/>
                </a:solidFill>
              </a:rPr>
              <a:t>www.dika.org.tr</a:t>
            </a:r>
            <a:endParaRPr lang="tr-TR" dirty="0">
              <a:solidFill>
                <a:srgbClr val="438086"/>
              </a:solidFill>
            </a:endParaRPr>
          </a:p>
        </p:txBody>
      </p:sp>
      <p:sp>
        <p:nvSpPr>
          <p:cNvPr id="6" name="Footer Placeholder 5"/>
          <p:cNvSpPr>
            <a:spLocks noGrp="1"/>
          </p:cNvSpPr>
          <p:nvPr>
            <p:ph type="ftr" sz="quarter" idx="11"/>
          </p:nvPr>
        </p:nvSpPr>
        <p:spPr/>
        <p:txBody>
          <a:bodyPr/>
          <a:lstStyle/>
          <a:p>
            <a:pPr>
              <a:defRPr/>
            </a:pPr>
            <a:r>
              <a:rPr lang="tr-TR" dirty="0">
                <a:solidFill>
                  <a:srgbClr val="438086"/>
                </a:solidFill>
              </a:rPr>
              <a:t>Dicle Kalkınma Ajansı</a:t>
            </a:r>
          </a:p>
        </p:txBody>
      </p:sp>
      <p:sp>
        <p:nvSpPr>
          <p:cNvPr id="7" name="Slide Number Placeholder 6"/>
          <p:cNvSpPr>
            <a:spLocks noGrp="1"/>
          </p:cNvSpPr>
          <p:nvPr>
            <p:ph type="sldNum" sz="quarter" idx="12"/>
          </p:nvPr>
        </p:nvSpPr>
        <p:spPr/>
        <p:txBody>
          <a:bodyPr/>
          <a:lstStyle/>
          <a:p>
            <a:pPr>
              <a:defRPr/>
            </a:pPr>
            <a:fld id="{F95A4A0E-7B37-4ED0-B16F-FF7032FF4740}" type="slidenum">
              <a:rPr lang="tr-TR" smtClean="0"/>
              <a:pPr>
                <a:defRPr/>
              </a:pPr>
              <a:t>‹#›</a:t>
            </a:fld>
            <a:endParaRPr lang="tr-TR" dirty="0"/>
          </a:p>
        </p:txBody>
      </p:sp>
    </p:spTree>
  </p:cSld>
  <p:clrMapOvr>
    <a:masterClrMapping/>
  </p:clrMapOvr>
  <p:transition spd="med" advClick="0">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6" cstate="print">
            <a:lum/>
          </a:blip>
          <a:srcRect/>
          <a:stretch>
            <a:fillRect/>
          </a:stretch>
        </a:blipFill>
        <a:effectLst/>
      </p:bgPr>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dirty="0">
              <a:solidFill>
                <a:prstClr val="white"/>
              </a:solidFill>
            </a:endParaRPr>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dirty="0">
              <a:solidFill>
                <a:prstClr val="white"/>
              </a:solidFill>
            </a:endParaRPr>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dirty="0">
              <a:solidFill>
                <a:prstClr val="white"/>
              </a:solidFill>
            </a:endParaRPr>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dirty="0">
              <a:solidFill>
                <a:prstClr val="white"/>
              </a:solidFill>
            </a:endParaRPr>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dirty="0">
              <a:solidFill>
                <a:prstClr val="white"/>
              </a:solidFill>
            </a:endParaRPr>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dirty="0">
              <a:solidFill>
                <a:prstClr val="white"/>
              </a:solidFill>
            </a:endParaRPr>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dirty="0">
              <a:solidFill>
                <a:prstClr val="white"/>
              </a:solidFill>
            </a:endParaRPr>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dirty="0">
              <a:solidFill>
                <a:prstClr val="white"/>
              </a:solidFill>
            </a:endParaRPr>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dirty="0">
              <a:solidFill>
                <a:prstClr val="white"/>
              </a:solidFill>
            </a:endParaRPr>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dirty="0">
              <a:solidFill>
                <a:prstClr val="white"/>
              </a:solidFill>
            </a:endParaRPr>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dirty="0">
              <a:solidFill>
                <a:prstClr val="white"/>
              </a:solidFill>
            </a:endParaRPr>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dirty="0">
              <a:solidFill>
                <a:prstClr val="white"/>
              </a:solidFill>
            </a:endParaRPr>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dirty="0">
              <a:solidFill>
                <a:prstClr val="white"/>
              </a:solidFill>
            </a:endParaRPr>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pPr fontAlgn="base">
              <a:spcBef>
                <a:spcPct val="0"/>
              </a:spcBef>
              <a:spcAft>
                <a:spcPct val="0"/>
              </a:spcAft>
              <a:defRPr/>
            </a:pPr>
            <a:r>
              <a:rPr lang="tr-TR">
                <a:solidFill>
                  <a:srgbClr val="438086"/>
                </a:solidFill>
                <a:latin typeface="Arial" pitchFamily="34" charset="0"/>
                <a:cs typeface="Arial" pitchFamily="34" charset="0"/>
              </a:rPr>
              <a:t>www.dika.org.tr</a:t>
            </a:r>
            <a:endParaRPr lang="tr-TR" dirty="0">
              <a:solidFill>
                <a:srgbClr val="438086"/>
              </a:solidFill>
              <a:latin typeface="Arial" pitchFamily="34" charset="0"/>
              <a:cs typeface="Arial" pitchFamily="34" charset="0"/>
            </a:endParaRPr>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pPr fontAlgn="base">
              <a:spcBef>
                <a:spcPct val="0"/>
              </a:spcBef>
              <a:spcAft>
                <a:spcPct val="0"/>
              </a:spcAft>
              <a:defRPr/>
            </a:pPr>
            <a:r>
              <a:rPr lang="tr-TR" dirty="0">
                <a:solidFill>
                  <a:srgbClr val="438086"/>
                </a:solidFill>
                <a:latin typeface="Arial" pitchFamily="34" charset="0"/>
                <a:cs typeface="Arial" pitchFamily="34" charset="0"/>
              </a:rPr>
              <a:t>Dicle Kalkınma Ajansı</a:t>
            </a:r>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pPr fontAlgn="base">
              <a:spcBef>
                <a:spcPct val="0"/>
              </a:spcBef>
              <a:spcAft>
                <a:spcPct val="0"/>
              </a:spcAft>
              <a:defRPr/>
            </a:pPr>
            <a:fld id="{F95A4A0E-7B37-4ED0-B16F-FF7032FF4740}" type="slidenum">
              <a:rPr lang="tr-TR" smtClean="0">
                <a:latin typeface="Arial" pitchFamily="34" charset="0"/>
                <a:cs typeface="Arial" pitchFamily="34" charset="0"/>
              </a:rPr>
              <a:pPr fontAlgn="base">
                <a:spcBef>
                  <a:spcPct val="0"/>
                </a:spcBef>
                <a:spcAft>
                  <a:spcPct val="0"/>
                </a:spcAft>
                <a:defRPr/>
              </a:pPr>
              <a:t>‹#›</a:t>
            </a:fld>
            <a:endParaRPr lang="tr-TR" dirty="0">
              <a:latin typeface="Arial" pitchFamily="34" charset="0"/>
              <a:cs typeface="Arial"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ransition spd="med" advClick="0">
    <p:fade/>
  </p:transition>
  <p:hf sldNum="0"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5.jpeg"/></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8.png"/></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2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jpeg"/><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3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480659" y="4149080"/>
            <a:ext cx="8143900" cy="214314"/>
          </a:xfrm>
          <a:noFill/>
        </p:spPr>
        <p:txBody>
          <a:bodyPr>
            <a:noAutofit/>
          </a:bodyPr>
          <a:lstStyle/>
          <a:p>
            <a:pPr algn="ctr"/>
            <a:r>
              <a:rPr lang="tr-TR" sz="2000" b="1" dirty="0">
                <a:solidFill>
                  <a:srgbClr val="FFFF00"/>
                </a:solidFill>
                <a:latin typeface="Cambria" pitchFamily="18" charset="0"/>
                <a:cs typeface="Calibri" pitchFamily="34" charset="0"/>
              </a:rPr>
              <a:t>  2018 YILI MALİ DESTEK PROGRAMLARI</a:t>
            </a:r>
            <a:endParaRPr lang="en-GB" sz="2000" b="1" dirty="0">
              <a:solidFill>
                <a:srgbClr val="FFFF00"/>
              </a:solidFill>
              <a:latin typeface="Cambria" pitchFamily="18" charset="0"/>
              <a:cs typeface="Calibri" pitchFamily="34" charset="0"/>
            </a:endParaRPr>
          </a:p>
        </p:txBody>
      </p:sp>
      <p:sp>
        <p:nvSpPr>
          <p:cNvPr id="7" name="Rectangle 3"/>
          <p:cNvSpPr txBox="1">
            <a:spLocks noChangeArrowheads="1"/>
          </p:cNvSpPr>
          <p:nvPr/>
        </p:nvSpPr>
        <p:spPr bwMode="auto">
          <a:xfrm>
            <a:off x="464315" y="4786322"/>
            <a:ext cx="8358214" cy="6594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ctr" fontAlgn="base">
              <a:spcBef>
                <a:spcPct val="20000"/>
              </a:spcBef>
              <a:spcAft>
                <a:spcPct val="0"/>
              </a:spcAft>
              <a:defRPr/>
            </a:pPr>
            <a:r>
              <a:rPr lang="tr-TR" sz="3600" b="1" kern="0" dirty="0">
                <a:solidFill>
                  <a:srgbClr val="FFFF00"/>
                </a:solidFill>
                <a:latin typeface="Cambria" pitchFamily="18" charset="0"/>
                <a:cs typeface="Calibri" pitchFamily="34" charset="0"/>
              </a:rPr>
              <a:t>SATIN ALMA EĞİTİMİ</a:t>
            </a:r>
          </a:p>
        </p:txBody>
      </p:sp>
    </p:spTree>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2" nodeType="afterEffect">
                                  <p:stCondLst>
                                    <p:cond delay="0"/>
                                  </p:stCondLst>
                                  <p:childTnLst>
                                    <p:set>
                                      <p:cBhvr>
                                        <p:cTn id="6" dur="1" fill="hold">
                                          <p:stCondLst>
                                            <p:cond delay="0"/>
                                          </p:stCondLst>
                                        </p:cTn>
                                        <p:tgtEl>
                                          <p:spTgt spid="7170"/>
                                        </p:tgtEl>
                                        <p:attrNameLst>
                                          <p:attrName>style.visibility</p:attrName>
                                        </p:attrNameLst>
                                      </p:cBhvr>
                                      <p:to>
                                        <p:strVal val="visible"/>
                                      </p:to>
                                    </p:set>
                                  </p:childTnLst>
                                </p:cTn>
                              </p:par>
                              <p:par>
                                <p:cTn id="7" presetID="64" presetClass="path" presetSubtype="0" accel="50000" decel="50000" fill="hold" grpId="1" nodeType="withEffect">
                                  <p:stCondLst>
                                    <p:cond delay="0"/>
                                  </p:stCondLst>
                                  <p:childTnLst>
                                    <p:animMotion origin="layout" path="M -2.5E-6 -0.08836 L -2.5E-6 -0.23479 " pathEditMode="relative" rAng="0" ptsTypes="AA">
                                      <p:cBhvr>
                                        <p:cTn id="8" dur="2000" fill="hold"/>
                                        <p:tgtEl>
                                          <p:spTgt spid="7170"/>
                                        </p:tgtEl>
                                        <p:attrNameLst>
                                          <p:attrName>ppt_x</p:attrName>
                                          <p:attrName>ppt_y</p:attrName>
                                        </p:attrNameLst>
                                      </p:cBhvr>
                                      <p:rCtr x="0" y="-73"/>
                                    </p:animMotion>
                                  </p:childTnLst>
                                </p:cTn>
                              </p:par>
                              <p:par>
                                <p:cTn id="9" presetID="4" presetClass="emph" presetSubtype="2" fill="hold" grpId="0" nodeType="withEffect">
                                  <p:stCondLst>
                                    <p:cond delay="0"/>
                                  </p:stCondLst>
                                  <p:childTnLst>
                                    <p:anim to="4" calcmode="lin" valueType="num">
                                      <p:cBhvr override="childStyle">
                                        <p:cTn id="10" dur="2000" fill="hold"/>
                                        <p:tgtEl>
                                          <p:spTgt spid="7170"/>
                                        </p:tgtEl>
                                        <p:attrNameLst>
                                          <p:attrName>style.fontSize</p:attrName>
                                        </p:attrNameLst>
                                      </p:cBhvr>
                                    </p:anim>
                                  </p:childTnLst>
                                </p:cTn>
                              </p:par>
                            </p:childTnLst>
                          </p:cTn>
                        </p:par>
                        <p:par>
                          <p:cTn id="11" fill="hold">
                            <p:stCondLst>
                              <p:cond delay="2000"/>
                            </p:stCondLst>
                            <p:childTnLst>
                              <p:par>
                                <p:cTn id="12" presetID="3" presetClass="entr" presetSubtype="10"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blinds(horizontal)">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0" grpId="1"/>
      <p:bldP spid="7170" grpId="2"/>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aphicFrame>
        <p:nvGraphicFramePr>
          <p:cNvPr id="6" name="5 Diyagram"/>
          <p:cNvGraphicFramePr/>
          <p:nvPr/>
        </p:nvGraphicFramePr>
        <p:xfrm>
          <a:off x="755576" y="1196752"/>
          <a:ext cx="8064896" cy="46805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1 Başlık"/>
          <p:cNvSpPr txBox="1">
            <a:spLocks/>
          </p:cNvSpPr>
          <p:nvPr/>
        </p:nvSpPr>
        <p:spPr>
          <a:xfrm>
            <a:off x="683568" y="188640"/>
            <a:ext cx="7772400" cy="764704"/>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4000" b="0" i="0" u="none" strike="noStrike" kern="1200" cap="none" spc="0" normalizeH="0" baseline="0" noProof="0" dirty="0">
                <a:ln>
                  <a:noFill/>
                </a:ln>
                <a:solidFill>
                  <a:schemeClr val="bg1"/>
                </a:solidFill>
                <a:effectLst/>
                <a:uLnTx/>
                <a:uFillTx/>
                <a:latin typeface="+mj-lt"/>
                <a:ea typeface="+mj-ea"/>
                <a:cs typeface="+mj-cs"/>
              </a:rPr>
              <a:t>Açık İhale Usulü Süreci</a:t>
            </a:r>
          </a:p>
        </p:txBody>
      </p:sp>
      <p:pic>
        <p:nvPicPr>
          <p:cNvPr id="4" name="Resim 3">
            <a:extLst>
              <a:ext uri="{FF2B5EF4-FFF2-40B4-BE49-F238E27FC236}">
                <a16:creationId xmlns:a16="http://schemas.microsoft.com/office/drawing/2014/main" id="{E261B51C-6FE5-4DFB-BD97-48E77EA3B867}"/>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028384" y="0"/>
            <a:ext cx="933400" cy="933400"/>
          </a:xfrm>
          <a:prstGeom prst="rect">
            <a:avLst/>
          </a:prstGeom>
        </p:spPr>
      </p:pic>
    </p:spTree>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graphicEl>
                                              <a:dgm id="{A796F0F3-D600-4B28-8C7E-745CA787AF46}"/>
                                            </p:graphicEl>
                                          </p:spTgt>
                                        </p:tgtEl>
                                        <p:attrNameLst>
                                          <p:attrName>style.visibility</p:attrName>
                                        </p:attrNameLst>
                                      </p:cBhvr>
                                      <p:to>
                                        <p:strVal val="visible"/>
                                      </p:to>
                                    </p:set>
                                  </p:childTnLst>
                                </p:cTn>
                              </p:par>
                              <p:par>
                                <p:cTn id="7" presetID="12" presetClass="entr" presetSubtype="8" fill="hold" grpId="0" nodeType="withEffect">
                                  <p:stCondLst>
                                    <p:cond delay="0"/>
                                  </p:stCondLst>
                                  <p:childTnLst>
                                    <p:set>
                                      <p:cBhvr>
                                        <p:cTn id="8" dur="1" fill="hold">
                                          <p:stCondLst>
                                            <p:cond delay="0"/>
                                          </p:stCondLst>
                                        </p:cTn>
                                        <p:tgtEl>
                                          <p:spTgt spid="6">
                                            <p:graphicEl>
                                              <a:dgm id="{A7AB1631-D143-4ACD-9886-C5C269FF7967}"/>
                                            </p:graphicEl>
                                          </p:spTgt>
                                        </p:tgtEl>
                                        <p:attrNameLst>
                                          <p:attrName>style.visibility</p:attrName>
                                        </p:attrNameLst>
                                      </p:cBhvr>
                                      <p:to>
                                        <p:strVal val="visible"/>
                                      </p:to>
                                    </p:set>
                                    <p:animEffect transition="in" filter="slide(fromLeft)">
                                      <p:cBhvr>
                                        <p:cTn id="9" dur="1000"/>
                                        <p:tgtEl>
                                          <p:spTgt spid="6">
                                            <p:graphicEl>
                                              <a:dgm id="{A7AB1631-D143-4ACD-9886-C5C269FF7967}"/>
                                            </p:graphicEl>
                                          </p:spTgt>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6">
                                            <p:graphicEl>
                                              <a:dgm id="{0E9731FA-E20E-443D-8062-423BE0DCCECE}"/>
                                            </p:graphicEl>
                                          </p:spTgt>
                                        </p:tgtEl>
                                        <p:attrNameLst>
                                          <p:attrName>style.visibility</p:attrName>
                                        </p:attrNameLst>
                                      </p:cBhvr>
                                      <p:to>
                                        <p:strVal val="visible"/>
                                      </p:to>
                                    </p:set>
                                  </p:childTnLst>
                                </p:cTn>
                              </p:par>
                              <p:par>
                                <p:cTn id="14" presetID="12" presetClass="entr" presetSubtype="8" fill="hold" grpId="0" nodeType="withEffect">
                                  <p:stCondLst>
                                    <p:cond delay="0"/>
                                  </p:stCondLst>
                                  <p:childTnLst>
                                    <p:set>
                                      <p:cBhvr>
                                        <p:cTn id="15" dur="1" fill="hold">
                                          <p:stCondLst>
                                            <p:cond delay="0"/>
                                          </p:stCondLst>
                                        </p:cTn>
                                        <p:tgtEl>
                                          <p:spTgt spid="6">
                                            <p:graphicEl>
                                              <a:dgm id="{C06B617C-CEF9-4B08-9448-39019E2D58BF}"/>
                                            </p:graphicEl>
                                          </p:spTgt>
                                        </p:tgtEl>
                                        <p:attrNameLst>
                                          <p:attrName>style.visibility</p:attrName>
                                        </p:attrNameLst>
                                      </p:cBhvr>
                                      <p:to>
                                        <p:strVal val="visible"/>
                                      </p:to>
                                    </p:set>
                                    <p:animEffect transition="in" filter="slide(fromLeft)">
                                      <p:cBhvr>
                                        <p:cTn id="16" dur="1000"/>
                                        <p:tgtEl>
                                          <p:spTgt spid="6">
                                            <p:graphicEl>
                                              <a:dgm id="{C06B617C-CEF9-4B08-9448-39019E2D58BF}"/>
                                            </p:graphicEl>
                                          </p:spTgt>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graphicEl>
                                              <a:dgm id="{22228E83-6F02-4407-9F4A-67D5CA6DDCB7}"/>
                                            </p:graphicEl>
                                          </p:spTgt>
                                        </p:tgtEl>
                                        <p:attrNameLst>
                                          <p:attrName>style.visibility</p:attrName>
                                        </p:attrNameLst>
                                      </p:cBhvr>
                                      <p:to>
                                        <p:strVal val="visible"/>
                                      </p:to>
                                    </p:set>
                                  </p:childTnLst>
                                </p:cTn>
                              </p:par>
                              <p:par>
                                <p:cTn id="21" presetID="12" presetClass="entr" presetSubtype="8" fill="hold" grpId="0" nodeType="withEffect">
                                  <p:stCondLst>
                                    <p:cond delay="0"/>
                                  </p:stCondLst>
                                  <p:childTnLst>
                                    <p:set>
                                      <p:cBhvr>
                                        <p:cTn id="22" dur="1" fill="hold">
                                          <p:stCondLst>
                                            <p:cond delay="0"/>
                                          </p:stCondLst>
                                        </p:cTn>
                                        <p:tgtEl>
                                          <p:spTgt spid="6">
                                            <p:graphicEl>
                                              <a:dgm id="{E4070A9E-6C31-490B-9439-0C0566651C14}"/>
                                            </p:graphicEl>
                                          </p:spTgt>
                                        </p:tgtEl>
                                        <p:attrNameLst>
                                          <p:attrName>style.visibility</p:attrName>
                                        </p:attrNameLst>
                                      </p:cBhvr>
                                      <p:to>
                                        <p:strVal val="visible"/>
                                      </p:to>
                                    </p:set>
                                    <p:animEffect transition="in" filter="slide(fromLeft)">
                                      <p:cBhvr>
                                        <p:cTn id="23" dur="1000"/>
                                        <p:tgtEl>
                                          <p:spTgt spid="6">
                                            <p:graphicEl>
                                              <a:dgm id="{E4070A9E-6C31-490B-9439-0C0566651C14}"/>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6">
                                            <p:graphicEl>
                                              <a:dgm id="{36C32E77-1466-45E4-B68F-E3CBF052CDBC}"/>
                                            </p:graphicEl>
                                          </p:spTgt>
                                        </p:tgtEl>
                                        <p:attrNameLst>
                                          <p:attrName>style.visibility</p:attrName>
                                        </p:attrNameLst>
                                      </p:cBhvr>
                                      <p:to>
                                        <p:strVal val="visible"/>
                                      </p:to>
                                    </p:set>
                                  </p:childTnLst>
                                </p:cTn>
                              </p:par>
                              <p:par>
                                <p:cTn id="28" presetID="12" presetClass="entr" presetSubtype="8" fill="hold" grpId="0" nodeType="withEffect">
                                  <p:stCondLst>
                                    <p:cond delay="0"/>
                                  </p:stCondLst>
                                  <p:childTnLst>
                                    <p:set>
                                      <p:cBhvr>
                                        <p:cTn id="29" dur="1" fill="hold">
                                          <p:stCondLst>
                                            <p:cond delay="0"/>
                                          </p:stCondLst>
                                        </p:cTn>
                                        <p:tgtEl>
                                          <p:spTgt spid="6">
                                            <p:graphicEl>
                                              <a:dgm id="{71B287B9-29F4-46F1-8961-6DB7708991C8}"/>
                                            </p:graphicEl>
                                          </p:spTgt>
                                        </p:tgtEl>
                                        <p:attrNameLst>
                                          <p:attrName>style.visibility</p:attrName>
                                        </p:attrNameLst>
                                      </p:cBhvr>
                                      <p:to>
                                        <p:strVal val="visible"/>
                                      </p:to>
                                    </p:set>
                                    <p:animEffect transition="in" filter="slide(fromLeft)">
                                      <p:cBhvr>
                                        <p:cTn id="30" dur="1000"/>
                                        <p:tgtEl>
                                          <p:spTgt spid="6">
                                            <p:graphicEl>
                                              <a:dgm id="{71B287B9-29F4-46F1-8961-6DB7708991C8}"/>
                                            </p:graphicEl>
                                          </p:spTgt>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graphicEl>
                                              <a:dgm id="{703B744F-CB1B-46DC-B229-318E6BB4047C}"/>
                                            </p:graphicEl>
                                          </p:spTgt>
                                        </p:tgtEl>
                                        <p:attrNameLst>
                                          <p:attrName>style.visibility</p:attrName>
                                        </p:attrNameLst>
                                      </p:cBhvr>
                                      <p:to>
                                        <p:strVal val="visible"/>
                                      </p:to>
                                    </p:set>
                                  </p:childTnLst>
                                </p:cTn>
                              </p:par>
                              <p:par>
                                <p:cTn id="35" presetID="12" presetClass="entr" presetSubtype="8" fill="hold" grpId="0" nodeType="withEffect">
                                  <p:stCondLst>
                                    <p:cond delay="0"/>
                                  </p:stCondLst>
                                  <p:childTnLst>
                                    <p:set>
                                      <p:cBhvr>
                                        <p:cTn id="36" dur="1" fill="hold">
                                          <p:stCondLst>
                                            <p:cond delay="0"/>
                                          </p:stCondLst>
                                        </p:cTn>
                                        <p:tgtEl>
                                          <p:spTgt spid="6">
                                            <p:graphicEl>
                                              <a:dgm id="{644ACA0F-CB55-498D-9470-96ACFC07A22D}"/>
                                            </p:graphicEl>
                                          </p:spTgt>
                                        </p:tgtEl>
                                        <p:attrNameLst>
                                          <p:attrName>style.visibility</p:attrName>
                                        </p:attrNameLst>
                                      </p:cBhvr>
                                      <p:to>
                                        <p:strVal val="visible"/>
                                      </p:to>
                                    </p:set>
                                    <p:animEffect transition="in" filter="slide(fromLeft)">
                                      <p:cBhvr>
                                        <p:cTn id="37" dur="1000"/>
                                        <p:tgtEl>
                                          <p:spTgt spid="6">
                                            <p:graphicEl>
                                              <a:dgm id="{644ACA0F-CB55-498D-9470-96ACFC07A22D}"/>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6">
                                            <p:graphicEl>
                                              <a:dgm id="{C7A8C78A-7EE3-4459-811B-230E25DFEE0E}"/>
                                            </p:graphicEl>
                                          </p:spTgt>
                                        </p:tgtEl>
                                        <p:attrNameLst>
                                          <p:attrName>style.visibility</p:attrName>
                                        </p:attrNameLst>
                                      </p:cBhvr>
                                      <p:to>
                                        <p:strVal val="visible"/>
                                      </p:to>
                                    </p:set>
                                  </p:childTnLst>
                                </p:cTn>
                              </p:par>
                              <p:par>
                                <p:cTn id="42" presetID="12" presetClass="entr" presetSubtype="8" fill="hold" grpId="0" nodeType="withEffect">
                                  <p:stCondLst>
                                    <p:cond delay="0"/>
                                  </p:stCondLst>
                                  <p:childTnLst>
                                    <p:set>
                                      <p:cBhvr>
                                        <p:cTn id="43" dur="1" fill="hold">
                                          <p:stCondLst>
                                            <p:cond delay="0"/>
                                          </p:stCondLst>
                                        </p:cTn>
                                        <p:tgtEl>
                                          <p:spTgt spid="6">
                                            <p:graphicEl>
                                              <a:dgm id="{CE9F9FB9-E212-4B2C-AC67-9EE8EF90C3C2}"/>
                                            </p:graphicEl>
                                          </p:spTgt>
                                        </p:tgtEl>
                                        <p:attrNameLst>
                                          <p:attrName>style.visibility</p:attrName>
                                        </p:attrNameLst>
                                      </p:cBhvr>
                                      <p:to>
                                        <p:strVal val="visible"/>
                                      </p:to>
                                    </p:set>
                                    <p:animEffect transition="in" filter="slide(fromLeft)">
                                      <p:cBhvr>
                                        <p:cTn id="44" dur="1000"/>
                                        <p:tgtEl>
                                          <p:spTgt spid="6">
                                            <p:graphicEl>
                                              <a:dgm id="{CE9F9FB9-E212-4B2C-AC67-9EE8EF90C3C2}"/>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5" name="4 Metin kutusu"/>
          <p:cNvSpPr txBox="1"/>
          <p:nvPr/>
        </p:nvSpPr>
        <p:spPr>
          <a:xfrm>
            <a:off x="539552" y="823707"/>
            <a:ext cx="8064896" cy="2062103"/>
          </a:xfrm>
          <a:prstGeom prst="rect">
            <a:avLst/>
          </a:prstGeom>
          <a:noFill/>
        </p:spPr>
        <p:txBody>
          <a:bodyPr wrap="square" rtlCol="0">
            <a:spAutoFit/>
          </a:bodyPr>
          <a:lstStyle/>
          <a:p>
            <a:pPr algn="ctr"/>
            <a:r>
              <a:rPr lang="tr-TR" sz="3200" b="1" i="1" dirty="0">
                <a:solidFill>
                  <a:schemeClr val="accent1">
                    <a:lumMod val="50000"/>
                  </a:schemeClr>
                </a:solidFill>
                <a:latin typeface="+mj-lt"/>
              </a:rPr>
              <a:t>1. Adım :</a:t>
            </a:r>
            <a:r>
              <a:rPr lang="tr-TR" sz="3200" b="1" dirty="0"/>
              <a:t> İhtiyaçların</a:t>
            </a:r>
            <a:r>
              <a:rPr lang="nl-NL" sz="3200" b="1" dirty="0"/>
              <a:t> belirlenmesi  / </a:t>
            </a:r>
            <a:r>
              <a:rPr lang="tr-TR" sz="3200" b="1" dirty="0"/>
              <a:t>Teknik Şartnamenin (İş Tanımı) ve İhale Dosyasının hazırlanması, Değerlendirme Komitesinin oluşturulması</a:t>
            </a:r>
            <a:endParaRPr lang="tr-TR" sz="3200" b="1" i="1" dirty="0">
              <a:solidFill>
                <a:schemeClr val="accent1">
                  <a:lumMod val="50000"/>
                </a:schemeClr>
              </a:solidFill>
              <a:latin typeface="+mj-lt"/>
            </a:endParaRPr>
          </a:p>
        </p:txBody>
      </p:sp>
      <p:sp>
        <p:nvSpPr>
          <p:cNvPr id="8" name="7 Dikdörtgen"/>
          <p:cNvSpPr/>
          <p:nvPr/>
        </p:nvSpPr>
        <p:spPr>
          <a:xfrm>
            <a:off x="539552" y="2866845"/>
            <a:ext cx="8064896" cy="2862322"/>
          </a:xfrm>
          <a:prstGeom prst="rect">
            <a:avLst/>
          </a:prstGeom>
        </p:spPr>
        <p:txBody>
          <a:bodyPr wrap="square">
            <a:spAutoFit/>
          </a:bodyPr>
          <a:lstStyle/>
          <a:p>
            <a:pPr marL="987425" indent="-623888" algn="just">
              <a:buFont typeface="Wingdings" pitchFamily="2" charset="2"/>
              <a:buChar char="Ø"/>
            </a:pPr>
            <a:r>
              <a:rPr lang="tr-TR" sz="2000" dirty="0">
                <a:solidFill>
                  <a:srgbClr val="424456"/>
                </a:solidFill>
                <a:ea typeface="+mj-ea"/>
                <a:cs typeface="+mj-cs"/>
              </a:rPr>
              <a:t>Teknik şartnamenin Hazırlanması</a:t>
            </a:r>
          </a:p>
          <a:p>
            <a:pPr marL="987425" indent="-623888" algn="just"/>
            <a:r>
              <a:rPr lang="tr-TR" sz="2000" dirty="0">
                <a:solidFill>
                  <a:srgbClr val="424456"/>
                </a:solidFill>
                <a:ea typeface="+mj-ea"/>
                <a:cs typeface="+mj-cs"/>
              </a:rPr>
              <a:t>        </a:t>
            </a:r>
          </a:p>
          <a:p>
            <a:pPr marL="987425" indent="-623888" algn="just"/>
            <a:r>
              <a:rPr lang="tr-TR" sz="2000" dirty="0">
                <a:solidFill>
                  <a:srgbClr val="424456"/>
                </a:solidFill>
                <a:ea typeface="+mj-ea"/>
                <a:cs typeface="+mj-cs"/>
              </a:rPr>
              <a:t>        </a:t>
            </a:r>
            <a:r>
              <a:rPr lang="tr-TR" sz="2000" dirty="0">
                <a:solidFill>
                  <a:srgbClr val="FF0000"/>
                </a:solidFill>
                <a:ea typeface="+mj-ea"/>
                <a:cs typeface="+mj-cs"/>
              </a:rPr>
              <a:t>Belli bir marka, model, patent, menşei, kaynak veya ürün belirtilemez ve belirli bir marka veya modele yönelik, rekabeti kısıtlayacak şekilde özellik ve tanımlamalara yer verilemez. </a:t>
            </a:r>
          </a:p>
          <a:p>
            <a:pPr marL="987425" indent="-623888" algn="just">
              <a:buFont typeface="Wingdings" pitchFamily="2" charset="2"/>
              <a:buChar char="Ø"/>
            </a:pPr>
            <a:endParaRPr lang="tr-TR" sz="2000" dirty="0">
              <a:solidFill>
                <a:srgbClr val="FF0000"/>
              </a:solidFill>
              <a:ea typeface="+mj-ea"/>
              <a:cs typeface="+mj-cs"/>
            </a:endParaRPr>
          </a:p>
          <a:p>
            <a:pPr marL="987425" indent="-623888" algn="just">
              <a:buFont typeface="Wingdings" pitchFamily="2" charset="2"/>
              <a:buChar char="Ø"/>
            </a:pPr>
            <a:r>
              <a:rPr lang="tr-TR" sz="2000" dirty="0">
                <a:solidFill>
                  <a:srgbClr val="424456"/>
                </a:solidFill>
                <a:ea typeface="+mj-ea"/>
                <a:cs typeface="+mj-cs"/>
              </a:rPr>
              <a:t>Şartname hazırlandıktan sonra ihale dosyası oluşturulacaktır.</a:t>
            </a:r>
          </a:p>
          <a:p>
            <a:pPr marL="987425" indent="-623888" algn="just">
              <a:buFont typeface="Wingdings" pitchFamily="2" charset="2"/>
              <a:buChar char="Ø"/>
            </a:pPr>
            <a:endParaRPr lang="tr-TR" sz="2000" dirty="0">
              <a:solidFill>
                <a:srgbClr val="424456"/>
              </a:solidFill>
              <a:ea typeface="+mj-ea"/>
              <a:cs typeface="+mj-cs"/>
            </a:endParaRPr>
          </a:p>
          <a:p>
            <a:pPr marL="987425" indent="-623888" algn="just">
              <a:buFont typeface="Wingdings" pitchFamily="2" charset="2"/>
              <a:buChar char="Ø"/>
            </a:pPr>
            <a:r>
              <a:rPr lang="tr-TR" sz="2000" dirty="0">
                <a:solidFill>
                  <a:srgbClr val="424456"/>
                </a:solidFill>
                <a:ea typeface="+mj-ea"/>
                <a:cs typeface="+mj-cs"/>
              </a:rPr>
              <a:t>Teklifin değerlendirilmesi için değerlendirme komitesi oluşturulur.  </a:t>
            </a:r>
            <a:endParaRPr lang="tr-TR" sz="2000" dirty="0"/>
          </a:p>
        </p:txBody>
      </p:sp>
      <p:pic>
        <p:nvPicPr>
          <p:cNvPr id="6" name="Resim 5">
            <a:extLst>
              <a:ext uri="{FF2B5EF4-FFF2-40B4-BE49-F238E27FC236}">
                <a16:creationId xmlns:a16="http://schemas.microsoft.com/office/drawing/2014/main" id="{7F871510-76B5-4530-98E2-D5C5D9A05C5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4" y="0"/>
            <a:ext cx="933400" cy="933400"/>
          </a:xfrm>
          <a:prstGeom prst="rect">
            <a:avLst/>
          </a:prstGeom>
        </p:spPr>
      </p:pic>
    </p:spTree>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slide(fromBottom)">
                                      <p:cBhvr>
                                        <p:cTn id="7" dur="500"/>
                                        <p:tgtEl>
                                          <p:spTgt spid="8">
                                            <p:txEl>
                                              <p:pRg st="0" end="0"/>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8">
                                            <p:txEl>
                                              <p:pRg st="2" end="2"/>
                                            </p:txEl>
                                          </p:spTgt>
                                        </p:tgtEl>
                                        <p:attrNameLst>
                                          <p:attrName>style.visibility</p:attrName>
                                        </p:attrNameLst>
                                      </p:cBhvr>
                                      <p:to>
                                        <p:strVal val="visible"/>
                                      </p:to>
                                    </p:set>
                                    <p:animEffect transition="in" filter="slide(fromBottom)">
                                      <p:cBhvr>
                                        <p:cTn id="10" dur="500"/>
                                        <p:tgtEl>
                                          <p:spTgt spid="8">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animEffect transition="in" filter="slide(fromBottom)">
                                      <p:cBhvr>
                                        <p:cTn id="15" dur="500"/>
                                        <p:tgtEl>
                                          <p:spTgt spid="8">
                                            <p:txEl>
                                              <p:pRg st="4" end="4"/>
                                            </p:txEl>
                                          </p:spTgt>
                                        </p:tgtEl>
                                      </p:cBhvr>
                                    </p:animEffect>
                                  </p:childTnLst>
                                </p:cTn>
                              </p:par>
                              <p:par>
                                <p:cTn id="16" presetID="22" presetClass="exit" presetSubtype="4" fill="hold" nodeType="withEffect">
                                  <p:stCondLst>
                                    <p:cond delay="0"/>
                                  </p:stCondLst>
                                  <p:childTnLst>
                                    <p:animEffect transition="out" filter="wipe(down)">
                                      <p:cBhvr>
                                        <p:cTn id="17" dur="500"/>
                                        <p:tgtEl>
                                          <p:spTgt spid="8">
                                            <p:txEl>
                                              <p:pRg st="0" end="0"/>
                                            </p:txEl>
                                          </p:spTgt>
                                        </p:tgtEl>
                                      </p:cBhvr>
                                    </p:animEffect>
                                    <p:set>
                                      <p:cBhvr>
                                        <p:cTn id="18" dur="1" fill="hold">
                                          <p:stCondLst>
                                            <p:cond delay="499"/>
                                          </p:stCondLst>
                                        </p:cTn>
                                        <p:tgtEl>
                                          <p:spTgt spid="8">
                                            <p:txEl>
                                              <p:pRg st="0" end="0"/>
                                            </p:txEl>
                                          </p:spTgt>
                                        </p:tgtEl>
                                        <p:attrNameLst>
                                          <p:attrName>style.visibility</p:attrName>
                                        </p:attrNameLst>
                                      </p:cBhvr>
                                      <p:to>
                                        <p:strVal val="hidden"/>
                                      </p:to>
                                    </p:set>
                                  </p:childTnLst>
                                </p:cTn>
                              </p:par>
                              <p:par>
                                <p:cTn id="19" presetID="22" presetClass="exit" presetSubtype="4" fill="hold" nodeType="withEffect">
                                  <p:stCondLst>
                                    <p:cond delay="0"/>
                                  </p:stCondLst>
                                  <p:childTnLst>
                                    <p:animEffect transition="out" filter="wipe(down)">
                                      <p:cBhvr>
                                        <p:cTn id="20" dur="500"/>
                                        <p:tgtEl>
                                          <p:spTgt spid="8">
                                            <p:txEl>
                                              <p:pRg st="2" end="2"/>
                                            </p:txEl>
                                          </p:spTgt>
                                        </p:tgtEl>
                                      </p:cBhvr>
                                    </p:animEffect>
                                    <p:set>
                                      <p:cBhvr>
                                        <p:cTn id="21" dur="1" fill="hold">
                                          <p:stCondLst>
                                            <p:cond delay="499"/>
                                          </p:stCondLst>
                                        </p:cTn>
                                        <p:tgtEl>
                                          <p:spTgt spid="8">
                                            <p:txEl>
                                              <p:pRg st="2" end="2"/>
                                            </p:txEl>
                                          </p:spTgt>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12" presetClass="entr" presetSubtype="4" fill="hold" nodeType="clickEffect">
                                  <p:stCondLst>
                                    <p:cond delay="0"/>
                                  </p:stCondLst>
                                  <p:childTnLst>
                                    <p:set>
                                      <p:cBhvr>
                                        <p:cTn id="25" dur="1" fill="hold">
                                          <p:stCondLst>
                                            <p:cond delay="0"/>
                                          </p:stCondLst>
                                        </p:cTn>
                                        <p:tgtEl>
                                          <p:spTgt spid="8">
                                            <p:txEl>
                                              <p:pRg st="6" end="6"/>
                                            </p:txEl>
                                          </p:spTgt>
                                        </p:tgtEl>
                                        <p:attrNameLst>
                                          <p:attrName>style.visibility</p:attrName>
                                        </p:attrNameLst>
                                      </p:cBhvr>
                                      <p:to>
                                        <p:strVal val="visible"/>
                                      </p:to>
                                    </p:set>
                                    <p:animEffect transition="in" filter="slide(fromBottom)">
                                      <p:cBhvr>
                                        <p:cTn id="26" dur="500"/>
                                        <p:tgtEl>
                                          <p:spTgt spid="8">
                                            <p:txEl>
                                              <p:pRg st="6" end="6"/>
                                            </p:txEl>
                                          </p:spTgt>
                                        </p:tgtEl>
                                      </p:cBhvr>
                                    </p:animEffect>
                                  </p:childTnLst>
                                </p:cTn>
                              </p:par>
                              <p:par>
                                <p:cTn id="27" presetID="22" presetClass="exit" presetSubtype="4" fill="hold" nodeType="withEffect">
                                  <p:stCondLst>
                                    <p:cond delay="0"/>
                                  </p:stCondLst>
                                  <p:childTnLst>
                                    <p:animEffect transition="out" filter="wipe(down)">
                                      <p:cBhvr>
                                        <p:cTn id="28" dur="500"/>
                                        <p:tgtEl>
                                          <p:spTgt spid="8">
                                            <p:txEl>
                                              <p:pRg st="4" end="4"/>
                                            </p:txEl>
                                          </p:spTgt>
                                        </p:tgtEl>
                                      </p:cBhvr>
                                    </p:animEffect>
                                    <p:set>
                                      <p:cBhvr>
                                        <p:cTn id="29" dur="1" fill="hold">
                                          <p:stCondLst>
                                            <p:cond delay="499"/>
                                          </p:stCondLst>
                                        </p:cTn>
                                        <p:tgtEl>
                                          <p:spTgt spid="8">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4" name="3 Metin kutusu"/>
          <p:cNvSpPr txBox="1"/>
          <p:nvPr/>
        </p:nvSpPr>
        <p:spPr>
          <a:xfrm>
            <a:off x="794176" y="850554"/>
            <a:ext cx="7416824" cy="1569660"/>
          </a:xfrm>
          <a:prstGeom prst="rect">
            <a:avLst/>
          </a:prstGeom>
          <a:noFill/>
        </p:spPr>
        <p:txBody>
          <a:bodyPr wrap="square" rtlCol="0">
            <a:spAutoFit/>
          </a:bodyPr>
          <a:lstStyle/>
          <a:p>
            <a:pPr algn="ctr"/>
            <a:r>
              <a:rPr lang="tr-TR" sz="3200" b="1" i="1" dirty="0">
                <a:solidFill>
                  <a:schemeClr val="accent1">
                    <a:lumMod val="50000"/>
                  </a:schemeClr>
                </a:solidFill>
                <a:latin typeface="+mj-lt"/>
              </a:rPr>
              <a:t>2. Adım : </a:t>
            </a:r>
            <a:r>
              <a:rPr lang="tr-TR" sz="3200" b="1" dirty="0"/>
              <a:t>İhale duyurusunun ulusal basında, yararlanıcının ve Ajans’ın internet sayfasında duyurulması</a:t>
            </a:r>
            <a:endParaRPr lang="tr-TR" sz="3200" b="1" i="1" dirty="0">
              <a:latin typeface="+mj-lt"/>
            </a:endParaRPr>
          </a:p>
        </p:txBody>
      </p:sp>
      <p:sp>
        <p:nvSpPr>
          <p:cNvPr id="5" name="4 Dikdörtgen"/>
          <p:cNvSpPr/>
          <p:nvPr/>
        </p:nvSpPr>
        <p:spPr>
          <a:xfrm>
            <a:off x="406424" y="2454902"/>
            <a:ext cx="7920880" cy="3170099"/>
          </a:xfrm>
          <a:prstGeom prst="rect">
            <a:avLst/>
          </a:prstGeom>
        </p:spPr>
        <p:txBody>
          <a:bodyPr wrap="square">
            <a:spAutoFit/>
          </a:bodyPr>
          <a:lstStyle/>
          <a:p>
            <a:pPr marL="812800" indent="-550863" algn="just">
              <a:buFont typeface="Wingdings" pitchFamily="2" charset="2"/>
              <a:buChar char="Ø"/>
            </a:pPr>
            <a:r>
              <a:rPr lang="tr-TR" sz="2000" dirty="0">
                <a:solidFill>
                  <a:srgbClr val="424456"/>
                </a:solidFill>
                <a:ea typeface="+mj-ea"/>
                <a:cs typeface="+mj-cs"/>
              </a:rPr>
              <a:t>İhale ilanları ihale açılış tarihinden </a:t>
            </a:r>
            <a:r>
              <a:rPr lang="tr-TR" sz="2000" b="1" dirty="0">
                <a:solidFill>
                  <a:srgbClr val="424456"/>
                </a:solidFill>
                <a:ea typeface="+mj-ea"/>
                <a:cs typeface="+mj-cs"/>
              </a:rPr>
              <a:t>en az 20 gün </a:t>
            </a:r>
            <a:r>
              <a:rPr lang="tr-TR" sz="2000" dirty="0">
                <a:solidFill>
                  <a:srgbClr val="424456"/>
                </a:solidFill>
                <a:ea typeface="+mj-ea"/>
                <a:cs typeface="+mj-cs"/>
              </a:rPr>
              <a:t>önce yayınlanmalıdır.</a:t>
            </a:r>
          </a:p>
          <a:p>
            <a:pPr marL="812800" indent="-550863" algn="just">
              <a:buFont typeface="Wingdings" pitchFamily="2" charset="2"/>
              <a:buChar char="Ø"/>
            </a:pPr>
            <a:r>
              <a:rPr lang="tr-TR" sz="2000" b="1" dirty="0">
                <a:solidFill>
                  <a:srgbClr val="424456"/>
                </a:solidFill>
                <a:ea typeface="+mj-ea"/>
                <a:cs typeface="+mj-cs"/>
              </a:rPr>
              <a:t>450.806</a:t>
            </a:r>
            <a:r>
              <a:rPr lang="tr-TR" sz="2000" dirty="0">
                <a:solidFill>
                  <a:srgbClr val="424456"/>
                </a:solidFill>
                <a:ea typeface="+mj-ea"/>
                <a:cs typeface="+mj-cs"/>
              </a:rPr>
              <a:t> TL’yi geçen alımlarda ulusal gazetelerde ilanı zorunludur.</a:t>
            </a:r>
          </a:p>
          <a:p>
            <a:pPr marL="812800" indent="-550863" algn="just">
              <a:buFont typeface="Wingdings" pitchFamily="2" charset="2"/>
              <a:buChar char="Ø"/>
            </a:pPr>
            <a:r>
              <a:rPr lang="tr-TR" sz="2000" dirty="0">
                <a:solidFill>
                  <a:srgbClr val="424456"/>
                </a:solidFill>
                <a:ea typeface="+mj-ea"/>
                <a:cs typeface="+mj-cs"/>
              </a:rPr>
              <a:t>İlan metni Ajansın sitesinde yayınlanmak üzere, ihale dosyası ile beraber e-posta ile gönderilir, (varsa) yararlanıcının internet sayfasında da yayınlanır.</a:t>
            </a:r>
          </a:p>
          <a:p>
            <a:pPr marL="812800" indent="-550863" algn="just">
              <a:buFont typeface="Wingdings" pitchFamily="2" charset="2"/>
              <a:buChar char="Ø"/>
            </a:pPr>
            <a:r>
              <a:rPr lang="tr-TR" sz="2000" i="1" dirty="0">
                <a:solidFill>
                  <a:srgbClr val="424456"/>
                </a:solidFill>
                <a:ea typeface="+mj-ea"/>
                <a:cs typeface="+mj-cs"/>
              </a:rPr>
              <a:t>İlan yapıldıktan sonra zorunlu durumlar haricinde değişiklik yapılmaması esastır. </a:t>
            </a:r>
            <a:r>
              <a:rPr lang="tr-TR" sz="2000" dirty="0">
                <a:solidFill>
                  <a:srgbClr val="424456"/>
                </a:solidFill>
                <a:ea typeface="+mj-ea"/>
                <a:cs typeface="+mj-cs"/>
              </a:rPr>
              <a:t>Değişiklik yapılması zorunlu olursa, bunu gerektiren sebep ve zorunluluklar bir tutanakla tespit edilerek önceki ilânlar geçersiz sayılır ve iş yeniden aynı şekilde ilân olunur.</a:t>
            </a:r>
            <a:endParaRPr lang="tr-TR" sz="2000" dirty="0"/>
          </a:p>
        </p:txBody>
      </p:sp>
      <p:pic>
        <p:nvPicPr>
          <p:cNvPr id="6" name="Resim 5">
            <a:extLst>
              <a:ext uri="{FF2B5EF4-FFF2-40B4-BE49-F238E27FC236}">
                <a16:creationId xmlns:a16="http://schemas.microsoft.com/office/drawing/2014/main" id="{EECA320A-9181-44FE-A277-7310D6FD684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4" y="0"/>
            <a:ext cx="933400" cy="933400"/>
          </a:xfrm>
          <a:prstGeom prst="rect">
            <a:avLst/>
          </a:prstGeom>
        </p:spPr>
      </p:pic>
    </p:spTree>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slide(fromBottom)">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slide(fromBottom)">
                                      <p:cBhvr>
                                        <p:cTn id="12" dur="500"/>
                                        <p:tgtEl>
                                          <p:spTgt spid="5">
                                            <p:txEl>
                                              <p:pRg st="1" end="1"/>
                                            </p:txEl>
                                          </p:spTgt>
                                        </p:tgtEl>
                                      </p:cBhvr>
                                    </p:animEffect>
                                  </p:childTnLst>
                                </p:cTn>
                              </p:par>
                              <p:par>
                                <p:cTn id="13" presetID="22" presetClass="exit" presetSubtype="4" fill="hold" nodeType="withEffect">
                                  <p:stCondLst>
                                    <p:cond delay="0"/>
                                  </p:stCondLst>
                                  <p:childTnLst>
                                    <p:animEffect transition="out" filter="wipe(down)">
                                      <p:cBhvr>
                                        <p:cTn id="14" dur="500"/>
                                        <p:tgtEl>
                                          <p:spTgt spid="5">
                                            <p:txEl>
                                              <p:pRg st="0" end="0"/>
                                            </p:txEl>
                                          </p:spTgt>
                                        </p:tgtEl>
                                      </p:cBhvr>
                                    </p:animEffect>
                                    <p:set>
                                      <p:cBhvr>
                                        <p:cTn id="15" dur="1" fill="hold">
                                          <p:stCondLst>
                                            <p:cond delay="499"/>
                                          </p:stCondLst>
                                        </p:cTn>
                                        <p:tgtEl>
                                          <p:spTgt spid="5">
                                            <p:txEl>
                                              <p:pRg st="0" end="0"/>
                                            </p:txEl>
                                          </p:spTgt>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nodeType="clickEffect">
                                  <p:stCondLst>
                                    <p:cond delay="0"/>
                                  </p:stCondLst>
                                  <p:childTnLst>
                                    <p:set>
                                      <p:cBhvr>
                                        <p:cTn id="19" dur="1" fill="hold">
                                          <p:stCondLst>
                                            <p:cond delay="0"/>
                                          </p:stCondLst>
                                        </p:cTn>
                                        <p:tgtEl>
                                          <p:spTgt spid="5">
                                            <p:txEl>
                                              <p:pRg st="2" end="2"/>
                                            </p:txEl>
                                          </p:spTgt>
                                        </p:tgtEl>
                                        <p:attrNameLst>
                                          <p:attrName>style.visibility</p:attrName>
                                        </p:attrNameLst>
                                      </p:cBhvr>
                                      <p:to>
                                        <p:strVal val="visible"/>
                                      </p:to>
                                    </p:set>
                                    <p:animEffect transition="in" filter="slide(fromBottom)">
                                      <p:cBhvr>
                                        <p:cTn id="20" dur="500"/>
                                        <p:tgtEl>
                                          <p:spTgt spid="5">
                                            <p:txEl>
                                              <p:pRg st="2" end="2"/>
                                            </p:txEl>
                                          </p:spTgt>
                                        </p:tgtEl>
                                      </p:cBhvr>
                                    </p:animEffect>
                                  </p:childTnLst>
                                </p:cTn>
                              </p:par>
                              <p:par>
                                <p:cTn id="21" presetID="22" presetClass="exit" presetSubtype="4" fill="hold" nodeType="withEffect">
                                  <p:stCondLst>
                                    <p:cond delay="0"/>
                                  </p:stCondLst>
                                  <p:childTnLst>
                                    <p:animEffect transition="out" filter="wipe(down)">
                                      <p:cBhvr>
                                        <p:cTn id="22" dur="500"/>
                                        <p:tgtEl>
                                          <p:spTgt spid="5">
                                            <p:txEl>
                                              <p:pRg st="1" end="1"/>
                                            </p:txEl>
                                          </p:spTgt>
                                        </p:tgtEl>
                                      </p:cBhvr>
                                    </p:animEffect>
                                    <p:set>
                                      <p:cBhvr>
                                        <p:cTn id="23" dur="1" fill="hold">
                                          <p:stCondLst>
                                            <p:cond delay="499"/>
                                          </p:stCondLst>
                                        </p:cTn>
                                        <p:tgtEl>
                                          <p:spTgt spid="5">
                                            <p:txEl>
                                              <p:pRg st="1" end="1"/>
                                            </p:txEl>
                                          </p:spTgt>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12" presetClass="entr" presetSubtype="4"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slide(fromBottom)">
                                      <p:cBhvr>
                                        <p:cTn id="28" dur="500"/>
                                        <p:tgtEl>
                                          <p:spTgt spid="5">
                                            <p:txEl>
                                              <p:pRg st="3" end="3"/>
                                            </p:txEl>
                                          </p:spTgt>
                                        </p:tgtEl>
                                      </p:cBhvr>
                                    </p:animEffect>
                                  </p:childTnLst>
                                </p:cTn>
                              </p:par>
                              <p:par>
                                <p:cTn id="29" presetID="22" presetClass="exit" presetSubtype="4" fill="hold" nodeType="withEffect">
                                  <p:stCondLst>
                                    <p:cond delay="0"/>
                                  </p:stCondLst>
                                  <p:childTnLst>
                                    <p:animEffect transition="out" filter="wipe(down)">
                                      <p:cBhvr>
                                        <p:cTn id="30" dur="500"/>
                                        <p:tgtEl>
                                          <p:spTgt spid="5">
                                            <p:txEl>
                                              <p:pRg st="2" end="2"/>
                                            </p:txEl>
                                          </p:spTgt>
                                        </p:tgtEl>
                                      </p:cBhvr>
                                    </p:animEffect>
                                    <p:set>
                                      <p:cBhvr>
                                        <p:cTn id="31" dur="1" fill="hold">
                                          <p:stCondLst>
                                            <p:cond delay="499"/>
                                          </p:stCondLst>
                                        </p:cTn>
                                        <p:tgtEl>
                                          <p:spTgt spid="5">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143000"/>
            <a:ext cx="8229600" cy="629816"/>
          </a:xfrm>
        </p:spPr>
        <p:txBody>
          <a:bodyPr>
            <a:normAutofit/>
          </a:bodyPr>
          <a:lstStyle/>
          <a:p>
            <a:pPr algn="ctr"/>
            <a:r>
              <a:rPr lang="tr-TR" sz="3200" b="1" i="1" dirty="0"/>
              <a:t>3. Adım: </a:t>
            </a:r>
            <a:r>
              <a:rPr lang="tr-TR" sz="3200" b="1" dirty="0">
                <a:solidFill>
                  <a:srgbClr val="424456"/>
                </a:solidFill>
              </a:rPr>
              <a:t>Tekliflerin yazılı olarak alınması</a:t>
            </a:r>
            <a:endParaRPr lang="tr-TR" sz="3200" b="1" i="1" dirty="0"/>
          </a:p>
        </p:txBody>
      </p:sp>
      <p:sp>
        <p:nvSpPr>
          <p:cNvPr id="4" name="3 Dikdörtgen"/>
          <p:cNvSpPr/>
          <p:nvPr/>
        </p:nvSpPr>
        <p:spPr>
          <a:xfrm>
            <a:off x="395536" y="1844824"/>
            <a:ext cx="8208912" cy="707886"/>
          </a:xfrm>
          <a:prstGeom prst="rect">
            <a:avLst/>
          </a:prstGeom>
        </p:spPr>
        <p:txBody>
          <a:bodyPr wrap="square">
            <a:spAutoFit/>
          </a:bodyPr>
          <a:lstStyle/>
          <a:p>
            <a:pPr algn="just">
              <a:buFont typeface="Wingdings" pitchFamily="2" charset="2"/>
              <a:buChar char="Ø"/>
            </a:pPr>
            <a:r>
              <a:rPr lang="tr-TR" sz="2000" dirty="0">
                <a:solidFill>
                  <a:srgbClr val="424456"/>
                </a:solidFill>
                <a:ea typeface="+mj-ea"/>
                <a:cs typeface="+mj-cs"/>
              </a:rPr>
              <a:t>  Teklifler belirtilen yer ve saatte kayıt altına alınır. Karşılığında isteklilere Teklif Alındı Belgesi </a:t>
            </a:r>
            <a:r>
              <a:rPr lang="tr-TR" sz="2000" dirty="0">
                <a:solidFill>
                  <a:srgbClr val="424456"/>
                </a:solidFill>
              </a:rPr>
              <a:t>(</a:t>
            </a:r>
            <a:r>
              <a:rPr lang="tr-TR" sz="2000" i="1" dirty="0">
                <a:solidFill>
                  <a:srgbClr val="424456"/>
                </a:solidFill>
              </a:rPr>
              <a:t>SR EK-6</a:t>
            </a:r>
            <a:r>
              <a:rPr lang="tr-TR" sz="2000" dirty="0">
                <a:solidFill>
                  <a:srgbClr val="424456"/>
                </a:solidFill>
              </a:rPr>
              <a:t>)</a:t>
            </a:r>
            <a:r>
              <a:rPr lang="tr-TR" sz="2000" dirty="0">
                <a:solidFill>
                  <a:srgbClr val="424456"/>
                </a:solidFill>
                <a:ea typeface="+mj-ea"/>
                <a:cs typeface="+mj-cs"/>
              </a:rPr>
              <a:t> verilir. </a:t>
            </a:r>
            <a:endParaRPr lang="tr-TR" sz="2000" dirty="0"/>
          </a:p>
        </p:txBody>
      </p:sp>
      <p:sp>
        <p:nvSpPr>
          <p:cNvPr id="5" name="1 Başlık"/>
          <p:cNvSpPr txBox="1">
            <a:spLocks/>
          </p:cNvSpPr>
          <p:nvPr/>
        </p:nvSpPr>
        <p:spPr>
          <a:xfrm>
            <a:off x="230832" y="2564904"/>
            <a:ext cx="8229600" cy="1069848"/>
          </a:xfrm>
          <a:prstGeom prst="rect">
            <a:avLst/>
          </a:prstGeom>
        </p:spPr>
        <p:txBody>
          <a:bodyPr vert="horz" anchor="ctr">
            <a:normAutofit/>
          </a:bodyPr>
          <a:lstStyle/>
          <a:p>
            <a:pPr algn="ctr">
              <a:spcBef>
                <a:spcPct val="0"/>
              </a:spcBef>
              <a:defRPr/>
            </a:pPr>
            <a:r>
              <a:rPr lang="tr-TR" sz="3200" b="1" i="1" dirty="0">
                <a:solidFill>
                  <a:schemeClr val="tx2"/>
                </a:solidFill>
                <a:latin typeface="+mj-lt"/>
                <a:ea typeface="+mj-ea"/>
                <a:cs typeface="+mj-cs"/>
              </a:rPr>
              <a:t>4.</a:t>
            </a:r>
            <a:r>
              <a:rPr kumimoji="0" lang="tr-TR" sz="3200" b="1" i="1" u="none" strike="noStrike" kern="1200" cap="none" spc="0" normalizeH="0" baseline="0" noProof="0" dirty="0">
                <a:ln>
                  <a:noFill/>
                </a:ln>
                <a:solidFill>
                  <a:schemeClr val="tx2"/>
                </a:solidFill>
                <a:effectLst/>
                <a:uLnTx/>
                <a:uFillTx/>
                <a:latin typeface="+mj-lt"/>
                <a:ea typeface="+mj-ea"/>
                <a:cs typeface="+mj-cs"/>
              </a:rPr>
              <a:t> Adım</a:t>
            </a:r>
            <a:r>
              <a:rPr lang="tr-TR" sz="3200" b="1" i="1" dirty="0">
                <a:solidFill>
                  <a:schemeClr val="tx2"/>
                </a:solidFill>
                <a:latin typeface="+mj-lt"/>
                <a:ea typeface="+mj-ea"/>
                <a:cs typeface="+mj-cs"/>
              </a:rPr>
              <a:t>: Tekliflerin değerlendirilmesi</a:t>
            </a:r>
            <a:endParaRPr kumimoji="0" lang="tr-TR" sz="3200" b="1" i="1" u="none" strike="noStrike" kern="1200" cap="none" spc="0" normalizeH="0" baseline="0" noProof="0" dirty="0">
              <a:ln>
                <a:noFill/>
              </a:ln>
              <a:solidFill>
                <a:schemeClr val="tx2"/>
              </a:solidFill>
              <a:effectLst/>
              <a:uLnTx/>
              <a:uFillTx/>
              <a:latin typeface="+mj-lt"/>
              <a:ea typeface="+mj-ea"/>
              <a:cs typeface="+mj-cs"/>
            </a:endParaRPr>
          </a:p>
        </p:txBody>
      </p:sp>
      <p:sp>
        <p:nvSpPr>
          <p:cNvPr id="6" name="5 Dikdörtgen"/>
          <p:cNvSpPr/>
          <p:nvPr/>
        </p:nvSpPr>
        <p:spPr>
          <a:xfrm>
            <a:off x="395536" y="3573016"/>
            <a:ext cx="7992888" cy="2246769"/>
          </a:xfrm>
          <a:prstGeom prst="rect">
            <a:avLst/>
          </a:prstGeom>
        </p:spPr>
        <p:txBody>
          <a:bodyPr wrap="square">
            <a:spAutoFit/>
          </a:bodyPr>
          <a:lstStyle/>
          <a:p>
            <a:pPr marL="342900" indent="-342900" algn="just">
              <a:buFont typeface="Wingdings" pitchFamily="2" charset="2"/>
              <a:buChar char="Ø"/>
            </a:pPr>
            <a:r>
              <a:rPr lang="tr-TR" sz="2000" dirty="0">
                <a:solidFill>
                  <a:srgbClr val="424456"/>
                </a:solidFill>
                <a:ea typeface="+mj-ea"/>
                <a:cs typeface="+mj-cs"/>
              </a:rPr>
              <a:t>Teklifler kayıt sırasına göre açılıp öncelikle idari uygunluk tablosu kullanılarak (</a:t>
            </a:r>
            <a:r>
              <a:rPr lang="tr-TR" sz="2000" i="1" dirty="0"/>
              <a:t>SR Ek-3, Bölüm C, İdari Uygunluk Değerlendirme Tablosu</a:t>
            </a:r>
            <a:r>
              <a:rPr lang="tr-TR" dirty="0"/>
              <a:t>)  değerlendirilir.</a:t>
            </a:r>
          </a:p>
          <a:p>
            <a:pPr marL="342900" indent="-342900" algn="just">
              <a:buFont typeface="Wingdings" pitchFamily="2" charset="2"/>
              <a:buChar char="Ø"/>
            </a:pPr>
            <a:endParaRPr lang="tr-TR" sz="2000" dirty="0">
              <a:solidFill>
                <a:srgbClr val="424456"/>
              </a:solidFill>
              <a:ea typeface="+mj-ea"/>
              <a:cs typeface="+mj-cs"/>
            </a:endParaRPr>
          </a:p>
          <a:p>
            <a:pPr marL="342900" indent="-342900" algn="just">
              <a:buFont typeface="Wingdings" pitchFamily="2" charset="2"/>
              <a:buChar char="Ø"/>
            </a:pPr>
            <a:r>
              <a:rPr lang="tr-TR" sz="2000" dirty="0">
                <a:solidFill>
                  <a:srgbClr val="424456"/>
                </a:solidFill>
                <a:ea typeface="+mj-ea"/>
                <a:cs typeface="+mj-cs"/>
              </a:rPr>
              <a:t>Daha sonra tekliflerin teknik ve mali değerlendirilmelerine geçilir. Bu değerlendirme süresi tekliflerin açıldığı tarihten itibaren </a:t>
            </a:r>
            <a:r>
              <a:rPr lang="tr-TR" sz="2000" b="1" dirty="0">
                <a:solidFill>
                  <a:srgbClr val="424456"/>
                </a:solidFill>
                <a:ea typeface="+mj-ea"/>
                <a:cs typeface="+mj-cs"/>
              </a:rPr>
              <a:t>15 iş gününü </a:t>
            </a:r>
            <a:r>
              <a:rPr lang="tr-TR" sz="2000" dirty="0">
                <a:solidFill>
                  <a:srgbClr val="424456"/>
                </a:solidFill>
                <a:ea typeface="+mj-ea"/>
                <a:cs typeface="+mj-cs"/>
              </a:rPr>
              <a:t>geçemez.</a:t>
            </a:r>
            <a:endParaRPr lang="tr-TR" sz="2000" dirty="0"/>
          </a:p>
        </p:txBody>
      </p:sp>
      <p:pic>
        <p:nvPicPr>
          <p:cNvPr id="7" name="Resim 6">
            <a:extLst>
              <a:ext uri="{FF2B5EF4-FFF2-40B4-BE49-F238E27FC236}">
                <a16:creationId xmlns:a16="http://schemas.microsoft.com/office/drawing/2014/main" id="{AB153E3F-DF0E-4F09-8A45-CB8CF2A75DA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0"/>
            <a:ext cx="933400" cy="933400"/>
          </a:xfrm>
          <a:prstGeom prst="rect">
            <a:avLst/>
          </a:prstGeom>
        </p:spPr>
      </p:pic>
    </p:spTree>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lide(fromBottom)">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lide(fromBottom)">
                                      <p:cBhvr>
                                        <p:cTn id="12" dur="500"/>
                                        <p:tgtEl>
                                          <p:spTgt spid="5"/>
                                        </p:tgtEl>
                                      </p:cBhvr>
                                    </p:animEffect>
                                  </p:childTnLst>
                                </p:cTn>
                              </p:par>
                              <p:par>
                                <p:cTn id="13" presetID="22" presetClass="exit" presetSubtype="4" fill="hold" grpId="1" nodeType="withEffect">
                                  <p:stCondLst>
                                    <p:cond delay="0"/>
                                  </p:stCondLst>
                                  <p:childTnLst>
                                    <p:animEffect transition="out" filter="wipe(down)">
                                      <p:cBhvr>
                                        <p:cTn id="14" dur="500"/>
                                        <p:tgtEl>
                                          <p:spTgt spid="4"/>
                                        </p:tgtEl>
                                      </p:cBhvr>
                                    </p:animEffect>
                                    <p:set>
                                      <p:cBhvr>
                                        <p:cTn id="15" dur="1" fill="hold">
                                          <p:stCondLst>
                                            <p:cond delay="499"/>
                                          </p:stCondLst>
                                        </p:cTn>
                                        <p:tgtEl>
                                          <p:spTgt spid="4"/>
                                        </p:tgtEl>
                                        <p:attrNameLst>
                                          <p:attrName>style.visibility</p:attrName>
                                        </p:attrNameLst>
                                      </p:cBhvr>
                                      <p:to>
                                        <p:strVal val="hidden"/>
                                      </p:to>
                                    </p:set>
                                  </p:childTnLst>
                                </p:cTn>
                              </p:par>
                              <p:par>
                                <p:cTn id="16" presetID="22" presetClass="exit" presetSubtype="4" fill="hold" grpId="0" nodeType="withEffect">
                                  <p:stCondLst>
                                    <p:cond delay="0"/>
                                  </p:stCondLst>
                                  <p:childTnLst>
                                    <p:animEffect transition="out" filter="wipe(down)">
                                      <p:cBhvr>
                                        <p:cTn id="17" dur="500"/>
                                        <p:tgtEl>
                                          <p:spTgt spid="2"/>
                                        </p:tgtEl>
                                      </p:cBhvr>
                                    </p:animEffect>
                                    <p:set>
                                      <p:cBhvr>
                                        <p:cTn id="18" dur="1" fill="hold">
                                          <p:stCondLst>
                                            <p:cond delay="499"/>
                                          </p:stCondLst>
                                        </p:cTn>
                                        <p:tgtEl>
                                          <p:spTgt spid="2"/>
                                        </p:tgtEl>
                                        <p:attrNameLst>
                                          <p:attrName>style.visibility</p:attrName>
                                        </p:attrNameLst>
                                      </p:cBhvr>
                                      <p:to>
                                        <p:strVal val="hidden"/>
                                      </p:to>
                                    </p:set>
                                  </p:childTnLst>
                                </p:cTn>
                              </p:par>
                            </p:childTnLst>
                          </p:cTn>
                        </p:par>
                        <p:par>
                          <p:cTn id="19" fill="hold">
                            <p:stCondLst>
                              <p:cond delay="500"/>
                            </p:stCondLst>
                            <p:childTnLst>
                              <p:par>
                                <p:cTn id="20" presetID="12" presetClass="entr" presetSubtype="4" fill="hold" nodeType="after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slide(fromBottom)">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Effect transition="in" filter="slide(fromBottom)">
                                      <p:cBhvr>
                                        <p:cTn id="27" dur="500"/>
                                        <p:tgtEl>
                                          <p:spTgt spid="6">
                                            <p:txEl>
                                              <p:pRg st="2" end="2"/>
                                            </p:txEl>
                                          </p:spTgt>
                                        </p:tgtEl>
                                      </p:cBhvr>
                                    </p:animEffect>
                                  </p:childTnLst>
                                </p:cTn>
                              </p:par>
                              <p:par>
                                <p:cTn id="28" presetID="22" presetClass="exit" presetSubtype="4" fill="hold" nodeType="withEffect">
                                  <p:stCondLst>
                                    <p:cond delay="0"/>
                                  </p:stCondLst>
                                  <p:childTnLst>
                                    <p:animEffect transition="out" filter="wipe(down)">
                                      <p:cBhvr>
                                        <p:cTn id="29" dur="500"/>
                                        <p:tgtEl>
                                          <p:spTgt spid="6">
                                            <p:txEl>
                                              <p:pRg st="0" end="0"/>
                                            </p:txEl>
                                          </p:spTgt>
                                        </p:tgtEl>
                                      </p:cBhvr>
                                    </p:animEffect>
                                    <p:set>
                                      <p:cBhvr>
                                        <p:cTn id="30" dur="1" fill="hold">
                                          <p:stCondLst>
                                            <p:cond delay="499"/>
                                          </p:stCondLst>
                                        </p:cTn>
                                        <p:tgtEl>
                                          <p:spTgt spid="6">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4" grpId="1"/>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722313" y="2060848"/>
            <a:ext cx="7772400" cy="2815952"/>
          </a:xfrm>
        </p:spPr>
        <p:txBody>
          <a:bodyPr>
            <a:normAutofit/>
          </a:bodyPr>
          <a:lstStyle/>
          <a:p>
            <a:pPr marL="388620" indent="-342900" algn="just">
              <a:buFont typeface="Wingdings" panose="05000000000000000000" pitchFamily="2" charset="2"/>
              <a:buChar char="Ø"/>
            </a:pPr>
            <a:r>
              <a:rPr lang="tr-TR" sz="2400" dirty="0"/>
              <a:t>Mal Alımı ve Yapım İşi ihalelerinde, İhalenin verilmesinde tek kriter fiyattır. İhale teknik şartnameye uyan teklifler arasında en düşük fiyat veren istekliye verilir.</a:t>
            </a:r>
          </a:p>
          <a:p>
            <a:pPr algn="just"/>
            <a:endParaRPr lang="tr-TR" sz="2400" dirty="0"/>
          </a:p>
          <a:p>
            <a:pPr marL="388620" indent="-342900" algn="just">
              <a:buFont typeface="Wingdings" panose="05000000000000000000" pitchFamily="2" charset="2"/>
              <a:buChar char="Ø"/>
            </a:pPr>
            <a:r>
              <a:rPr lang="tr-TR" sz="2400" dirty="0"/>
              <a:t>Hizmet alımı ihalelerinde teklifler değerlendirilirken “Satın Alma Rehberi”nde detayları verildiği şekliyle teknik puanlama yapılması gerekmektedir.</a:t>
            </a:r>
          </a:p>
          <a:p>
            <a:endParaRPr lang="tr-TR" dirty="0"/>
          </a:p>
        </p:txBody>
      </p:sp>
      <p:sp>
        <p:nvSpPr>
          <p:cNvPr id="4" name="1 Başlık"/>
          <p:cNvSpPr txBox="1">
            <a:spLocks/>
          </p:cNvSpPr>
          <p:nvPr/>
        </p:nvSpPr>
        <p:spPr>
          <a:xfrm>
            <a:off x="230832" y="991000"/>
            <a:ext cx="8229600" cy="1069848"/>
          </a:xfrm>
          <a:prstGeom prst="rect">
            <a:avLst/>
          </a:prstGeom>
        </p:spPr>
        <p:txBody>
          <a:bodyPr vert="horz" anchor="ctr">
            <a:normAutofit/>
          </a:bodyPr>
          <a:lstStyle/>
          <a:p>
            <a:pPr algn="ctr">
              <a:spcBef>
                <a:spcPct val="0"/>
              </a:spcBef>
              <a:defRPr/>
            </a:pPr>
            <a:r>
              <a:rPr lang="tr-TR" sz="3200" b="1" i="1" dirty="0">
                <a:solidFill>
                  <a:schemeClr val="tx2"/>
                </a:solidFill>
                <a:latin typeface="+mj-lt"/>
                <a:ea typeface="+mj-ea"/>
                <a:cs typeface="+mj-cs"/>
              </a:rPr>
              <a:t>4.</a:t>
            </a:r>
            <a:r>
              <a:rPr kumimoji="0" lang="tr-TR" sz="3200" b="1" i="1" u="none" strike="noStrike" kern="1200" cap="none" spc="0" normalizeH="0" baseline="0" noProof="0" dirty="0">
                <a:ln>
                  <a:noFill/>
                </a:ln>
                <a:solidFill>
                  <a:schemeClr val="tx2"/>
                </a:solidFill>
                <a:effectLst/>
                <a:uLnTx/>
                <a:uFillTx/>
                <a:latin typeface="+mj-lt"/>
                <a:ea typeface="+mj-ea"/>
                <a:cs typeface="+mj-cs"/>
              </a:rPr>
              <a:t> Adım</a:t>
            </a:r>
            <a:r>
              <a:rPr lang="tr-TR" sz="3200" b="1" i="1" dirty="0">
                <a:solidFill>
                  <a:schemeClr val="tx2"/>
                </a:solidFill>
                <a:latin typeface="+mj-lt"/>
                <a:ea typeface="+mj-ea"/>
                <a:cs typeface="+mj-cs"/>
              </a:rPr>
              <a:t>: Tekliflerin değerlendirilmesi</a:t>
            </a:r>
            <a:endParaRPr kumimoji="0" lang="tr-TR" sz="3200" b="1" i="1" u="none" strike="noStrike" kern="1200" cap="none" spc="0" normalizeH="0" baseline="0" noProof="0" dirty="0">
              <a:ln>
                <a:noFill/>
              </a:ln>
              <a:solidFill>
                <a:schemeClr val="tx2"/>
              </a:solidFill>
              <a:effectLst/>
              <a:uLnTx/>
              <a:uFillTx/>
              <a:latin typeface="+mj-lt"/>
              <a:ea typeface="+mj-ea"/>
              <a:cs typeface="+mj-cs"/>
            </a:endParaRPr>
          </a:p>
        </p:txBody>
      </p:sp>
      <p:pic>
        <p:nvPicPr>
          <p:cNvPr id="5" name="Resim 4">
            <a:extLst>
              <a:ext uri="{FF2B5EF4-FFF2-40B4-BE49-F238E27FC236}">
                <a16:creationId xmlns:a16="http://schemas.microsoft.com/office/drawing/2014/main" id="{F4CF2B8D-9BC7-4819-BB6A-D6FD7F7279E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0"/>
            <a:ext cx="933400" cy="933400"/>
          </a:xfrm>
          <a:prstGeom prst="rect">
            <a:avLst/>
          </a:prstGeom>
        </p:spPr>
      </p:pic>
    </p:spTree>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lide(fromBottom)">
                                      <p:cBhvr>
                                        <p:cTn id="12" dur="500"/>
                                        <p:tgtEl>
                                          <p:spTgt spid="3">
                                            <p:txEl>
                                              <p:pRg st="2" end="2"/>
                                            </p:txEl>
                                          </p:spTgt>
                                        </p:tgtEl>
                                      </p:cBhvr>
                                    </p:animEffect>
                                  </p:childTnLst>
                                </p:cTn>
                              </p:par>
                              <p:par>
                                <p:cTn id="13" presetID="22" presetClass="exit" presetSubtype="4" fill="hold" nodeType="withEffect">
                                  <p:stCondLst>
                                    <p:cond delay="0"/>
                                  </p:stCondLst>
                                  <p:childTnLst>
                                    <p:animEffect transition="out" filter="wipe(down)">
                                      <p:cBhvr>
                                        <p:cTn id="14" dur="500"/>
                                        <p:tgtEl>
                                          <p:spTgt spid="3">
                                            <p:txEl>
                                              <p:pRg st="0" end="0"/>
                                            </p:txEl>
                                          </p:spTgt>
                                        </p:tgtEl>
                                      </p:cBhvr>
                                    </p:animEffect>
                                    <p:set>
                                      <p:cBhvr>
                                        <p:cTn id="15"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412776"/>
            <a:ext cx="8229600" cy="4248472"/>
          </a:xfrm>
        </p:spPr>
        <p:txBody>
          <a:bodyPr>
            <a:noAutofit/>
          </a:bodyPr>
          <a:lstStyle/>
          <a:p>
            <a:pPr marL="342900" indent="-342900">
              <a:buFont typeface="Wingdings" panose="05000000000000000000" pitchFamily="2" charset="2"/>
              <a:buChar char="Ø"/>
            </a:pPr>
            <a:r>
              <a:rPr lang="tr-TR" sz="2000" dirty="0">
                <a:latin typeface="+mn-lt"/>
              </a:rPr>
              <a:t>İhaleyi kazanan istekli </a:t>
            </a:r>
            <a:r>
              <a:rPr lang="tr-TR" sz="2000" b="1" dirty="0">
                <a:latin typeface="+mn-lt"/>
              </a:rPr>
              <a:t>en geç 5 gün </a:t>
            </a:r>
            <a:r>
              <a:rPr lang="tr-TR" sz="2000" dirty="0">
                <a:latin typeface="+mn-lt"/>
              </a:rPr>
              <a:t>içinde sözleşmeyi imzalamak için davet edilir. Tebliğ tarihinden itibaren </a:t>
            </a:r>
            <a:r>
              <a:rPr lang="tr-TR" sz="2000" b="1" dirty="0">
                <a:latin typeface="+mn-lt"/>
              </a:rPr>
              <a:t>7 gün</a:t>
            </a:r>
            <a:r>
              <a:rPr lang="tr-TR" sz="2000" dirty="0">
                <a:latin typeface="+mn-lt"/>
              </a:rPr>
              <a:t> içinde de gerekli belgelerin hazır olması gereklidir. </a:t>
            </a:r>
            <a:br>
              <a:rPr lang="tr-TR" sz="2000" dirty="0">
                <a:latin typeface="+mn-lt"/>
              </a:rPr>
            </a:br>
            <a:br>
              <a:rPr lang="tr-TR" sz="2000" dirty="0">
                <a:latin typeface="+mn-lt"/>
              </a:rPr>
            </a:br>
            <a:r>
              <a:rPr lang="tr-TR" sz="2000" dirty="0">
                <a:latin typeface="+mn-lt"/>
              </a:rPr>
              <a:t>Sözleşme imzalandıktan sonra </a:t>
            </a:r>
            <a:r>
              <a:rPr lang="tr-TR" sz="2000" b="1" dirty="0">
                <a:latin typeface="+mn-lt"/>
              </a:rPr>
              <a:t>10 gün </a:t>
            </a:r>
            <a:r>
              <a:rPr lang="tr-TR" sz="2000" dirty="0">
                <a:latin typeface="+mn-lt"/>
              </a:rPr>
              <a:t>içinde seçilmeyen istekliler yazılı olarak bilgilendirilir. Ayrıca ihale sonuçlarını kendi internet sitenizde yayımlanmalı ve ajans internet sitesinde yayımlanması için ajansa iletilmeli.</a:t>
            </a:r>
          </a:p>
        </p:txBody>
      </p:sp>
      <p:sp>
        <p:nvSpPr>
          <p:cNvPr id="4" name="1 Başlık"/>
          <p:cNvSpPr txBox="1">
            <a:spLocks/>
          </p:cNvSpPr>
          <p:nvPr/>
        </p:nvSpPr>
        <p:spPr>
          <a:xfrm>
            <a:off x="611560" y="980728"/>
            <a:ext cx="8229600" cy="1069848"/>
          </a:xfrm>
          <a:prstGeom prst="rect">
            <a:avLst/>
          </a:prstGeom>
        </p:spPr>
        <p:txBody>
          <a:bodyPr vert="horz" anchor="ctr">
            <a:normAutofit/>
          </a:bodyPr>
          <a:lstStyle/>
          <a:p>
            <a:pPr lvl="0" algn="ctr">
              <a:spcBef>
                <a:spcPct val="0"/>
              </a:spcBef>
              <a:defRPr/>
            </a:pPr>
            <a:r>
              <a:rPr lang="tr-TR" sz="3200" b="1" i="1" dirty="0">
                <a:solidFill>
                  <a:schemeClr val="tx2"/>
                </a:solidFill>
                <a:latin typeface="+mj-lt"/>
                <a:ea typeface="+mj-ea"/>
                <a:cs typeface="+mj-cs"/>
              </a:rPr>
              <a:t>5.</a:t>
            </a:r>
            <a:r>
              <a:rPr kumimoji="0" lang="tr-TR" sz="3200" b="1" i="1" u="none" strike="noStrike" kern="1200" cap="none" spc="0" normalizeH="0" baseline="0" noProof="0" dirty="0">
                <a:ln>
                  <a:noFill/>
                </a:ln>
                <a:solidFill>
                  <a:schemeClr val="tx2"/>
                </a:solidFill>
                <a:effectLst/>
                <a:uLnTx/>
                <a:uFillTx/>
                <a:latin typeface="+mj-lt"/>
                <a:ea typeface="+mj-ea"/>
                <a:cs typeface="+mj-cs"/>
              </a:rPr>
              <a:t> Adım : </a:t>
            </a:r>
            <a:r>
              <a:rPr lang="tr-TR" sz="3200" b="1" dirty="0"/>
              <a:t>İhalenin verilmesi / seçilmeyenlerin bilgilendirilmesi</a:t>
            </a:r>
            <a:endParaRPr kumimoji="0" lang="tr-TR" sz="3200" b="1" i="1" u="none" strike="noStrike" kern="1200" cap="none" spc="0" normalizeH="0" baseline="0" noProof="0" dirty="0">
              <a:ln>
                <a:noFill/>
              </a:ln>
              <a:solidFill>
                <a:schemeClr val="tx2"/>
              </a:solidFill>
              <a:effectLst/>
              <a:uLnTx/>
              <a:uFillTx/>
              <a:latin typeface="+mj-lt"/>
              <a:ea typeface="+mj-ea"/>
              <a:cs typeface="+mj-cs"/>
            </a:endParaRPr>
          </a:p>
        </p:txBody>
      </p:sp>
      <p:pic>
        <p:nvPicPr>
          <p:cNvPr id="5" name="Resim 4">
            <a:extLst>
              <a:ext uri="{FF2B5EF4-FFF2-40B4-BE49-F238E27FC236}">
                <a16:creationId xmlns:a16="http://schemas.microsoft.com/office/drawing/2014/main" id="{C4D83C6E-3C1A-4781-9D4A-BFD1152D338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0"/>
            <a:ext cx="933400" cy="933400"/>
          </a:xfrm>
          <a:prstGeom prst="rect">
            <a:avLst/>
          </a:prstGeom>
        </p:spPr>
      </p:pic>
    </p:spTree>
  </p:cSld>
  <p:clrMapOvr>
    <a:masterClrMapping/>
  </p:clrMapOvr>
  <p:transition spd="med" advClick="0">
    <p:fade/>
  </p:transition>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1 Başlık"/>
          <p:cNvSpPr txBox="1">
            <a:spLocks/>
          </p:cNvSpPr>
          <p:nvPr/>
        </p:nvSpPr>
        <p:spPr>
          <a:xfrm>
            <a:off x="611560" y="1268760"/>
            <a:ext cx="8229600" cy="1069848"/>
          </a:xfrm>
          <a:prstGeom prst="rect">
            <a:avLst/>
          </a:prstGeom>
        </p:spPr>
        <p:txBody>
          <a:bodyPr vert="horz" anchor="ctr">
            <a:normAutofit/>
          </a:bodyPr>
          <a:lstStyle/>
          <a:p>
            <a:pPr algn="ctr">
              <a:spcBef>
                <a:spcPct val="0"/>
              </a:spcBef>
              <a:defRPr/>
            </a:pPr>
            <a:r>
              <a:rPr lang="tr-TR" sz="3200" b="1" i="1" dirty="0">
                <a:solidFill>
                  <a:schemeClr val="tx2"/>
                </a:solidFill>
                <a:latin typeface="+mj-lt"/>
                <a:ea typeface="+mj-ea"/>
                <a:cs typeface="+mj-cs"/>
              </a:rPr>
              <a:t>6.</a:t>
            </a:r>
            <a:r>
              <a:rPr kumimoji="0" lang="tr-TR" sz="3200" b="1" i="1" u="none" strike="noStrike" kern="1200" cap="none" spc="0" normalizeH="0" baseline="0" noProof="0" dirty="0">
                <a:ln>
                  <a:noFill/>
                </a:ln>
                <a:solidFill>
                  <a:schemeClr val="tx2"/>
                </a:solidFill>
                <a:effectLst/>
                <a:uLnTx/>
                <a:uFillTx/>
                <a:latin typeface="+mj-lt"/>
                <a:ea typeface="+mj-ea"/>
                <a:cs typeface="+mj-cs"/>
              </a:rPr>
              <a:t> Adım : </a:t>
            </a:r>
            <a:r>
              <a:rPr lang="tr-TR" sz="3200" b="1" dirty="0">
                <a:solidFill>
                  <a:srgbClr val="424456"/>
                </a:solidFill>
                <a:latin typeface="Trebuchet MS"/>
              </a:rPr>
              <a:t>Sözleşmenin uygulanması</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3200" b="1" i="1" u="none" strike="noStrike" kern="1200" cap="none" spc="0" normalizeH="0" baseline="0" noProof="0" dirty="0">
              <a:ln>
                <a:noFill/>
              </a:ln>
              <a:solidFill>
                <a:schemeClr val="tx2"/>
              </a:solidFill>
              <a:effectLst/>
              <a:uLnTx/>
              <a:uFillTx/>
              <a:latin typeface="+mj-lt"/>
              <a:ea typeface="+mj-ea"/>
              <a:cs typeface="+mj-cs"/>
            </a:endParaRPr>
          </a:p>
        </p:txBody>
      </p:sp>
      <p:sp>
        <p:nvSpPr>
          <p:cNvPr id="5" name="4 Dikdörtgen"/>
          <p:cNvSpPr/>
          <p:nvPr/>
        </p:nvSpPr>
        <p:spPr>
          <a:xfrm>
            <a:off x="539552" y="2428868"/>
            <a:ext cx="8064896" cy="1938992"/>
          </a:xfrm>
          <a:prstGeom prst="rect">
            <a:avLst/>
          </a:prstGeom>
        </p:spPr>
        <p:txBody>
          <a:bodyPr wrap="square">
            <a:spAutoFit/>
          </a:bodyPr>
          <a:lstStyle/>
          <a:p>
            <a:endParaRPr lang="tr-TR" sz="2000" b="1" dirty="0">
              <a:solidFill>
                <a:srgbClr val="424456"/>
              </a:solidFill>
              <a:latin typeface="Trebuchet MS"/>
              <a:ea typeface="+mj-ea"/>
              <a:cs typeface="+mj-cs"/>
            </a:endParaRPr>
          </a:p>
          <a:p>
            <a:pPr marL="342900" indent="-342900" algn="just">
              <a:buFont typeface="Wingdings" panose="05000000000000000000" pitchFamily="2" charset="2"/>
              <a:buChar char="Ø"/>
            </a:pPr>
            <a:r>
              <a:rPr lang="tr-TR" sz="2000" dirty="0">
                <a:solidFill>
                  <a:srgbClr val="424456"/>
                </a:solidFill>
                <a:ea typeface="+mj-ea"/>
                <a:cs typeface="+mj-cs"/>
              </a:rPr>
              <a:t> Sözleşme imzalandıktan sonra yüklenicinin yükümlülükleri çerçevesinde uygulamayı yönetme ve izleme gerçekleştirilmelidir.</a:t>
            </a:r>
          </a:p>
          <a:p>
            <a:pPr algn="just"/>
            <a:endParaRPr lang="tr-TR" sz="2000" dirty="0">
              <a:solidFill>
                <a:srgbClr val="424456"/>
              </a:solidFill>
              <a:ea typeface="+mj-ea"/>
              <a:cs typeface="+mj-cs"/>
            </a:endParaRPr>
          </a:p>
          <a:p>
            <a:pPr marL="342900" indent="-342900" algn="just">
              <a:buFont typeface="Wingdings" panose="05000000000000000000" pitchFamily="2" charset="2"/>
              <a:buChar char="Ø"/>
            </a:pPr>
            <a:r>
              <a:rPr lang="tr-TR" sz="2000" dirty="0">
                <a:solidFill>
                  <a:srgbClr val="424456"/>
                </a:solidFill>
                <a:ea typeface="+mj-ea"/>
                <a:cs typeface="+mj-cs"/>
              </a:rPr>
              <a:t> Sözleşme Makamı olarak, satın alma faaliyetlerinden kaynaklanan ve projenin uygulanmasını etkileyen gecikmeler sizin sorumluluğunuzdadır.</a:t>
            </a:r>
            <a:endParaRPr lang="tr-TR" sz="2000" dirty="0"/>
          </a:p>
        </p:txBody>
      </p:sp>
      <p:pic>
        <p:nvPicPr>
          <p:cNvPr id="6" name="Resim 5">
            <a:extLst>
              <a:ext uri="{FF2B5EF4-FFF2-40B4-BE49-F238E27FC236}">
                <a16:creationId xmlns:a16="http://schemas.microsoft.com/office/drawing/2014/main" id="{126386DE-821C-47A3-8C8D-FC6DD57DE7F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0"/>
            <a:ext cx="933400" cy="933400"/>
          </a:xfrm>
          <a:prstGeom prst="rect">
            <a:avLst/>
          </a:prstGeom>
        </p:spPr>
      </p:pic>
    </p:spTree>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xit" presetSubtype="4" fill="hold" nodeType="withEffect">
                                  <p:stCondLst>
                                    <p:cond delay="0"/>
                                  </p:stCondLst>
                                  <p:childTnLst>
                                    <p:animEffect transition="out" filter="wipe(down)">
                                      <p:cBhvr>
                                        <p:cTn id="6" dur="500"/>
                                        <p:tgtEl>
                                          <p:spTgt spid="5">
                                            <p:txEl>
                                              <p:pRg st="1" end="1"/>
                                            </p:txEl>
                                          </p:spTgt>
                                        </p:tgtEl>
                                      </p:cBhvr>
                                    </p:animEffect>
                                    <p:set>
                                      <p:cBhvr>
                                        <p:cTn id="7" dur="1" fill="hold">
                                          <p:stCondLst>
                                            <p:cond delay="499"/>
                                          </p:stCondLst>
                                        </p:cTn>
                                        <p:tgtEl>
                                          <p:spTgt spid="5">
                                            <p:txEl>
                                              <p:pRg st="1" end="1"/>
                                            </p:txEl>
                                          </p:spTgt>
                                        </p:tgtEl>
                                        <p:attrNameLst>
                                          <p:attrName>style.visibility</p:attrName>
                                        </p:attrNameLst>
                                      </p:cBhvr>
                                      <p:to>
                                        <p:strVal val="hidden"/>
                                      </p:to>
                                    </p:set>
                                  </p:childTnLst>
                                </p:cTn>
                              </p:par>
                              <p:par>
                                <p:cTn id="8" presetID="22" presetClass="exit" presetSubtype="4" fill="hold" nodeType="withEffect">
                                  <p:stCondLst>
                                    <p:cond delay="0"/>
                                  </p:stCondLst>
                                  <p:childTnLst>
                                    <p:animEffect transition="out" filter="wipe(down)">
                                      <p:cBhvr>
                                        <p:cTn id="9" dur="500"/>
                                        <p:tgtEl>
                                          <p:spTgt spid="5">
                                            <p:txEl>
                                              <p:pRg st="3" end="3"/>
                                            </p:txEl>
                                          </p:spTgt>
                                        </p:tgtEl>
                                      </p:cBhvr>
                                    </p:animEffect>
                                    <p:set>
                                      <p:cBhvr>
                                        <p:cTn id="10" dur="1" fill="hold">
                                          <p:stCondLst>
                                            <p:cond delay="499"/>
                                          </p:stCondLst>
                                        </p:cTn>
                                        <p:tgtEl>
                                          <p:spTgt spid="5">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2339752" y="0"/>
            <a:ext cx="7772400" cy="908720"/>
          </a:xfrm>
        </p:spPr>
        <p:txBody>
          <a:bodyPr/>
          <a:lstStyle/>
          <a:p>
            <a:r>
              <a:rPr lang="tr-TR" dirty="0">
                <a:latin typeface="+mn-lt"/>
              </a:rPr>
              <a:t>Pazarlık Usulü</a:t>
            </a:r>
          </a:p>
        </p:txBody>
      </p:sp>
      <p:sp>
        <p:nvSpPr>
          <p:cNvPr id="3" name="2 Metin Yer Tutucusu"/>
          <p:cNvSpPr>
            <a:spLocks noGrp="1"/>
          </p:cNvSpPr>
          <p:nvPr>
            <p:ph type="body" idx="1"/>
          </p:nvPr>
        </p:nvSpPr>
        <p:spPr>
          <a:xfrm>
            <a:off x="395536" y="1412776"/>
            <a:ext cx="8064896" cy="4464496"/>
          </a:xfrm>
        </p:spPr>
        <p:txBody>
          <a:bodyPr>
            <a:noAutofit/>
          </a:bodyPr>
          <a:lstStyle/>
          <a:p>
            <a:pPr marL="531813" indent="-487363" algn="just">
              <a:spcBef>
                <a:spcPct val="50000"/>
              </a:spcBef>
              <a:buFont typeface="Wingdings" pitchFamily="2" charset="2"/>
              <a:buChar char="ü"/>
            </a:pPr>
            <a:r>
              <a:rPr lang="tr-TR" sz="2500" b="1" dirty="0">
                <a:solidFill>
                  <a:schemeClr val="accent2"/>
                </a:solidFill>
              </a:rPr>
              <a:t>Pazarlık usulü</a:t>
            </a:r>
            <a:r>
              <a:rPr lang="tr-TR" sz="2500" b="1" dirty="0"/>
              <a:t>, </a:t>
            </a:r>
            <a:r>
              <a:rPr lang="tr-TR" sz="2500" dirty="0"/>
              <a:t>ihtiyaç duyulan alımın sağlayıcısı olabilecek en az 5 adayın belirlenmesinden sonra bu adaylara teklif sunmak üzere yazılı davetiye gönderildiği usuldür.</a:t>
            </a:r>
          </a:p>
          <a:p>
            <a:pPr marL="531813" indent="-487363" algn="just">
              <a:spcBef>
                <a:spcPct val="50000"/>
              </a:spcBef>
              <a:buFont typeface="Wingdings" pitchFamily="2" charset="2"/>
              <a:buChar char="ü"/>
            </a:pPr>
            <a:r>
              <a:rPr lang="tr-TR" sz="2500" dirty="0"/>
              <a:t>Özellikleri nedeniyle belli isteklilere yaptırılmasında yarar görülen özgün işlerde uygulanır. Ancak Açık İhale ile kıyaslandığında daha karmaşık bir sürece sahip olduğundan zorunlu kalmadıkça </a:t>
            </a:r>
            <a:r>
              <a:rPr lang="tr-TR" sz="2500" b="1" i="1" u="sng" dirty="0"/>
              <a:t>önerilmeyen</a:t>
            </a:r>
            <a:r>
              <a:rPr lang="tr-TR" sz="2500" dirty="0"/>
              <a:t> bir usuldür.</a:t>
            </a:r>
          </a:p>
          <a:p>
            <a:pPr marL="531813" indent="-487363" algn="just">
              <a:spcBef>
                <a:spcPct val="50000"/>
              </a:spcBef>
              <a:buFont typeface="Wingdings" pitchFamily="2" charset="2"/>
              <a:buChar char="ü"/>
            </a:pPr>
            <a:r>
              <a:rPr lang="tr-TR" sz="2500" dirty="0"/>
              <a:t>Yaklaşık maliyeti </a:t>
            </a:r>
            <a:r>
              <a:rPr lang="tr-TR" sz="2800" b="1" dirty="0"/>
              <a:t>67.613 – 338.104</a:t>
            </a:r>
            <a:r>
              <a:rPr lang="tr-TR" sz="2800" dirty="0"/>
              <a:t> TL arasında </a:t>
            </a:r>
            <a:r>
              <a:rPr lang="tr-TR" sz="2500" dirty="0"/>
              <a:t>olan alımlarda bu usul kullanılabilir. </a:t>
            </a:r>
          </a:p>
        </p:txBody>
      </p:sp>
      <p:pic>
        <p:nvPicPr>
          <p:cNvPr id="4" name="Resim 3">
            <a:extLst>
              <a:ext uri="{FF2B5EF4-FFF2-40B4-BE49-F238E27FC236}">
                <a16:creationId xmlns:a16="http://schemas.microsoft.com/office/drawing/2014/main" id="{FFC36066-6E1F-4351-96A2-866A8EDB231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0"/>
            <a:ext cx="933400" cy="933400"/>
          </a:xfrm>
          <a:prstGeom prst="rect">
            <a:avLst/>
          </a:prstGeom>
        </p:spPr>
      </p:pic>
    </p:spTree>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par>
                                <p:cTn id="13" presetID="22" presetClass="exit" presetSubtype="4" fill="hold" nodeType="withEffect">
                                  <p:stCondLst>
                                    <p:cond delay="0"/>
                                  </p:stCondLst>
                                  <p:childTnLst>
                                    <p:animEffect transition="out" filter="wipe(down)">
                                      <p:cBhvr>
                                        <p:cTn id="14" dur="500"/>
                                        <p:tgtEl>
                                          <p:spTgt spid="3">
                                            <p:txEl>
                                              <p:pRg st="0" end="0"/>
                                            </p:txEl>
                                          </p:spTgt>
                                        </p:tgtEl>
                                      </p:cBhvr>
                                    </p:animEffect>
                                    <p:set>
                                      <p:cBhvr>
                                        <p:cTn id="15"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slide(fromBottom)">
                                      <p:cBhvr>
                                        <p:cTn id="20" dur="500"/>
                                        <p:tgtEl>
                                          <p:spTgt spid="3">
                                            <p:txEl>
                                              <p:pRg st="2" end="2"/>
                                            </p:txEl>
                                          </p:spTgt>
                                        </p:tgtEl>
                                      </p:cBhvr>
                                    </p:animEffect>
                                  </p:childTnLst>
                                </p:cTn>
                              </p:par>
                              <p:par>
                                <p:cTn id="21" presetID="22" presetClass="exit" presetSubtype="4" fill="hold" nodeType="withEffect">
                                  <p:stCondLst>
                                    <p:cond delay="0"/>
                                  </p:stCondLst>
                                  <p:childTnLst>
                                    <p:animEffect transition="out" filter="wipe(down)">
                                      <p:cBhvr>
                                        <p:cTn id="22" dur="500"/>
                                        <p:tgtEl>
                                          <p:spTgt spid="3">
                                            <p:txEl>
                                              <p:pRg st="1" end="1"/>
                                            </p:txEl>
                                          </p:spTgt>
                                        </p:tgtEl>
                                      </p:cBhvr>
                                    </p:animEffect>
                                    <p:set>
                                      <p:cBhvr>
                                        <p:cTn id="23"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aphicFrame>
        <p:nvGraphicFramePr>
          <p:cNvPr id="5" name="4 Diyagram"/>
          <p:cNvGraphicFramePr/>
          <p:nvPr/>
        </p:nvGraphicFramePr>
        <p:xfrm>
          <a:off x="428596" y="1071546"/>
          <a:ext cx="8429684" cy="52149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1 Başlık"/>
          <p:cNvSpPr txBox="1">
            <a:spLocks/>
          </p:cNvSpPr>
          <p:nvPr/>
        </p:nvSpPr>
        <p:spPr>
          <a:xfrm>
            <a:off x="683568" y="116632"/>
            <a:ext cx="7772400" cy="90872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4000" b="0" i="0" u="none" strike="noStrike" kern="1200" cap="none" spc="0" normalizeH="0" baseline="0" noProof="0" dirty="0">
                <a:ln>
                  <a:noFill/>
                </a:ln>
                <a:solidFill>
                  <a:schemeClr val="bg1"/>
                </a:solidFill>
                <a:effectLst/>
                <a:uLnTx/>
                <a:uFillTx/>
                <a:ea typeface="+mj-ea"/>
                <a:cs typeface="+mj-cs"/>
              </a:rPr>
              <a:t>Pazarlık Usulü Süreci</a:t>
            </a:r>
          </a:p>
        </p:txBody>
      </p:sp>
      <p:pic>
        <p:nvPicPr>
          <p:cNvPr id="4" name="Resim 3">
            <a:extLst>
              <a:ext uri="{FF2B5EF4-FFF2-40B4-BE49-F238E27FC236}">
                <a16:creationId xmlns:a16="http://schemas.microsoft.com/office/drawing/2014/main" id="{85D1DD1D-8D00-40F1-9CC1-BE9FB4D8C24A}"/>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028384" y="0"/>
            <a:ext cx="933400" cy="933400"/>
          </a:xfrm>
          <a:prstGeom prst="rect">
            <a:avLst/>
          </a:prstGeom>
        </p:spPr>
      </p:pic>
    </p:spTree>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5">
                                            <p:graphicEl>
                                              <a:dgm id="{A796F0F3-D600-4B28-8C7E-745CA787AF46}"/>
                                            </p:graphicEl>
                                          </p:spTgt>
                                        </p:tgtEl>
                                        <p:attrNameLst>
                                          <p:attrName>style.visibility</p:attrName>
                                        </p:attrNameLst>
                                      </p:cBhvr>
                                      <p:to>
                                        <p:strVal val="visible"/>
                                      </p:to>
                                    </p:set>
                                    <p:animEffect transition="in" filter="diamond(in)">
                                      <p:cBhvr>
                                        <p:cTn id="7" dur="2000"/>
                                        <p:tgtEl>
                                          <p:spTgt spid="5">
                                            <p:graphicEl>
                                              <a:dgm id="{A796F0F3-D600-4B28-8C7E-745CA787AF46}"/>
                                            </p:graphicEl>
                                          </p:spTgt>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5">
                                            <p:graphicEl>
                                              <a:dgm id="{A7AB1631-D143-4ACD-9886-C5C269FF7967}"/>
                                            </p:graphicEl>
                                          </p:spTgt>
                                        </p:tgtEl>
                                        <p:attrNameLst>
                                          <p:attrName>style.visibility</p:attrName>
                                        </p:attrNameLst>
                                      </p:cBhvr>
                                      <p:to>
                                        <p:strVal val="visible"/>
                                      </p:to>
                                    </p:set>
                                    <p:animEffect transition="in" filter="diamond(in)">
                                      <p:cBhvr>
                                        <p:cTn id="10" dur="2000"/>
                                        <p:tgtEl>
                                          <p:spTgt spid="5">
                                            <p:graphicEl>
                                              <a:dgm id="{A7AB1631-D143-4ACD-9886-C5C269FF7967}"/>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grpId="0" nodeType="clickEffect">
                                  <p:stCondLst>
                                    <p:cond delay="0"/>
                                  </p:stCondLst>
                                  <p:childTnLst>
                                    <p:set>
                                      <p:cBhvr>
                                        <p:cTn id="14" dur="1" fill="hold">
                                          <p:stCondLst>
                                            <p:cond delay="0"/>
                                          </p:stCondLst>
                                        </p:cTn>
                                        <p:tgtEl>
                                          <p:spTgt spid="5">
                                            <p:graphicEl>
                                              <a:dgm id="{0E9731FA-E20E-443D-8062-423BE0DCCECE}"/>
                                            </p:graphicEl>
                                          </p:spTgt>
                                        </p:tgtEl>
                                        <p:attrNameLst>
                                          <p:attrName>style.visibility</p:attrName>
                                        </p:attrNameLst>
                                      </p:cBhvr>
                                      <p:to>
                                        <p:strVal val="visible"/>
                                      </p:to>
                                    </p:set>
                                    <p:animEffect transition="in" filter="diamond(in)">
                                      <p:cBhvr>
                                        <p:cTn id="15" dur="2000"/>
                                        <p:tgtEl>
                                          <p:spTgt spid="5">
                                            <p:graphicEl>
                                              <a:dgm id="{0E9731FA-E20E-443D-8062-423BE0DCCECE}"/>
                                            </p:graphicEl>
                                          </p:spTgt>
                                        </p:tgtEl>
                                      </p:cBhvr>
                                    </p:animEffect>
                                  </p:childTnLst>
                                </p:cTn>
                              </p:par>
                              <p:par>
                                <p:cTn id="16" presetID="8" presetClass="entr" presetSubtype="16" fill="hold" grpId="0" nodeType="withEffect">
                                  <p:stCondLst>
                                    <p:cond delay="0"/>
                                  </p:stCondLst>
                                  <p:childTnLst>
                                    <p:set>
                                      <p:cBhvr>
                                        <p:cTn id="17" dur="1" fill="hold">
                                          <p:stCondLst>
                                            <p:cond delay="0"/>
                                          </p:stCondLst>
                                        </p:cTn>
                                        <p:tgtEl>
                                          <p:spTgt spid="5">
                                            <p:graphicEl>
                                              <a:dgm id="{C06B617C-CEF9-4B08-9448-39019E2D58BF}"/>
                                            </p:graphicEl>
                                          </p:spTgt>
                                        </p:tgtEl>
                                        <p:attrNameLst>
                                          <p:attrName>style.visibility</p:attrName>
                                        </p:attrNameLst>
                                      </p:cBhvr>
                                      <p:to>
                                        <p:strVal val="visible"/>
                                      </p:to>
                                    </p:set>
                                    <p:animEffect transition="in" filter="diamond(in)">
                                      <p:cBhvr>
                                        <p:cTn id="18" dur="2000"/>
                                        <p:tgtEl>
                                          <p:spTgt spid="5">
                                            <p:graphicEl>
                                              <a:dgm id="{C06B617C-CEF9-4B08-9448-39019E2D58BF}"/>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grpId="0" nodeType="clickEffect">
                                  <p:stCondLst>
                                    <p:cond delay="0"/>
                                  </p:stCondLst>
                                  <p:childTnLst>
                                    <p:set>
                                      <p:cBhvr>
                                        <p:cTn id="22" dur="1" fill="hold">
                                          <p:stCondLst>
                                            <p:cond delay="0"/>
                                          </p:stCondLst>
                                        </p:cTn>
                                        <p:tgtEl>
                                          <p:spTgt spid="5">
                                            <p:graphicEl>
                                              <a:dgm id="{22228E83-6F02-4407-9F4A-67D5CA6DDCB7}"/>
                                            </p:graphicEl>
                                          </p:spTgt>
                                        </p:tgtEl>
                                        <p:attrNameLst>
                                          <p:attrName>style.visibility</p:attrName>
                                        </p:attrNameLst>
                                      </p:cBhvr>
                                      <p:to>
                                        <p:strVal val="visible"/>
                                      </p:to>
                                    </p:set>
                                    <p:animEffect transition="in" filter="diamond(in)">
                                      <p:cBhvr>
                                        <p:cTn id="23" dur="2000"/>
                                        <p:tgtEl>
                                          <p:spTgt spid="5">
                                            <p:graphicEl>
                                              <a:dgm id="{22228E83-6F02-4407-9F4A-67D5CA6DDCB7}"/>
                                            </p:graphicEl>
                                          </p:spTgt>
                                        </p:tgtEl>
                                      </p:cBhvr>
                                    </p:animEffect>
                                  </p:childTnLst>
                                </p:cTn>
                              </p:par>
                              <p:par>
                                <p:cTn id="24" presetID="8" presetClass="entr" presetSubtype="16" fill="hold" grpId="0" nodeType="withEffect">
                                  <p:stCondLst>
                                    <p:cond delay="0"/>
                                  </p:stCondLst>
                                  <p:childTnLst>
                                    <p:set>
                                      <p:cBhvr>
                                        <p:cTn id="25" dur="1" fill="hold">
                                          <p:stCondLst>
                                            <p:cond delay="0"/>
                                          </p:stCondLst>
                                        </p:cTn>
                                        <p:tgtEl>
                                          <p:spTgt spid="5">
                                            <p:graphicEl>
                                              <a:dgm id="{E4070A9E-6C31-490B-9439-0C0566651C14}"/>
                                            </p:graphicEl>
                                          </p:spTgt>
                                        </p:tgtEl>
                                        <p:attrNameLst>
                                          <p:attrName>style.visibility</p:attrName>
                                        </p:attrNameLst>
                                      </p:cBhvr>
                                      <p:to>
                                        <p:strVal val="visible"/>
                                      </p:to>
                                    </p:set>
                                    <p:animEffect transition="in" filter="diamond(in)">
                                      <p:cBhvr>
                                        <p:cTn id="26" dur="2000"/>
                                        <p:tgtEl>
                                          <p:spTgt spid="5">
                                            <p:graphicEl>
                                              <a:dgm id="{E4070A9E-6C31-490B-9439-0C0566651C14}"/>
                                            </p:graphicEl>
                                          </p:spTgt>
                                        </p:tgtEl>
                                      </p:cBhvr>
                                    </p:animEffect>
                                  </p:childTnLst>
                                </p:cTn>
                              </p:par>
                            </p:childTnLst>
                          </p:cTn>
                        </p:par>
                      </p:childTnLst>
                    </p:cTn>
                  </p:par>
                  <p:par>
                    <p:cTn id="27" fill="hold">
                      <p:stCondLst>
                        <p:cond delay="indefinite"/>
                      </p:stCondLst>
                      <p:childTnLst>
                        <p:par>
                          <p:cTn id="28" fill="hold">
                            <p:stCondLst>
                              <p:cond delay="0"/>
                            </p:stCondLst>
                            <p:childTnLst>
                              <p:par>
                                <p:cTn id="29" presetID="8" presetClass="entr" presetSubtype="16" fill="hold" grpId="0" nodeType="clickEffect">
                                  <p:stCondLst>
                                    <p:cond delay="0"/>
                                  </p:stCondLst>
                                  <p:childTnLst>
                                    <p:set>
                                      <p:cBhvr>
                                        <p:cTn id="30" dur="1" fill="hold">
                                          <p:stCondLst>
                                            <p:cond delay="0"/>
                                          </p:stCondLst>
                                        </p:cTn>
                                        <p:tgtEl>
                                          <p:spTgt spid="5">
                                            <p:graphicEl>
                                              <a:dgm id="{36C32E77-1466-45E4-B68F-E3CBF052CDBC}"/>
                                            </p:graphicEl>
                                          </p:spTgt>
                                        </p:tgtEl>
                                        <p:attrNameLst>
                                          <p:attrName>style.visibility</p:attrName>
                                        </p:attrNameLst>
                                      </p:cBhvr>
                                      <p:to>
                                        <p:strVal val="visible"/>
                                      </p:to>
                                    </p:set>
                                    <p:animEffect transition="in" filter="diamond(in)">
                                      <p:cBhvr>
                                        <p:cTn id="31" dur="2000"/>
                                        <p:tgtEl>
                                          <p:spTgt spid="5">
                                            <p:graphicEl>
                                              <a:dgm id="{36C32E77-1466-45E4-B68F-E3CBF052CDBC}"/>
                                            </p:graphicEl>
                                          </p:spTgt>
                                        </p:tgtEl>
                                      </p:cBhvr>
                                    </p:animEffect>
                                  </p:childTnLst>
                                </p:cTn>
                              </p:par>
                              <p:par>
                                <p:cTn id="32" presetID="8" presetClass="entr" presetSubtype="16" fill="hold" grpId="0" nodeType="withEffect">
                                  <p:stCondLst>
                                    <p:cond delay="0"/>
                                  </p:stCondLst>
                                  <p:childTnLst>
                                    <p:set>
                                      <p:cBhvr>
                                        <p:cTn id="33" dur="1" fill="hold">
                                          <p:stCondLst>
                                            <p:cond delay="0"/>
                                          </p:stCondLst>
                                        </p:cTn>
                                        <p:tgtEl>
                                          <p:spTgt spid="5">
                                            <p:graphicEl>
                                              <a:dgm id="{71B287B9-29F4-46F1-8961-6DB7708991C8}"/>
                                            </p:graphicEl>
                                          </p:spTgt>
                                        </p:tgtEl>
                                        <p:attrNameLst>
                                          <p:attrName>style.visibility</p:attrName>
                                        </p:attrNameLst>
                                      </p:cBhvr>
                                      <p:to>
                                        <p:strVal val="visible"/>
                                      </p:to>
                                    </p:set>
                                    <p:animEffect transition="in" filter="diamond(in)">
                                      <p:cBhvr>
                                        <p:cTn id="34" dur="2000"/>
                                        <p:tgtEl>
                                          <p:spTgt spid="5">
                                            <p:graphicEl>
                                              <a:dgm id="{71B287B9-29F4-46F1-8961-6DB7708991C8}"/>
                                            </p:graphicEl>
                                          </p:spTgt>
                                        </p:tgtEl>
                                      </p:cBhvr>
                                    </p:animEffect>
                                  </p:childTnLst>
                                </p:cTn>
                              </p:par>
                            </p:childTnLst>
                          </p:cTn>
                        </p:par>
                      </p:childTnLst>
                    </p:cTn>
                  </p:par>
                  <p:par>
                    <p:cTn id="35" fill="hold">
                      <p:stCondLst>
                        <p:cond delay="indefinite"/>
                      </p:stCondLst>
                      <p:childTnLst>
                        <p:par>
                          <p:cTn id="36" fill="hold">
                            <p:stCondLst>
                              <p:cond delay="0"/>
                            </p:stCondLst>
                            <p:childTnLst>
                              <p:par>
                                <p:cTn id="37" presetID="8" presetClass="entr" presetSubtype="16" fill="hold" grpId="0" nodeType="clickEffect">
                                  <p:stCondLst>
                                    <p:cond delay="0"/>
                                  </p:stCondLst>
                                  <p:childTnLst>
                                    <p:set>
                                      <p:cBhvr>
                                        <p:cTn id="38" dur="1" fill="hold">
                                          <p:stCondLst>
                                            <p:cond delay="0"/>
                                          </p:stCondLst>
                                        </p:cTn>
                                        <p:tgtEl>
                                          <p:spTgt spid="5">
                                            <p:graphicEl>
                                              <a:dgm id="{703B744F-CB1B-46DC-B229-318E6BB4047C}"/>
                                            </p:graphicEl>
                                          </p:spTgt>
                                        </p:tgtEl>
                                        <p:attrNameLst>
                                          <p:attrName>style.visibility</p:attrName>
                                        </p:attrNameLst>
                                      </p:cBhvr>
                                      <p:to>
                                        <p:strVal val="visible"/>
                                      </p:to>
                                    </p:set>
                                    <p:animEffect transition="in" filter="diamond(in)">
                                      <p:cBhvr>
                                        <p:cTn id="39" dur="2000"/>
                                        <p:tgtEl>
                                          <p:spTgt spid="5">
                                            <p:graphicEl>
                                              <a:dgm id="{703B744F-CB1B-46DC-B229-318E6BB4047C}"/>
                                            </p:graphicEl>
                                          </p:spTgt>
                                        </p:tgtEl>
                                      </p:cBhvr>
                                    </p:animEffect>
                                  </p:childTnLst>
                                </p:cTn>
                              </p:par>
                              <p:par>
                                <p:cTn id="40" presetID="8" presetClass="entr" presetSubtype="16" fill="hold" grpId="0" nodeType="withEffect">
                                  <p:stCondLst>
                                    <p:cond delay="0"/>
                                  </p:stCondLst>
                                  <p:childTnLst>
                                    <p:set>
                                      <p:cBhvr>
                                        <p:cTn id="41" dur="1" fill="hold">
                                          <p:stCondLst>
                                            <p:cond delay="0"/>
                                          </p:stCondLst>
                                        </p:cTn>
                                        <p:tgtEl>
                                          <p:spTgt spid="5">
                                            <p:graphicEl>
                                              <a:dgm id="{644ACA0F-CB55-498D-9470-96ACFC07A22D}"/>
                                            </p:graphicEl>
                                          </p:spTgt>
                                        </p:tgtEl>
                                        <p:attrNameLst>
                                          <p:attrName>style.visibility</p:attrName>
                                        </p:attrNameLst>
                                      </p:cBhvr>
                                      <p:to>
                                        <p:strVal val="visible"/>
                                      </p:to>
                                    </p:set>
                                    <p:animEffect transition="in" filter="diamond(in)">
                                      <p:cBhvr>
                                        <p:cTn id="42" dur="2000"/>
                                        <p:tgtEl>
                                          <p:spTgt spid="5">
                                            <p:graphicEl>
                                              <a:dgm id="{644ACA0F-CB55-498D-9470-96ACFC07A22D}"/>
                                            </p:graphicEl>
                                          </p:spTgt>
                                        </p:tgtEl>
                                      </p:cBhvr>
                                    </p:animEffect>
                                  </p:childTnLst>
                                </p:cTn>
                              </p:par>
                            </p:childTnLst>
                          </p:cTn>
                        </p:par>
                      </p:childTnLst>
                    </p:cTn>
                  </p:par>
                  <p:par>
                    <p:cTn id="43" fill="hold">
                      <p:stCondLst>
                        <p:cond delay="indefinite"/>
                      </p:stCondLst>
                      <p:childTnLst>
                        <p:par>
                          <p:cTn id="44" fill="hold">
                            <p:stCondLst>
                              <p:cond delay="0"/>
                            </p:stCondLst>
                            <p:childTnLst>
                              <p:par>
                                <p:cTn id="45" presetID="8" presetClass="entr" presetSubtype="16" fill="hold" grpId="0" nodeType="clickEffect">
                                  <p:stCondLst>
                                    <p:cond delay="0"/>
                                  </p:stCondLst>
                                  <p:childTnLst>
                                    <p:set>
                                      <p:cBhvr>
                                        <p:cTn id="46" dur="1" fill="hold">
                                          <p:stCondLst>
                                            <p:cond delay="0"/>
                                          </p:stCondLst>
                                        </p:cTn>
                                        <p:tgtEl>
                                          <p:spTgt spid="5">
                                            <p:graphicEl>
                                              <a:dgm id="{C7A8C78A-7EE3-4459-811B-230E25DFEE0E}"/>
                                            </p:graphicEl>
                                          </p:spTgt>
                                        </p:tgtEl>
                                        <p:attrNameLst>
                                          <p:attrName>style.visibility</p:attrName>
                                        </p:attrNameLst>
                                      </p:cBhvr>
                                      <p:to>
                                        <p:strVal val="visible"/>
                                      </p:to>
                                    </p:set>
                                    <p:animEffect transition="in" filter="diamond(in)">
                                      <p:cBhvr>
                                        <p:cTn id="47" dur="2000"/>
                                        <p:tgtEl>
                                          <p:spTgt spid="5">
                                            <p:graphicEl>
                                              <a:dgm id="{C7A8C78A-7EE3-4459-811B-230E25DFEE0E}"/>
                                            </p:graphicEl>
                                          </p:spTgt>
                                        </p:tgtEl>
                                      </p:cBhvr>
                                    </p:animEffect>
                                  </p:childTnLst>
                                </p:cTn>
                              </p:par>
                              <p:par>
                                <p:cTn id="48" presetID="8" presetClass="entr" presetSubtype="16" fill="hold" grpId="0" nodeType="withEffect">
                                  <p:stCondLst>
                                    <p:cond delay="0"/>
                                  </p:stCondLst>
                                  <p:childTnLst>
                                    <p:set>
                                      <p:cBhvr>
                                        <p:cTn id="49" dur="1" fill="hold">
                                          <p:stCondLst>
                                            <p:cond delay="0"/>
                                          </p:stCondLst>
                                        </p:cTn>
                                        <p:tgtEl>
                                          <p:spTgt spid="5">
                                            <p:graphicEl>
                                              <a:dgm id="{CE9F9FB9-E212-4B2C-AC67-9EE8EF90C3C2}"/>
                                            </p:graphicEl>
                                          </p:spTgt>
                                        </p:tgtEl>
                                        <p:attrNameLst>
                                          <p:attrName>style.visibility</p:attrName>
                                        </p:attrNameLst>
                                      </p:cBhvr>
                                      <p:to>
                                        <p:strVal val="visible"/>
                                      </p:to>
                                    </p:set>
                                    <p:animEffect transition="in" filter="diamond(in)">
                                      <p:cBhvr>
                                        <p:cTn id="50" dur="2000"/>
                                        <p:tgtEl>
                                          <p:spTgt spid="5">
                                            <p:graphicEl>
                                              <a:dgm id="{CE9F9FB9-E212-4B2C-AC67-9EE8EF90C3C2}"/>
                                            </p:graphicEl>
                                          </p:spTgt>
                                        </p:tgtEl>
                                      </p:cBhvr>
                                    </p:animEffect>
                                  </p:childTnLst>
                                </p:cTn>
                              </p:par>
                            </p:childTnLst>
                          </p:cTn>
                        </p:par>
                      </p:childTnLst>
                    </p:cTn>
                  </p:par>
                  <p:par>
                    <p:cTn id="51" fill="hold">
                      <p:stCondLst>
                        <p:cond delay="indefinite"/>
                      </p:stCondLst>
                      <p:childTnLst>
                        <p:par>
                          <p:cTn id="52" fill="hold">
                            <p:stCondLst>
                              <p:cond delay="0"/>
                            </p:stCondLst>
                            <p:childTnLst>
                              <p:par>
                                <p:cTn id="53" presetID="8" presetClass="entr" presetSubtype="16" fill="hold" grpId="0" nodeType="clickEffect">
                                  <p:stCondLst>
                                    <p:cond delay="0"/>
                                  </p:stCondLst>
                                  <p:childTnLst>
                                    <p:set>
                                      <p:cBhvr>
                                        <p:cTn id="54" dur="1" fill="hold">
                                          <p:stCondLst>
                                            <p:cond delay="0"/>
                                          </p:stCondLst>
                                        </p:cTn>
                                        <p:tgtEl>
                                          <p:spTgt spid="5">
                                            <p:graphicEl>
                                              <a:dgm id="{D0A16785-47CE-4757-A162-C652885031DF}"/>
                                            </p:graphicEl>
                                          </p:spTgt>
                                        </p:tgtEl>
                                        <p:attrNameLst>
                                          <p:attrName>style.visibility</p:attrName>
                                        </p:attrNameLst>
                                      </p:cBhvr>
                                      <p:to>
                                        <p:strVal val="visible"/>
                                      </p:to>
                                    </p:set>
                                    <p:animEffect transition="in" filter="diamond(in)">
                                      <p:cBhvr>
                                        <p:cTn id="55" dur="2000"/>
                                        <p:tgtEl>
                                          <p:spTgt spid="5">
                                            <p:graphicEl>
                                              <a:dgm id="{D0A16785-47CE-4757-A162-C652885031DF}"/>
                                            </p:graphicEl>
                                          </p:spTgt>
                                        </p:tgtEl>
                                      </p:cBhvr>
                                    </p:animEffect>
                                  </p:childTnLst>
                                </p:cTn>
                              </p:par>
                              <p:par>
                                <p:cTn id="56" presetID="8" presetClass="entr" presetSubtype="16" fill="hold" grpId="0" nodeType="withEffect">
                                  <p:stCondLst>
                                    <p:cond delay="0"/>
                                  </p:stCondLst>
                                  <p:childTnLst>
                                    <p:set>
                                      <p:cBhvr>
                                        <p:cTn id="57" dur="1" fill="hold">
                                          <p:stCondLst>
                                            <p:cond delay="0"/>
                                          </p:stCondLst>
                                        </p:cTn>
                                        <p:tgtEl>
                                          <p:spTgt spid="5">
                                            <p:graphicEl>
                                              <a:dgm id="{A2B3AE27-9B71-43FC-80F8-C8DE30094F4C}"/>
                                            </p:graphicEl>
                                          </p:spTgt>
                                        </p:tgtEl>
                                        <p:attrNameLst>
                                          <p:attrName>style.visibility</p:attrName>
                                        </p:attrNameLst>
                                      </p:cBhvr>
                                      <p:to>
                                        <p:strVal val="visible"/>
                                      </p:to>
                                    </p:set>
                                    <p:animEffect transition="in" filter="diamond(in)">
                                      <p:cBhvr>
                                        <p:cTn id="58" dur="2000"/>
                                        <p:tgtEl>
                                          <p:spTgt spid="5">
                                            <p:graphicEl>
                                              <a:dgm id="{A2B3AE27-9B71-43FC-80F8-C8DE30094F4C}"/>
                                            </p:graphicEl>
                                          </p:spTgt>
                                        </p:tgtEl>
                                      </p:cBhvr>
                                    </p:animEffect>
                                  </p:childTnLst>
                                </p:cTn>
                              </p:par>
                            </p:childTnLst>
                          </p:cTn>
                        </p:par>
                      </p:childTnLst>
                    </p:cTn>
                  </p:par>
                  <p:par>
                    <p:cTn id="59" fill="hold">
                      <p:stCondLst>
                        <p:cond delay="indefinite"/>
                      </p:stCondLst>
                      <p:childTnLst>
                        <p:par>
                          <p:cTn id="60" fill="hold">
                            <p:stCondLst>
                              <p:cond delay="0"/>
                            </p:stCondLst>
                            <p:childTnLst>
                              <p:par>
                                <p:cTn id="61" presetID="8" presetClass="entr" presetSubtype="16" fill="hold" grpId="0" nodeType="clickEffect">
                                  <p:stCondLst>
                                    <p:cond delay="0"/>
                                  </p:stCondLst>
                                  <p:childTnLst>
                                    <p:set>
                                      <p:cBhvr>
                                        <p:cTn id="62" dur="1" fill="hold">
                                          <p:stCondLst>
                                            <p:cond delay="0"/>
                                          </p:stCondLst>
                                        </p:cTn>
                                        <p:tgtEl>
                                          <p:spTgt spid="5">
                                            <p:graphicEl>
                                              <a:dgm id="{2D5D3485-EF6E-499F-8E60-035B8C58F89B}"/>
                                            </p:graphicEl>
                                          </p:spTgt>
                                        </p:tgtEl>
                                        <p:attrNameLst>
                                          <p:attrName>style.visibility</p:attrName>
                                        </p:attrNameLst>
                                      </p:cBhvr>
                                      <p:to>
                                        <p:strVal val="visible"/>
                                      </p:to>
                                    </p:set>
                                    <p:animEffect transition="in" filter="diamond(in)">
                                      <p:cBhvr>
                                        <p:cTn id="63" dur="2000"/>
                                        <p:tgtEl>
                                          <p:spTgt spid="5">
                                            <p:graphicEl>
                                              <a:dgm id="{2D5D3485-EF6E-499F-8E60-035B8C58F89B}"/>
                                            </p:graphicEl>
                                          </p:spTgt>
                                        </p:tgtEl>
                                      </p:cBhvr>
                                    </p:animEffect>
                                  </p:childTnLst>
                                </p:cTn>
                              </p:par>
                              <p:par>
                                <p:cTn id="64" presetID="8" presetClass="entr" presetSubtype="16" fill="hold" grpId="0" nodeType="withEffect">
                                  <p:stCondLst>
                                    <p:cond delay="0"/>
                                  </p:stCondLst>
                                  <p:childTnLst>
                                    <p:set>
                                      <p:cBhvr>
                                        <p:cTn id="65" dur="1" fill="hold">
                                          <p:stCondLst>
                                            <p:cond delay="0"/>
                                          </p:stCondLst>
                                        </p:cTn>
                                        <p:tgtEl>
                                          <p:spTgt spid="5">
                                            <p:graphicEl>
                                              <a:dgm id="{01A19631-9801-49FB-9ABF-AA3874DE1CB0}"/>
                                            </p:graphicEl>
                                          </p:spTgt>
                                        </p:tgtEl>
                                        <p:attrNameLst>
                                          <p:attrName>style.visibility</p:attrName>
                                        </p:attrNameLst>
                                      </p:cBhvr>
                                      <p:to>
                                        <p:strVal val="visible"/>
                                      </p:to>
                                    </p:set>
                                    <p:animEffect transition="in" filter="diamond(in)">
                                      <p:cBhvr>
                                        <p:cTn id="66" dur="2000"/>
                                        <p:tgtEl>
                                          <p:spTgt spid="5">
                                            <p:graphicEl>
                                              <a:dgm id="{01A19631-9801-49FB-9ABF-AA3874DE1CB0}"/>
                                            </p:graphicEl>
                                          </p:spTgt>
                                        </p:tgtEl>
                                      </p:cBhvr>
                                    </p:animEffect>
                                  </p:childTnLst>
                                </p:cTn>
                              </p:par>
                            </p:childTnLst>
                          </p:cTn>
                        </p:par>
                      </p:childTnLst>
                    </p:cTn>
                  </p:par>
                  <p:par>
                    <p:cTn id="67" fill="hold">
                      <p:stCondLst>
                        <p:cond delay="indefinite"/>
                      </p:stCondLst>
                      <p:childTnLst>
                        <p:par>
                          <p:cTn id="68" fill="hold">
                            <p:stCondLst>
                              <p:cond delay="0"/>
                            </p:stCondLst>
                            <p:childTnLst>
                              <p:par>
                                <p:cTn id="69" presetID="8" presetClass="entr" presetSubtype="16" fill="hold" grpId="0" nodeType="clickEffect">
                                  <p:stCondLst>
                                    <p:cond delay="0"/>
                                  </p:stCondLst>
                                  <p:childTnLst>
                                    <p:set>
                                      <p:cBhvr>
                                        <p:cTn id="70" dur="1" fill="hold">
                                          <p:stCondLst>
                                            <p:cond delay="0"/>
                                          </p:stCondLst>
                                        </p:cTn>
                                        <p:tgtEl>
                                          <p:spTgt spid="5">
                                            <p:graphicEl>
                                              <a:dgm id="{8C74C38D-2727-435C-B3D0-7B35EDC8A076}"/>
                                            </p:graphicEl>
                                          </p:spTgt>
                                        </p:tgtEl>
                                        <p:attrNameLst>
                                          <p:attrName>style.visibility</p:attrName>
                                        </p:attrNameLst>
                                      </p:cBhvr>
                                      <p:to>
                                        <p:strVal val="visible"/>
                                      </p:to>
                                    </p:set>
                                    <p:animEffect transition="in" filter="diamond(in)">
                                      <p:cBhvr>
                                        <p:cTn id="71" dur="2000"/>
                                        <p:tgtEl>
                                          <p:spTgt spid="5">
                                            <p:graphicEl>
                                              <a:dgm id="{8C74C38D-2727-435C-B3D0-7B35EDC8A076}"/>
                                            </p:graphicEl>
                                          </p:spTgt>
                                        </p:tgtEl>
                                      </p:cBhvr>
                                    </p:animEffect>
                                  </p:childTnLst>
                                </p:cTn>
                              </p:par>
                              <p:par>
                                <p:cTn id="72" presetID="8" presetClass="entr" presetSubtype="16" fill="hold" grpId="0" nodeType="withEffect">
                                  <p:stCondLst>
                                    <p:cond delay="0"/>
                                  </p:stCondLst>
                                  <p:childTnLst>
                                    <p:set>
                                      <p:cBhvr>
                                        <p:cTn id="73" dur="1" fill="hold">
                                          <p:stCondLst>
                                            <p:cond delay="0"/>
                                          </p:stCondLst>
                                        </p:cTn>
                                        <p:tgtEl>
                                          <p:spTgt spid="5">
                                            <p:graphicEl>
                                              <a:dgm id="{D00D89FB-EB40-4CB8-8B94-4AB27D846C0F}"/>
                                            </p:graphicEl>
                                          </p:spTgt>
                                        </p:tgtEl>
                                        <p:attrNameLst>
                                          <p:attrName>style.visibility</p:attrName>
                                        </p:attrNameLst>
                                      </p:cBhvr>
                                      <p:to>
                                        <p:strVal val="visible"/>
                                      </p:to>
                                    </p:set>
                                    <p:animEffect transition="in" filter="diamond(in)">
                                      <p:cBhvr>
                                        <p:cTn id="74" dur="2000"/>
                                        <p:tgtEl>
                                          <p:spTgt spid="5">
                                            <p:graphicEl>
                                              <a:dgm id="{D00D89FB-EB40-4CB8-8B94-4AB27D846C0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uiExpand="1">
        <p:bldSub>
          <a:bldDgm bld="one"/>
        </p:bldSub>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722313" y="1"/>
            <a:ext cx="7772400" cy="908720"/>
          </a:xfrm>
        </p:spPr>
        <p:txBody>
          <a:bodyPr/>
          <a:lstStyle/>
          <a:p>
            <a:pPr algn="ctr"/>
            <a:r>
              <a:rPr lang="tr-TR" dirty="0">
                <a:latin typeface="+mn-lt"/>
              </a:rPr>
              <a:t>Doğrudan Temin</a:t>
            </a:r>
          </a:p>
        </p:txBody>
      </p:sp>
      <p:sp>
        <p:nvSpPr>
          <p:cNvPr id="3" name="2 Metin Yer Tutucusu"/>
          <p:cNvSpPr>
            <a:spLocks noGrp="1"/>
          </p:cNvSpPr>
          <p:nvPr>
            <p:ph type="body" idx="1"/>
          </p:nvPr>
        </p:nvSpPr>
        <p:spPr>
          <a:xfrm>
            <a:off x="395536" y="1268760"/>
            <a:ext cx="7992888" cy="4536504"/>
          </a:xfrm>
        </p:spPr>
        <p:txBody>
          <a:bodyPr>
            <a:noAutofit/>
          </a:bodyPr>
          <a:lstStyle/>
          <a:p>
            <a:pPr marL="531813" indent="-487363" algn="just">
              <a:spcBef>
                <a:spcPct val="50000"/>
              </a:spcBef>
              <a:buFont typeface="Wingdings" pitchFamily="2" charset="2"/>
              <a:buChar char="ü"/>
            </a:pPr>
            <a:r>
              <a:rPr lang="tr-TR" sz="2200" b="1" dirty="0"/>
              <a:t>Doğrudan temin</a:t>
            </a:r>
            <a:r>
              <a:rPr lang="tr-TR" sz="2200" dirty="0"/>
              <a:t>, Sözleşme Makamının isteklilerle mali ve teknik unsurları görüşerek, fatura veya geçerli harcama belgeleri karşılığında ihtiyaçlarını doğrudan temin edilebildiği usuldür. </a:t>
            </a:r>
          </a:p>
          <a:p>
            <a:pPr marL="531813" indent="-487363" algn="just">
              <a:spcBef>
                <a:spcPct val="50000"/>
              </a:spcBef>
              <a:buFont typeface="Wingdings" pitchFamily="2" charset="2"/>
              <a:buChar char="ü"/>
            </a:pPr>
            <a:r>
              <a:rPr lang="tr-TR" sz="2400" dirty="0"/>
              <a:t>Yaklaşık maliyeti </a:t>
            </a:r>
            <a:r>
              <a:rPr lang="tr-TR" sz="2400" b="1" dirty="0"/>
              <a:t>67.613</a:t>
            </a:r>
            <a:r>
              <a:rPr lang="tr-TR" sz="2400" dirty="0"/>
              <a:t> TL</a:t>
            </a:r>
            <a:r>
              <a:rPr lang="tr-TR" sz="2200" dirty="0"/>
              <a:t> den küçük olan alımlarda piyasa araştırması yapılarak doğrudan temin yoluna gidilebilir. Kamu kaynağının harcanmasında piyasa araştırması büyük önem arz etmektedir. Yapılan piyasa araştırması </a:t>
            </a:r>
            <a:r>
              <a:rPr lang="tr-TR" u="sng" dirty="0"/>
              <a:t>proforma faturalar</a:t>
            </a:r>
            <a:r>
              <a:rPr lang="tr-TR" dirty="0"/>
              <a:t>, </a:t>
            </a:r>
            <a:r>
              <a:rPr lang="tr-TR" u="sng" dirty="0"/>
              <a:t>görüşme tutanakları </a:t>
            </a:r>
            <a:r>
              <a:rPr lang="tr-TR" dirty="0"/>
              <a:t>veya </a:t>
            </a:r>
            <a:r>
              <a:rPr lang="tr-TR" u="sng" dirty="0"/>
              <a:t>internet ortamından tespit edilen fiyat</a:t>
            </a:r>
            <a:r>
              <a:rPr lang="tr-TR" dirty="0"/>
              <a:t>, </a:t>
            </a:r>
            <a:r>
              <a:rPr lang="tr-TR" u="sng" dirty="0"/>
              <a:t>görüntü</a:t>
            </a:r>
            <a:r>
              <a:rPr lang="tr-TR" dirty="0"/>
              <a:t> ve </a:t>
            </a:r>
            <a:r>
              <a:rPr lang="tr-TR" u="sng" dirty="0"/>
              <a:t>tarih</a:t>
            </a:r>
            <a:r>
              <a:rPr lang="tr-TR" dirty="0"/>
              <a:t> kayıtları ile desteklenmelidir.</a:t>
            </a:r>
            <a:endParaRPr lang="tr-TR" sz="2200" dirty="0"/>
          </a:p>
          <a:p>
            <a:pPr marL="531813" indent="-487363" algn="just">
              <a:spcBef>
                <a:spcPct val="50000"/>
              </a:spcBef>
              <a:buFont typeface="Wingdings" pitchFamily="2" charset="2"/>
              <a:buChar char="ü"/>
            </a:pPr>
            <a:r>
              <a:rPr lang="tr-TR" sz="2200" dirty="0"/>
              <a:t>Alınacak mal-hizmet-inşaat işi için temel özelliklerin satın alma yapılmadan önce tespit edilmesi gerekli görüldüğü taktirde teknik şartnamenin hazırlanması zorunludur. </a:t>
            </a:r>
          </a:p>
        </p:txBody>
      </p:sp>
    </p:spTree>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par>
                                <p:cTn id="13" presetID="22" presetClass="exit" presetSubtype="4" fill="hold" nodeType="withEffect">
                                  <p:stCondLst>
                                    <p:cond delay="0"/>
                                  </p:stCondLst>
                                  <p:childTnLst>
                                    <p:animEffect transition="out" filter="wipe(down)">
                                      <p:cBhvr>
                                        <p:cTn id="14" dur="500"/>
                                        <p:tgtEl>
                                          <p:spTgt spid="3">
                                            <p:txEl>
                                              <p:pRg st="0" end="0"/>
                                            </p:txEl>
                                          </p:spTgt>
                                        </p:tgtEl>
                                      </p:cBhvr>
                                    </p:animEffect>
                                    <p:set>
                                      <p:cBhvr>
                                        <p:cTn id="15"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8" presetClass="entr" presetSubtype="16"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diamond(in)">
                                      <p:cBhvr>
                                        <p:cTn id="20" dur="2000"/>
                                        <p:tgtEl>
                                          <p:spTgt spid="3">
                                            <p:txEl>
                                              <p:pRg st="2" end="2"/>
                                            </p:txEl>
                                          </p:spTgt>
                                        </p:tgtEl>
                                      </p:cBhvr>
                                    </p:animEffect>
                                  </p:childTnLst>
                                </p:cTn>
                              </p:par>
                              <p:par>
                                <p:cTn id="21" presetID="22" presetClass="exit" presetSubtype="4" fill="hold" nodeType="withEffect">
                                  <p:stCondLst>
                                    <p:cond delay="0"/>
                                  </p:stCondLst>
                                  <p:childTnLst>
                                    <p:animEffect transition="out" filter="wipe(down)">
                                      <p:cBhvr>
                                        <p:cTn id="22" dur="500"/>
                                        <p:tgtEl>
                                          <p:spTgt spid="3">
                                            <p:txEl>
                                              <p:pRg st="1" end="1"/>
                                            </p:txEl>
                                          </p:spTgt>
                                        </p:tgtEl>
                                      </p:cBhvr>
                                    </p:animEffect>
                                    <p:set>
                                      <p:cBhvr>
                                        <p:cTn id="23"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4 Başlık"/>
          <p:cNvSpPr>
            <a:spLocks noGrp="1"/>
          </p:cNvSpPr>
          <p:nvPr>
            <p:ph type="title"/>
          </p:nvPr>
        </p:nvSpPr>
        <p:spPr/>
        <p:txBody>
          <a:bodyPr/>
          <a:lstStyle/>
          <a:p>
            <a:pPr algn="ctr"/>
            <a:r>
              <a:rPr lang="tr-TR" dirty="0"/>
              <a:t>SUNUM İÇERİĞİ</a:t>
            </a:r>
          </a:p>
        </p:txBody>
      </p:sp>
      <p:sp>
        <p:nvSpPr>
          <p:cNvPr id="7" name="6 İçerik Yer Tutucusu"/>
          <p:cNvSpPr>
            <a:spLocks noGrp="1"/>
          </p:cNvSpPr>
          <p:nvPr>
            <p:ph idx="1"/>
          </p:nvPr>
        </p:nvSpPr>
        <p:spPr>
          <a:xfrm>
            <a:off x="457200" y="2249424"/>
            <a:ext cx="8229600" cy="3339816"/>
          </a:xfrm>
        </p:spPr>
        <p:txBody>
          <a:bodyPr>
            <a:normAutofit/>
          </a:bodyPr>
          <a:lstStyle/>
          <a:p>
            <a:pPr marL="717550" indent="-608013">
              <a:buFont typeface="Wingdings" pitchFamily="2" charset="2"/>
              <a:buChar char="ü"/>
            </a:pPr>
            <a:r>
              <a:rPr lang="tr-TR" sz="3200" dirty="0"/>
              <a:t>Satın Alma için Genel Çerçeve</a:t>
            </a:r>
          </a:p>
          <a:p>
            <a:pPr marL="717550" indent="-608013">
              <a:buFont typeface="Wingdings" pitchFamily="2" charset="2"/>
              <a:buChar char="ü"/>
            </a:pPr>
            <a:r>
              <a:rPr lang="tr-TR" sz="3200" dirty="0"/>
              <a:t>Satın Alma Usulleri</a:t>
            </a:r>
          </a:p>
          <a:p>
            <a:pPr marL="717550" indent="-608013">
              <a:buFont typeface="Wingdings" pitchFamily="2" charset="2"/>
              <a:buChar char="ü"/>
            </a:pPr>
            <a:r>
              <a:rPr lang="tr-TR" sz="3200" dirty="0"/>
              <a:t>Satın Alma Sürecinin İzlenmesi ve Denetlenmesi</a:t>
            </a:r>
          </a:p>
          <a:p>
            <a:pPr marL="717550" indent="-608013">
              <a:buFont typeface="Wingdings" pitchFamily="2" charset="2"/>
              <a:buChar char="ü"/>
            </a:pPr>
            <a:r>
              <a:rPr lang="tr-TR" sz="3200" dirty="0"/>
              <a:t>Önemli Uyarılar</a:t>
            </a:r>
          </a:p>
          <a:p>
            <a:pPr marL="717550" indent="-608013">
              <a:buFont typeface="Wingdings" pitchFamily="2" charset="2"/>
              <a:buChar char="ü"/>
            </a:pPr>
            <a:r>
              <a:rPr lang="tr-TR" sz="3200" dirty="0"/>
              <a:t>İhale Dosyası</a:t>
            </a:r>
          </a:p>
        </p:txBody>
      </p:sp>
      <p:pic>
        <p:nvPicPr>
          <p:cNvPr id="3" name="Resim 2">
            <a:extLst>
              <a:ext uri="{FF2B5EF4-FFF2-40B4-BE49-F238E27FC236}">
                <a16:creationId xmlns:a16="http://schemas.microsoft.com/office/drawing/2014/main" id="{CBCE210E-7045-4177-8EC1-9DA9741A931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spTree>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 calcmode="lin" valueType="num">
                                      <p:cBhvr additive="base">
                                        <p:cTn id="12" dur="500" fill="hold"/>
                                        <p:tgtEl>
                                          <p:spTgt spid="7">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7">
                                            <p:txEl>
                                              <p:pRg st="1" end="1"/>
                                            </p:txEl>
                                          </p:spTgt>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nodeType="after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 calcmode="lin" valueType="num">
                                      <p:cBhvr additive="base">
                                        <p:cTn id="17" dur="500" fill="hold"/>
                                        <p:tgtEl>
                                          <p:spTgt spid="7">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7">
                                            <p:txEl>
                                              <p:pRg st="2" end="2"/>
                                            </p:txEl>
                                          </p:spTgt>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8" fill="hold" nodeType="after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 calcmode="lin" valueType="num">
                                      <p:cBhvr additive="base">
                                        <p:cTn id="22" dur="500" fill="hold"/>
                                        <p:tgtEl>
                                          <p:spTgt spid="7">
                                            <p:txEl>
                                              <p:pRg st="3" end="3"/>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7">
                                            <p:txEl>
                                              <p:pRg st="3" end="3"/>
                                            </p:txEl>
                                          </p:spTgt>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 presetClass="entr" presetSubtype="8" fill="hold" nodeType="after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 calcmode="lin" valueType="num">
                                      <p:cBhvr additive="base">
                                        <p:cTn id="27" dur="500" fill="hold"/>
                                        <p:tgtEl>
                                          <p:spTgt spid="7">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539552" y="0"/>
            <a:ext cx="7772400" cy="764703"/>
          </a:xfrm>
        </p:spPr>
        <p:txBody>
          <a:bodyPr/>
          <a:lstStyle/>
          <a:p>
            <a:pPr algn="ctr"/>
            <a:r>
              <a:rPr lang="tr-TR" sz="3200" dirty="0">
                <a:solidFill>
                  <a:schemeClr val="bg1"/>
                </a:solidFill>
                <a:effectLst/>
                <a:latin typeface="+mn-lt"/>
              </a:rPr>
              <a:t>Kayıtların Tutulması</a:t>
            </a:r>
          </a:p>
        </p:txBody>
      </p:sp>
      <p:sp>
        <p:nvSpPr>
          <p:cNvPr id="3" name="2 Metin Yer Tutucusu"/>
          <p:cNvSpPr>
            <a:spLocks noGrp="1"/>
          </p:cNvSpPr>
          <p:nvPr>
            <p:ph type="body" idx="1"/>
          </p:nvPr>
        </p:nvSpPr>
        <p:spPr>
          <a:xfrm>
            <a:off x="467544" y="1196752"/>
            <a:ext cx="7988424" cy="4320480"/>
          </a:xfrm>
        </p:spPr>
        <p:txBody>
          <a:bodyPr>
            <a:noAutofit/>
          </a:bodyPr>
          <a:lstStyle/>
          <a:p>
            <a:pPr marL="450850" indent="-406400" algn="just">
              <a:buFont typeface="Wingdings" pitchFamily="2" charset="2"/>
              <a:buChar char="Ø"/>
            </a:pPr>
            <a:r>
              <a:rPr lang="tr-TR" sz="2200" dirty="0"/>
              <a:t>Ajans tarafından sağlanan mali destekler kapsamında gerçekleştirilecek tüm satın alma faaliyetleri yararlanıcı tarafından kayıt altına alınmalı ve gerek ajans ve gerekse diğer ilgili kurumlarca yapılacak denetimlerde yetkili kişilerin incelemesine açık tutulmalıdır.</a:t>
            </a:r>
          </a:p>
          <a:p>
            <a:pPr marL="450850" indent="-406400" algn="just"/>
            <a:endParaRPr lang="tr-TR" sz="2200" dirty="0"/>
          </a:p>
          <a:p>
            <a:pPr marL="450850" indent="-406400" algn="just">
              <a:buFont typeface="Wingdings" pitchFamily="2" charset="2"/>
              <a:buChar char="Ø"/>
            </a:pPr>
            <a:r>
              <a:rPr lang="tr-TR" sz="2200" b="1" i="1" dirty="0"/>
              <a:t>Satın alma faaliyetleri kapsamında gerçekleştirilen tüm yazışmalar, raporlar, faturalar ve ilgili diğer mali belgeler sağlıklı bir şekilde kayıt altına alınmalı ve mali destek kapsamındaki son ödeme tarihinden itibaren en az 5 yıl süreyle saklanması temin edilmelidir.</a:t>
            </a:r>
          </a:p>
        </p:txBody>
      </p:sp>
      <p:pic>
        <p:nvPicPr>
          <p:cNvPr id="4" name="Resim 3">
            <a:extLst>
              <a:ext uri="{FF2B5EF4-FFF2-40B4-BE49-F238E27FC236}">
                <a16:creationId xmlns:a16="http://schemas.microsoft.com/office/drawing/2014/main" id="{BB4BBE99-8871-42BE-9DFF-A5A2DF04996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0"/>
            <a:ext cx="933400" cy="933400"/>
          </a:xfrm>
          <a:prstGeom prst="rect">
            <a:avLst/>
          </a:prstGeom>
        </p:spPr>
      </p:pic>
    </p:spTree>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lide(fromBottom)">
                                      <p:cBhvr>
                                        <p:cTn id="12" dur="500"/>
                                        <p:tgtEl>
                                          <p:spTgt spid="3">
                                            <p:txEl>
                                              <p:pRg st="2" end="2"/>
                                            </p:txEl>
                                          </p:spTgt>
                                        </p:tgtEl>
                                      </p:cBhvr>
                                    </p:animEffect>
                                  </p:childTnLst>
                                </p:cTn>
                              </p:par>
                              <p:par>
                                <p:cTn id="13" presetID="22" presetClass="exit" presetSubtype="4" fill="hold" nodeType="withEffect">
                                  <p:stCondLst>
                                    <p:cond delay="0"/>
                                  </p:stCondLst>
                                  <p:childTnLst>
                                    <p:animEffect transition="out" filter="wipe(down)">
                                      <p:cBhvr>
                                        <p:cTn id="14" dur="500"/>
                                        <p:tgtEl>
                                          <p:spTgt spid="3">
                                            <p:txEl>
                                              <p:pRg st="0" end="0"/>
                                            </p:txEl>
                                          </p:spTgt>
                                        </p:tgtEl>
                                      </p:cBhvr>
                                    </p:animEffect>
                                    <p:set>
                                      <p:cBhvr>
                                        <p:cTn id="15"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683568" y="-171400"/>
            <a:ext cx="7772400" cy="908720"/>
          </a:xfrm>
        </p:spPr>
        <p:txBody>
          <a:bodyPr/>
          <a:lstStyle/>
          <a:p>
            <a:pPr algn="ctr"/>
            <a:r>
              <a:rPr lang="tr-TR" sz="2800" dirty="0">
                <a:latin typeface="+mn-lt"/>
              </a:rPr>
              <a:t>Satın Alma Süreçlerinin İzlenmesi</a:t>
            </a:r>
          </a:p>
        </p:txBody>
      </p:sp>
      <p:sp>
        <p:nvSpPr>
          <p:cNvPr id="3" name="2 Metin Yer Tutucusu"/>
          <p:cNvSpPr>
            <a:spLocks noGrp="1"/>
          </p:cNvSpPr>
          <p:nvPr>
            <p:ph type="body" idx="1"/>
          </p:nvPr>
        </p:nvSpPr>
        <p:spPr>
          <a:xfrm>
            <a:off x="722313" y="1196752"/>
            <a:ext cx="7772400" cy="4804016"/>
          </a:xfrm>
        </p:spPr>
        <p:txBody>
          <a:bodyPr>
            <a:normAutofit fontScale="92500" lnSpcReduction="20000"/>
          </a:bodyPr>
          <a:lstStyle/>
          <a:p>
            <a:pPr algn="just"/>
            <a:endParaRPr lang="tr-TR" sz="2000" dirty="0"/>
          </a:p>
          <a:p>
            <a:pPr algn="just"/>
            <a:r>
              <a:rPr lang="tr-TR" sz="2000" i="1" dirty="0"/>
              <a:t>Satın alma sürecinin her aşaması kayıt altına alınacak ve ilgili tüm belgeler Sözleşme Makamınca oluşturulacak bir ihale işlem dosyasında muhafaza edilecektir</a:t>
            </a:r>
            <a:r>
              <a:rPr lang="tr-TR" i="1" dirty="0"/>
              <a:t>.</a:t>
            </a:r>
          </a:p>
          <a:p>
            <a:endParaRPr lang="tr-TR" i="1" dirty="0"/>
          </a:p>
          <a:p>
            <a:r>
              <a:rPr lang="tr-TR" sz="2000" b="1" i="1" dirty="0"/>
              <a:t>Bu dosyada;</a:t>
            </a:r>
          </a:p>
          <a:p>
            <a:pPr algn="just"/>
            <a:r>
              <a:rPr lang="tr-TR" sz="2000" i="1" dirty="0"/>
              <a:t>Yaklaşık maliyete ilişkin hesap cetveli, ihale dosyası, ilân metinleri, adaylar veya istekliler tarafından sunulan başvurular veya teklifler ve diğer belgeler, Değerlendirme Komitesi tutanak ve kararları gibi ihale süreci ile ilgili bütün belgeler ve yazışmalar bulunur.</a:t>
            </a:r>
          </a:p>
          <a:p>
            <a:pPr algn="just"/>
            <a:endParaRPr lang="tr-TR" sz="2000" i="1" dirty="0"/>
          </a:p>
          <a:p>
            <a:pPr algn="just"/>
            <a:r>
              <a:rPr lang="tr-TR" i="1" u="sng" dirty="0">
                <a:solidFill>
                  <a:schemeClr val="accent4">
                    <a:lumMod val="75000"/>
                  </a:schemeClr>
                </a:solidFill>
              </a:rPr>
              <a:t>SATIN ALMA SÜRECİNİN İPTALİ</a:t>
            </a:r>
          </a:p>
          <a:p>
            <a:pPr algn="just"/>
            <a:br>
              <a:rPr lang="tr-TR" i="1" dirty="0">
                <a:solidFill>
                  <a:schemeClr val="accent4">
                    <a:lumMod val="75000"/>
                  </a:schemeClr>
                </a:solidFill>
              </a:rPr>
            </a:br>
            <a:r>
              <a:rPr lang="tr-TR" i="1" dirty="0">
                <a:solidFill>
                  <a:schemeClr val="accent4">
                    <a:lumMod val="75000"/>
                  </a:schemeClr>
                </a:solidFill>
              </a:rPr>
              <a:t>İhale usullerinin başarısız olduğunda, ihale ilan edildikten sonra projenin teknik ve mali verileri köklü bir değişikliğe uğramış ise, mücbir sebeplerin sözleşmenin işleyişini sürdürülemeyecek hale getirmesiyle, tekliflerin mevcut mali kaynakları aşması durumunda ve usulsüzlüklerin ortaya çıkması durumunda satın alma süreci iptal edilebilir.</a:t>
            </a:r>
          </a:p>
          <a:p>
            <a:endParaRPr lang="tr-TR" dirty="0"/>
          </a:p>
        </p:txBody>
      </p:sp>
      <p:pic>
        <p:nvPicPr>
          <p:cNvPr id="4" name="Resim 3">
            <a:extLst>
              <a:ext uri="{FF2B5EF4-FFF2-40B4-BE49-F238E27FC236}">
                <a16:creationId xmlns:a16="http://schemas.microsoft.com/office/drawing/2014/main" id="{564A9DF0-2C17-413C-BB74-D305A880BB8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0"/>
            <a:ext cx="933400" cy="933400"/>
          </a:xfrm>
          <a:prstGeom prst="rect">
            <a:avLst/>
          </a:prstGeom>
        </p:spPr>
      </p:pic>
    </p:spTree>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ox(in)">
                                      <p:cBhvr>
                                        <p:cTn id="12" dur="500"/>
                                        <p:tgtEl>
                                          <p:spTgt spid="3">
                                            <p:txEl>
                                              <p:pRg st="3" end="3"/>
                                            </p:txEl>
                                          </p:spTgt>
                                        </p:tgtEl>
                                      </p:cBhvr>
                                    </p:animEffect>
                                  </p:childTnLst>
                                </p:cTn>
                              </p:par>
                            </p:childTnLst>
                          </p:cTn>
                        </p:par>
                        <p:par>
                          <p:cTn id="13" fill="hold">
                            <p:stCondLst>
                              <p:cond delay="500"/>
                            </p:stCondLst>
                            <p:childTnLst>
                              <p:par>
                                <p:cTn id="14" presetID="4" presetClass="entr" presetSubtype="16" fill="hold" nodeType="after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box(in)">
                                      <p:cBhvr>
                                        <p:cTn id="16" dur="500"/>
                                        <p:tgtEl>
                                          <p:spTgt spid="3">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2" presetClass="entr" presetSubtype="4"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slide(fromBottom)">
                                      <p:cBhvr>
                                        <p:cTn id="21" dur="500"/>
                                        <p:tgtEl>
                                          <p:spTgt spid="3">
                                            <p:txEl>
                                              <p:pRg st="6" end="6"/>
                                            </p:txEl>
                                          </p:spTgt>
                                        </p:tgtEl>
                                      </p:cBhvr>
                                    </p:animEffect>
                                  </p:childTnLst>
                                </p:cTn>
                              </p:par>
                              <p:par>
                                <p:cTn id="22" presetID="12" presetClass="entr" presetSubtype="4" fill="hold" nodeType="with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Effect transition="in" filter="slide(fromBottom)">
                                      <p:cBhvr>
                                        <p:cTn id="24" dur="500"/>
                                        <p:tgtEl>
                                          <p:spTgt spid="3">
                                            <p:txEl>
                                              <p:pRg st="7" end="7"/>
                                            </p:txEl>
                                          </p:spTgt>
                                        </p:tgtEl>
                                      </p:cBhvr>
                                    </p:animEffect>
                                  </p:childTnLst>
                                </p:cTn>
                              </p:par>
                              <p:par>
                                <p:cTn id="25" presetID="22" presetClass="exit" presetSubtype="4" fill="hold" nodeType="withEffect">
                                  <p:stCondLst>
                                    <p:cond delay="0"/>
                                  </p:stCondLst>
                                  <p:childTnLst>
                                    <p:animEffect transition="out" filter="wipe(down)">
                                      <p:cBhvr>
                                        <p:cTn id="26" dur="500"/>
                                        <p:tgtEl>
                                          <p:spTgt spid="3">
                                            <p:txEl>
                                              <p:pRg st="1" end="1"/>
                                            </p:txEl>
                                          </p:spTgt>
                                        </p:tgtEl>
                                      </p:cBhvr>
                                    </p:animEffect>
                                    <p:set>
                                      <p:cBhvr>
                                        <p:cTn id="27" dur="1" fill="hold">
                                          <p:stCondLst>
                                            <p:cond delay="499"/>
                                          </p:stCondLst>
                                        </p:cTn>
                                        <p:tgtEl>
                                          <p:spTgt spid="3">
                                            <p:txEl>
                                              <p:pRg st="1" end="1"/>
                                            </p:txEl>
                                          </p:spTgt>
                                        </p:tgtEl>
                                        <p:attrNameLst>
                                          <p:attrName>style.visibility</p:attrName>
                                        </p:attrNameLst>
                                      </p:cBhvr>
                                      <p:to>
                                        <p:strVal val="hidden"/>
                                      </p:to>
                                    </p:set>
                                  </p:childTnLst>
                                </p:cTn>
                              </p:par>
                              <p:par>
                                <p:cTn id="28" presetID="22" presetClass="exit" presetSubtype="4" fill="hold" nodeType="withEffect">
                                  <p:stCondLst>
                                    <p:cond delay="0"/>
                                  </p:stCondLst>
                                  <p:childTnLst>
                                    <p:animEffect transition="out" filter="wipe(down)">
                                      <p:cBhvr>
                                        <p:cTn id="29" dur="500"/>
                                        <p:tgtEl>
                                          <p:spTgt spid="3">
                                            <p:txEl>
                                              <p:pRg st="3" end="3"/>
                                            </p:txEl>
                                          </p:spTgt>
                                        </p:tgtEl>
                                      </p:cBhvr>
                                    </p:animEffect>
                                    <p:set>
                                      <p:cBhvr>
                                        <p:cTn id="30" dur="1" fill="hold">
                                          <p:stCondLst>
                                            <p:cond delay="499"/>
                                          </p:stCondLst>
                                        </p:cTn>
                                        <p:tgtEl>
                                          <p:spTgt spid="3">
                                            <p:txEl>
                                              <p:pRg st="3" end="3"/>
                                            </p:txEl>
                                          </p:spTgt>
                                        </p:tgtEl>
                                        <p:attrNameLst>
                                          <p:attrName>style.visibility</p:attrName>
                                        </p:attrNameLst>
                                      </p:cBhvr>
                                      <p:to>
                                        <p:strVal val="hidden"/>
                                      </p:to>
                                    </p:set>
                                  </p:childTnLst>
                                </p:cTn>
                              </p:par>
                              <p:par>
                                <p:cTn id="31" presetID="22" presetClass="exit" presetSubtype="4" fill="hold" nodeType="withEffect">
                                  <p:stCondLst>
                                    <p:cond delay="0"/>
                                  </p:stCondLst>
                                  <p:childTnLst>
                                    <p:animEffect transition="out" filter="wipe(down)">
                                      <p:cBhvr>
                                        <p:cTn id="32" dur="500"/>
                                        <p:tgtEl>
                                          <p:spTgt spid="3">
                                            <p:txEl>
                                              <p:pRg st="4" end="4"/>
                                            </p:txEl>
                                          </p:spTgt>
                                        </p:tgtEl>
                                      </p:cBhvr>
                                    </p:animEffect>
                                    <p:set>
                                      <p:cBhvr>
                                        <p:cTn id="33"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722313" y="1"/>
            <a:ext cx="7772400" cy="908720"/>
          </a:xfrm>
        </p:spPr>
        <p:txBody>
          <a:bodyPr/>
          <a:lstStyle/>
          <a:p>
            <a:pPr algn="ctr"/>
            <a:r>
              <a:rPr lang="tr-TR" dirty="0">
                <a:effectLst/>
                <a:latin typeface="+mn-lt"/>
              </a:rPr>
              <a:t>Özel Durumlar</a:t>
            </a:r>
          </a:p>
        </p:txBody>
      </p:sp>
      <p:sp>
        <p:nvSpPr>
          <p:cNvPr id="3" name="2 Metin Yer Tutucusu"/>
          <p:cNvSpPr>
            <a:spLocks noGrp="1"/>
          </p:cNvSpPr>
          <p:nvPr>
            <p:ph type="body" idx="1"/>
          </p:nvPr>
        </p:nvSpPr>
        <p:spPr>
          <a:xfrm>
            <a:off x="539552" y="1196752"/>
            <a:ext cx="7955161" cy="5112568"/>
          </a:xfrm>
        </p:spPr>
        <p:txBody>
          <a:bodyPr>
            <a:normAutofit fontScale="85000" lnSpcReduction="10000"/>
          </a:bodyPr>
          <a:lstStyle/>
          <a:p>
            <a:pPr marL="342900" indent="-342900" algn="just">
              <a:buClr>
                <a:schemeClr val="accent1">
                  <a:lumMod val="50000"/>
                </a:schemeClr>
              </a:buClr>
              <a:buFont typeface="Wingdings" pitchFamily="2" charset="2"/>
              <a:buChar char="§"/>
            </a:pPr>
            <a:r>
              <a:rPr lang="tr-TR" sz="2400" dirty="0"/>
              <a:t>Satın Alma Rehberinde yer almayan hususlar için </a:t>
            </a:r>
            <a:r>
              <a:rPr lang="tr-TR" sz="2400" u="sng" dirty="0"/>
              <a:t>4734 sayılı Kamu İhale Kanunu</a:t>
            </a:r>
            <a:r>
              <a:rPr lang="tr-TR" sz="2400" dirty="0"/>
              <a:t> ve ilgili mevzuat hükümleri kıyasen uygulanabilir.</a:t>
            </a:r>
          </a:p>
          <a:p>
            <a:pPr marL="342900" indent="-342900" algn="just">
              <a:buClr>
                <a:schemeClr val="accent1">
                  <a:lumMod val="50000"/>
                </a:schemeClr>
              </a:buClr>
              <a:buFont typeface="Wingdings" pitchFamily="2" charset="2"/>
              <a:buChar char="§"/>
            </a:pPr>
            <a:endParaRPr lang="tr-TR" sz="2400" dirty="0"/>
          </a:p>
          <a:p>
            <a:pPr marL="355600" indent="-355600" algn="just">
              <a:spcBef>
                <a:spcPct val="50000"/>
              </a:spcBef>
              <a:buClr>
                <a:schemeClr val="accent1">
                  <a:lumMod val="50000"/>
                </a:schemeClr>
              </a:buClr>
              <a:buFont typeface="Wingdings" pitchFamily="2" charset="2"/>
              <a:buChar char="§"/>
            </a:pPr>
            <a:r>
              <a:rPr lang="tr-TR" sz="2400" dirty="0"/>
              <a:t>Bir projenin hazırlanmasına katılan herhangi bir uzman ya da firma, satın alma veya ihale hazırlıklarına yönelik işlerden hariç tutulmalıdır.</a:t>
            </a:r>
          </a:p>
          <a:p>
            <a:pPr marL="342900" indent="-342900" algn="just">
              <a:buClr>
                <a:schemeClr val="accent1">
                  <a:lumMod val="50000"/>
                </a:schemeClr>
              </a:buClr>
              <a:buFont typeface="Wingdings" pitchFamily="2" charset="2"/>
              <a:buChar char="§"/>
            </a:pPr>
            <a:endParaRPr lang="tr-TR" sz="2400" dirty="0"/>
          </a:p>
          <a:p>
            <a:pPr marL="342900" indent="-342900" algn="just">
              <a:buClr>
                <a:schemeClr val="accent1">
                  <a:lumMod val="50000"/>
                </a:schemeClr>
              </a:buClr>
              <a:buFont typeface="Wingdings" pitchFamily="2" charset="2"/>
              <a:buChar char="§"/>
            </a:pPr>
            <a:r>
              <a:rPr lang="tr-TR" sz="2400" dirty="0">
                <a:solidFill>
                  <a:srgbClr val="FF0000"/>
                </a:solidFill>
              </a:rPr>
              <a:t>Uygulanacak ihale usulünü değiştirmek ve parasal limitleri aşmak amacıyla, </a:t>
            </a:r>
            <a:r>
              <a:rPr lang="tr-TR" sz="2400" u="sng" dirty="0">
                <a:solidFill>
                  <a:srgbClr val="FF0000"/>
                </a:solidFill>
              </a:rPr>
              <a:t>bütünlük arz eden işler suni bir şekilde kısımlara ayrılarak ihale edilemez</a:t>
            </a:r>
            <a:r>
              <a:rPr lang="tr-TR" u="sng" dirty="0">
                <a:solidFill>
                  <a:srgbClr val="FF0000"/>
                </a:solidFill>
              </a:rPr>
              <a:t>.</a:t>
            </a:r>
            <a:endParaRPr lang="tr-TR" u="sng" dirty="0">
              <a:solidFill>
                <a:schemeClr val="tx1"/>
              </a:solidFill>
            </a:endParaRPr>
          </a:p>
          <a:p>
            <a:pPr marL="342900" indent="-342900" algn="just">
              <a:buClr>
                <a:schemeClr val="accent1">
                  <a:lumMod val="50000"/>
                </a:schemeClr>
              </a:buClr>
              <a:buFont typeface="Wingdings" pitchFamily="2" charset="2"/>
              <a:buChar char="§"/>
            </a:pPr>
            <a:endParaRPr lang="tr-TR" dirty="0">
              <a:solidFill>
                <a:srgbClr val="FF0000"/>
              </a:solidFill>
            </a:endParaRPr>
          </a:p>
          <a:p>
            <a:pPr marL="342900" indent="-342900" algn="just">
              <a:buClr>
                <a:schemeClr val="accent1">
                  <a:lumMod val="50000"/>
                </a:schemeClr>
              </a:buClr>
              <a:buFont typeface="Wingdings" pitchFamily="2" charset="2"/>
              <a:buChar char="§"/>
            </a:pPr>
            <a:r>
              <a:rPr lang="tr-TR" sz="2400" dirty="0">
                <a:solidFill>
                  <a:srgbClr val="FF0000"/>
                </a:solidFill>
              </a:rPr>
              <a:t>Satın alma sürecinde yaşanacak gecikmeler projenin zamanında tamamlanmasını tehdit ettiğini unutmayınız.</a:t>
            </a:r>
          </a:p>
          <a:p>
            <a:pPr marL="342900" indent="-342900" algn="just">
              <a:buClr>
                <a:schemeClr val="accent1">
                  <a:lumMod val="50000"/>
                </a:schemeClr>
              </a:buClr>
              <a:buFont typeface="Wingdings" pitchFamily="2" charset="2"/>
              <a:buChar char="§"/>
            </a:pPr>
            <a:endParaRPr lang="tr-TR" sz="2400" dirty="0">
              <a:solidFill>
                <a:srgbClr val="FF0000"/>
              </a:solidFill>
            </a:endParaRPr>
          </a:p>
          <a:p>
            <a:pPr marL="342900" indent="-342900" algn="just">
              <a:buClr>
                <a:schemeClr val="accent1">
                  <a:lumMod val="50000"/>
                </a:schemeClr>
              </a:buClr>
              <a:buFont typeface="Wingdings" pitchFamily="2" charset="2"/>
              <a:buChar char="§"/>
            </a:pPr>
            <a:r>
              <a:rPr lang="tr-TR" sz="2400" u="sng" dirty="0">
                <a:solidFill>
                  <a:srgbClr val="FF0000"/>
                </a:solidFill>
              </a:rPr>
              <a:t>Belli bir marka, model, patent, menşei, kaynak veya ürün </a:t>
            </a:r>
            <a:r>
              <a:rPr lang="tr-TR" sz="2400" b="1" u="sng" dirty="0">
                <a:solidFill>
                  <a:srgbClr val="FF0000"/>
                </a:solidFill>
              </a:rPr>
              <a:t>belirtilemez </a:t>
            </a:r>
            <a:r>
              <a:rPr lang="tr-TR" sz="2400" dirty="0">
                <a:solidFill>
                  <a:srgbClr val="FF0000"/>
                </a:solidFill>
              </a:rPr>
              <a:t>ve belirli bir marka veya modele yönelik özellik ve tanımlamalara yer verilemez. </a:t>
            </a:r>
          </a:p>
        </p:txBody>
      </p:sp>
      <p:pic>
        <p:nvPicPr>
          <p:cNvPr id="4" name="Resim 3">
            <a:extLst>
              <a:ext uri="{FF2B5EF4-FFF2-40B4-BE49-F238E27FC236}">
                <a16:creationId xmlns:a16="http://schemas.microsoft.com/office/drawing/2014/main" id="{4E1E5920-A567-4AE2-8D60-66F0FEFDDD5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4" y="0"/>
            <a:ext cx="933400" cy="933400"/>
          </a:xfrm>
          <a:prstGeom prst="rect">
            <a:avLst/>
          </a:prstGeom>
        </p:spPr>
      </p:pic>
    </p:spTree>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2" presetClass="exit" presetSubtype="4" fill="hold" nodeType="withEffect">
                                  <p:stCondLst>
                                    <p:cond delay="0"/>
                                  </p:stCondLst>
                                  <p:childTnLst>
                                    <p:animEffect transition="out" filter="wipe(down)">
                                      <p:cBhvr>
                                        <p:cTn id="16" dur="500"/>
                                        <p:tgtEl>
                                          <p:spTgt spid="3">
                                            <p:txEl>
                                              <p:pRg st="0" end="0"/>
                                            </p:txEl>
                                          </p:spTgt>
                                        </p:tgtEl>
                                      </p:cBhvr>
                                    </p:animEffect>
                                    <p:set>
                                      <p:cBhvr>
                                        <p:cTn id="17"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additive="base">
                                        <p:cTn id="2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4" presetID="22" presetClass="exit" presetSubtype="4" fill="hold" nodeType="withEffect">
                                  <p:stCondLst>
                                    <p:cond delay="0"/>
                                  </p:stCondLst>
                                  <p:childTnLst>
                                    <p:animEffect transition="out" filter="wipe(down)">
                                      <p:cBhvr>
                                        <p:cTn id="25" dur="500"/>
                                        <p:tgtEl>
                                          <p:spTgt spid="3">
                                            <p:txEl>
                                              <p:pRg st="2" end="2"/>
                                            </p:txEl>
                                          </p:spTgt>
                                        </p:tgtEl>
                                      </p:cBhvr>
                                    </p:animEffect>
                                    <p:set>
                                      <p:cBhvr>
                                        <p:cTn id="26"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2" presetClass="exit" presetSubtype="4" fill="hold" nodeType="withEffect">
                                  <p:stCondLst>
                                    <p:cond delay="0"/>
                                  </p:stCondLst>
                                  <p:childTnLst>
                                    <p:animEffect transition="out" filter="wipe(down)">
                                      <p:cBhvr>
                                        <p:cTn id="34" dur="500"/>
                                        <p:tgtEl>
                                          <p:spTgt spid="3">
                                            <p:txEl>
                                              <p:pRg st="4" end="4"/>
                                            </p:txEl>
                                          </p:spTgt>
                                        </p:tgtEl>
                                      </p:cBhvr>
                                    </p:animEffect>
                                    <p:set>
                                      <p:cBhvr>
                                        <p:cTn id="35"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3">
                                            <p:txEl>
                                              <p:pRg st="8" end="8"/>
                                            </p:txEl>
                                          </p:spTgt>
                                        </p:tgtEl>
                                        <p:attrNameLst>
                                          <p:attrName>style.visibility</p:attrName>
                                        </p:attrNameLst>
                                      </p:cBhvr>
                                      <p:to>
                                        <p:strVal val="visible"/>
                                      </p:to>
                                    </p:set>
                                    <p:anim calcmode="lin" valueType="num">
                                      <p:cBhvr additive="base">
                                        <p:cTn id="40"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2" presetID="22" presetClass="exit" presetSubtype="4" fill="hold" nodeType="withEffect">
                                  <p:stCondLst>
                                    <p:cond delay="0"/>
                                  </p:stCondLst>
                                  <p:childTnLst>
                                    <p:animEffect transition="out" filter="wipe(down)">
                                      <p:cBhvr>
                                        <p:cTn id="43" dur="500"/>
                                        <p:tgtEl>
                                          <p:spTgt spid="3">
                                            <p:txEl>
                                              <p:pRg st="6" end="6"/>
                                            </p:txEl>
                                          </p:spTgt>
                                        </p:tgtEl>
                                      </p:cBhvr>
                                    </p:animEffect>
                                    <p:set>
                                      <p:cBhvr>
                                        <p:cTn id="44" dur="1" fill="hold">
                                          <p:stCondLst>
                                            <p:cond delay="499"/>
                                          </p:stCondLst>
                                        </p:cTn>
                                        <p:tgtEl>
                                          <p:spTgt spid="3">
                                            <p:txEl>
                                              <p:pRg st="6" end="6"/>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13" name="Picture 20"/>
          <p:cNvPicPr>
            <a:picLocks noChangeAspect="1" noChangeArrowheads="1"/>
          </p:cNvPicPr>
          <p:nvPr/>
        </p:nvPicPr>
        <p:blipFill>
          <a:blip r:embed="rId3" cstate="print"/>
          <a:srcRect/>
          <a:stretch>
            <a:fillRect/>
          </a:stretch>
        </p:blipFill>
        <p:spPr bwMode="auto">
          <a:xfrm>
            <a:off x="285720" y="5000636"/>
            <a:ext cx="1109075" cy="817010"/>
          </a:xfrm>
          <a:prstGeom prst="rect">
            <a:avLst/>
          </a:prstGeom>
          <a:noFill/>
        </p:spPr>
      </p:pic>
      <p:sp>
        <p:nvSpPr>
          <p:cNvPr id="11" name="10 İçerik Yer Tutucusu"/>
          <p:cNvSpPr>
            <a:spLocks noGrp="1"/>
          </p:cNvSpPr>
          <p:nvPr>
            <p:ph idx="1"/>
          </p:nvPr>
        </p:nvSpPr>
        <p:spPr>
          <a:xfrm>
            <a:off x="539552" y="1772816"/>
            <a:ext cx="8604448" cy="1035560"/>
          </a:xfrm>
        </p:spPr>
        <p:txBody>
          <a:bodyPr>
            <a:normAutofit/>
          </a:bodyPr>
          <a:lstStyle/>
          <a:p>
            <a:pPr marL="92075" lvl="1" indent="0">
              <a:buNone/>
            </a:pPr>
            <a:r>
              <a:rPr lang="tr-TR" dirty="0"/>
              <a:t>Aşağıdaki durumlarda izleme uzmanı, erken uyarı/usulsüzlük raporu hazırlar:</a:t>
            </a:r>
          </a:p>
        </p:txBody>
      </p:sp>
      <p:sp>
        <p:nvSpPr>
          <p:cNvPr id="4" name="4 Başlık"/>
          <p:cNvSpPr txBox="1">
            <a:spLocks/>
          </p:cNvSpPr>
          <p:nvPr/>
        </p:nvSpPr>
        <p:spPr>
          <a:xfrm>
            <a:off x="0" y="908720"/>
            <a:ext cx="8229600" cy="1066800"/>
          </a:xfrm>
          <a:prstGeom prst="rect">
            <a:avLst/>
          </a:prstGeom>
        </p:spPr>
        <p:txBody>
          <a:bodyPr vert="horz"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4000" b="1" i="0" u="none" strike="noStrike" kern="1200" cap="all" spc="0" normalizeH="0" baseline="0" noProof="0" dirty="0">
                <a:ln w="9000" cmpd="sng">
                  <a:noFill/>
                  <a:prstDash val="solid"/>
                </a:ln>
                <a:solidFill>
                  <a:srgbClr val="EE1222"/>
                </a:solidFill>
                <a:effectLst>
                  <a:outerShdw blurRad="60007" dist="310007" dir="7680000" sy="30000" kx="1300200" algn="ctr" rotWithShape="0">
                    <a:prstClr val="black">
                      <a:alpha val="32000"/>
                    </a:prstClr>
                  </a:outerShdw>
                </a:effectLst>
                <a:uLnTx/>
                <a:uFillTx/>
                <a:latin typeface="+mj-lt"/>
                <a:ea typeface="+mj-ea"/>
                <a:cs typeface="+mj-cs"/>
              </a:rPr>
              <a:t>ÖNEMLİ</a:t>
            </a:r>
          </a:p>
        </p:txBody>
      </p:sp>
      <p:grpSp>
        <p:nvGrpSpPr>
          <p:cNvPr id="5" name="4 Grup"/>
          <p:cNvGrpSpPr/>
          <p:nvPr/>
        </p:nvGrpSpPr>
        <p:grpSpPr>
          <a:xfrm>
            <a:off x="5040560" y="1124744"/>
            <a:ext cx="1224136" cy="582166"/>
            <a:chOff x="6372200" y="1340768"/>
            <a:chExt cx="1052314" cy="438150"/>
          </a:xfrm>
        </p:grpSpPr>
        <p:pic>
          <p:nvPicPr>
            <p:cNvPr id="6" name="Picture 2"/>
            <p:cNvPicPr>
              <a:picLocks noChangeAspect="1" noChangeArrowheads="1"/>
            </p:cNvPicPr>
            <p:nvPr/>
          </p:nvPicPr>
          <p:blipFill>
            <a:blip r:embed="rId4" cstate="print"/>
            <a:srcRect/>
            <a:stretch>
              <a:fillRect/>
            </a:stretch>
          </p:blipFill>
          <p:spPr bwMode="auto">
            <a:xfrm>
              <a:off x="6372200" y="1340768"/>
              <a:ext cx="476250" cy="438150"/>
            </a:xfrm>
            <a:prstGeom prst="rect">
              <a:avLst/>
            </a:prstGeom>
            <a:noFill/>
            <a:ln w="9525">
              <a:noFill/>
              <a:miter lim="800000"/>
              <a:headEnd/>
              <a:tailEnd/>
            </a:ln>
          </p:spPr>
        </p:pic>
        <p:pic>
          <p:nvPicPr>
            <p:cNvPr id="7" name="Picture 2"/>
            <p:cNvPicPr>
              <a:picLocks noChangeAspect="1" noChangeArrowheads="1"/>
            </p:cNvPicPr>
            <p:nvPr/>
          </p:nvPicPr>
          <p:blipFill>
            <a:blip r:embed="rId4" cstate="print"/>
            <a:srcRect/>
            <a:stretch>
              <a:fillRect/>
            </a:stretch>
          </p:blipFill>
          <p:spPr bwMode="auto">
            <a:xfrm>
              <a:off x="6660232" y="1340768"/>
              <a:ext cx="476250" cy="438150"/>
            </a:xfrm>
            <a:prstGeom prst="rect">
              <a:avLst/>
            </a:prstGeom>
            <a:noFill/>
            <a:ln w="9525">
              <a:noFill/>
              <a:miter lim="800000"/>
              <a:headEnd/>
              <a:tailEnd/>
            </a:ln>
          </p:spPr>
        </p:pic>
        <p:pic>
          <p:nvPicPr>
            <p:cNvPr id="8" name="Picture 2"/>
            <p:cNvPicPr>
              <a:picLocks noChangeAspect="1" noChangeArrowheads="1"/>
            </p:cNvPicPr>
            <p:nvPr/>
          </p:nvPicPr>
          <p:blipFill>
            <a:blip r:embed="rId4" cstate="print"/>
            <a:srcRect/>
            <a:stretch>
              <a:fillRect/>
            </a:stretch>
          </p:blipFill>
          <p:spPr bwMode="auto">
            <a:xfrm>
              <a:off x="6948264" y="1340768"/>
              <a:ext cx="476250" cy="438150"/>
            </a:xfrm>
            <a:prstGeom prst="rect">
              <a:avLst/>
            </a:prstGeom>
            <a:noFill/>
            <a:ln w="9525">
              <a:noFill/>
              <a:miter lim="800000"/>
              <a:headEnd/>
              <a:tailEnd/>
            </a:ln>
          </p:spPr>
        </p:pic>
      </p:grpSp>
      <p:pic>
        <p:nvPicPr>
          <p:cNvPr id="9" name="Picture 2"/>
          <p:cNvPicPr>
            <a:picLocks noChangeAspect="1" noChangeArrowheads="1"/>
          </p:cNvPicPr>
          <p:nvPr/>
        </p:nvPicPr>
        <p:blipFill>
          <a:blip r:embed="rId4" cstate="print"/>
          <a:srcRect/>
          <a:stretch>
            <a:fillRect/>
          </a:stretch>
        </p:blipFill>
        <p:spPr bwMode="auto">
          <a:xfrm>
            <a:off x="251520" y="1844824"/>
            <a:ext cx="476250" cy="438150"/>
          </a:xfrm>
          <a:prstGeom prst="rect">
            <a:avLst/>
          </a:prstGeom>
          <a:noFill/>
          <a:ln w="9525">
            <a:noFill/>
            <a:miter lim="800000"/>
            <a:headEnd/>
            <a:tailEnd/>
          </a:ln>
        </p:spPr>
      </p:pic>
      <p:sp>
        <p:nvSpPr>
          <p:cNvPr id="12" name="11 Dikdörtgen"/>
          <p:cNvSpPr/>
          <p:nvPr/>
        </p:nvSpPr>
        <p:spPr>
          <a:xfrm>
            <a:off x="899592" y="2780928"/>
            <a:ext cx="7560840" cy="2308324"/>
          </a:xfrm>
          <a:prstGeom prst="rect">
            <a:avLst/>
          </a:prstGeom>
        </p:spPr>
        <p:txBody>
          <a:bodyPr wrap="square">
            <a:spAutoFit/>
          </a:bodyPr>
          <a:lstStyle/>
          <a:p>
            <a:pPr marL="457200" indent="-457200" algn="just">
              <a:buFont typeface="+mj-lt"/>
              <a:buAutoNum type="arabicPeriod"/>
            </a:pPr>
            <a:r>
              <a:rPr lang="tr-TR" sz="2400" dirty="0">
                <a:solidFill>
                  <a:prstClr val="black"/>
                </a:solidFill>
              </a:rPr>
              <a:t>Satın alma dokümanlarında belirtilen özel bir kalemin doğrulanamaması</a:t>
            </a:r>
          </a:p>
          <a:p>
            <a:pPr marL="457200" indent="-457200" algn="just">
              <a:buFont typeface="+mj-lt"/>
              <a:buAutoNum type="arabicPeriod"/>
            </a:pPr>
            <a:r>
              <a:rPr lang="tr-TR" sz="2400" dirty="0">
                <a:solidFill>
                  <a:prstClr val="black"/>
                </a:solidFill>
              </a:rPr>
              <a:t>Malzemenin </a:t>
            </a:r>
            <a:r>
              <a:rPr lang="tr-TR" sz="2400" u="sng" dirty="0">
                <a:solidFill>
                  <a:prstClr val="black"/>
                </a:solidFill>
              </a:rPr>
              <a:t>ikinci el </a:t>
            </a:r>
            <a:r>
              <a:rPr lang="tr-TR" sz="2400" dirty="0">
                <a:solidFill>
                  <a:prstClr val="black"/>
                </a:solidFill>
              </a:rPr>
              <a:t>olduğu şüphesi</a:t>
            </a:r>
          </a:p>
          <a:p>
            <a:pPr marL="457200" indent="-457200" algn="just">
              <a:buFont typeface="+mj-lt"/>
              <a:buAutoNum type="arabicPeriod"/>
            </a:pPr>
            <a:r>
              <a:rPr lang="tr-TR" sz="2400" dirty="0">
                <a:solidFill>
                  <a:prstClr val="black"/>
                </a:solidFill>
              </a:rPr>
              <a:t>Malzemenin seri numaralarının değiştirildiğine dair şüphe</a:t>
            </a:r>
          </a:p>
          <a:p>
            <a:pPr marL="457200" indent="-457200" algn="just">
              <a:buFont typeface="+mj-lt"/>
              <a:buAutoNum type="arabicPeriod"/>
            </a:pPr>
            <a:r>
              <a:rPr lang="tr-TR" sz="2400" dirty="0">
                <a:solidFill>
                  <a:prstClr val="black"/>
                </a:solidFill>
              </a:rPr>
              <a:t>Herhangi bir başka sahtecilik teşebbüsü</a:t>
            </a:r>
            <a:endParaRPr lang="tr-TR" sz="1600" dirty="0"/>
          </a:p>
        </p:txBody>
      </p:sp>
      <p:pic>
        <p:nvPicPr>
          <p:cNvPr id="14" name="Resim 13">
            <a:extLst>
              <a:ext uri="{FF2B5EF4-FFF2-40B4-BE49-F238E27FC236}">
                <a16:creationId xmlns:a16="http://schemas.microsoft.com/office/drawing/2014/main" id="{88785BAF-4842-49F8-A233-B634A8980A1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28384" y="0"/>
            <a:ext cx="933400" cy="933400"/>
          </a:xfrm>
          <a:prstGeom prst="rect">
            <a:avLst/>
          </a:prstGeom>
        </p:spPr>
      </p:pic>
    </p:spTree>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blinds(horizontal)">
                                      <p:cBhvr>
                                        <p:cTn id="7" dur="1000"/>
                                        <p:tgtEl>
                                          <p:spTgt spid="12">
                                            <p:txEl>
                                              <p:pRg st="0" end="0"/>
                                            </p:txEl>
                                          </p:spTgt>
                                        </p:tgtEl>
                                      </p:cBhvr>
                                    </p:animEffect>
                                  </p:childTnLst>
                                </p:cTn>
                              </p:par>
                              <p:par>
                                <p:cTn id="8" presetID="19" presetClass="entr" presetSubtype="1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 calcmode="lin" valueType="num">
                                      <p:cBhvr>
                                        <p:cTn id="10" dur="5000" fill="hold"/>
                                        <p:tgtEl>
                                          <p:spTgt spid="5"/>
                                        </p:tgtEl>
                                        <p:attrNameLst>
                                          <p:attrName>ppt_w</p:attrName>
                                        </p:attrNameLst>
                                      </p:cBhvr>
                                      <p:tavLst>
                                        <p:tav tm="0" fmla="#ppt_w*sin(2.5*pi*$)">
                                          <p:val>
                                            <p:fltVal val="0"/>
                                          </p:val>
                                        </p:tav>
                                        <p:tav tm="100000">
                                          <p:val>
                                            <p:fltVal val="1"/>
                                          </p:val>
                                        </p:tav>
                                      </p:tavLst>
                                    </p:anim>
                                    <p:anim calcmode="lin" valueType="num">
                                      <p:cBhvr>
                                        <p:cTn id="11" dur="5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nodeType="clickEffect">
                                  <p:stCondLst>
                                    <p:cond delay="0"/>
                                  </p:stCondLst>
                                  <p:childTnLst>
                                    <p:set>
                                      <p:cBhvr>
                                        <p:cTn id="15" dur="1" fill="hold">
                                          <p:stCondLst>
                                            <p:cond delay="0"/>
                                          </p:stCondLst>
                                        </p:cTn>
                                        <p:tgtEl>
                                          <p:spTgt spid="12">
                                            <p:txEl>
                                              <p:pRg st="1" end="1"/>
                                            </p:txEl>
                                          </p:spTgt>
                                        </p:tgtEl>
                                        <p:attrNameLst>
                                          <p:attrName>style.visibility</p:attrName>
                                        </p:attrNameLst>
                                      </p:cBhvr>
                                      <p:to>
                                        <p:strVal val="visible"/>
                                      </p:to>
                                    </p:set>
                                    <p:animEffect transition="in" filter="blinds(horizontal)">
                                      <p:cBhvr>
                                        <p:cTn id="16" dur="1000"/>
                                        <p:tgtEl>
                                          <p:spTgt spid="12">
                                            <p:txEl>
                                              <p:pRg st="1" end="1"/>
                                            </p:txEl>
                                          </p:spTgt>
                                        </p:tgtEl>
                                      </p:cBhvr>
                                    </p:animEffect>
                                  </p:childTnLst>
                                </p:cTn>
                              </p:par>
                              <p:par>
                                <p:cTn id="17" presetID="22" presetClass="exit" presetSubtype="4" fill="hold" nodeType="withEffect">
                                  <p:stCondLst>
                                    <p:cond delay="0"/>
                                  </p:stCondLst>
                                  <p:childTnLst>
                                    <p:animEffect transition="out" filter="wipe(down)">
                                      <p:cBhvr>
                                        <p:cTn id="18" dur="500"/>
                                        <p:tgtEl>
                                          <p:spTgt spid="12">
                                            <p:txEl>
                                              <p:pRg st="0" end="0"/>
                                            </p:txEl>
                                          </p:spTgt>
                                        </p:tgtEl>
                                      </p:cBhvr>
                                    </p:animEffect>
                                    <p:set>
                                      <p:cBhvr>
                                        <p:cTn id="19" dur="1" fill="hold">
                                          <p:stCondLst>
                                            <p:cond delay="499"/>
                                          </p:stCondLst>
                                        </p:cTn>
                                        <p:tgtEl>
                                          <p:spTgt spid="12">
                                            <p:txEl>
                                              <p:pRg st="0" end="0"/>
                                            </p:txEl>
                                          </p:spTgt>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12">
                                            <p:txEl>
                                              <p:pRg st="2" end="2"/>
                                            </p:txEl>
                                          </p:spTgt>
                                        </p:tgtEl>
                                        <p:attrNameLst>
                                          <p:attrName>style.visibility</p:attrName>
                                        </p:attrNameLst>
                                      </p:cBhvr>
                                      <p:to>
                                        <p:strVal val="visible"/>
                                      </p:to>
                                    </p:set>
                                    <p:animEffect transition="in" filter="blinds(horizontal)">
                                      <p:cBhvr>
                                        <p:cTn id="24" dur="1000"/>
                                        <p:tgtEl>
                                          <p:spTgt spid="12">
                                            <p:txEl>
                                              <p:pRg st="2" end="2"/>
                                            </p:txEl>
                                          </p:spTgt>
                                        </p:tgtEl>
                                      </p:cBhvr>
                                    </p:animEffect>
                                  </p:childTnLst>
                                </p:cTn>
                              </p:par>
                              <p:par>
                                <p:cTn id="25" presetID="22" presetClass="exit" presetSubtype="4" fill="hold" nodeType="withEffect">
                                  <p:stCondLst>
                                    <p:cond delay="0"/>
                                  </p:stCondLst>
                                  <p:childTnLst>
                                    <p:animEffect transition="out" filter="wipe(down)">
                                      <p:cBhvr>
                                        <p:cTn id="26" dur="500"/>
                                        <p:tgtEl>
                                          <p:spTgt spid="12">
                                            <p:txEl>
                                              <p:pRg st="1" end="1"/>
                                            </p:txEl>
                                          </p:spTgt>
                                        </p:tgtEl>
                                      </p:cBhvr>
                                    </p:animEffect>
                                    <p:set>
                                      <p:cBhvr>
                                        <p:cTn id="27" dur="1" fill="hold">
                                          <p:stCondLst>
                                            <p:cond delay="499"/>
                                          </p:stCondLst>
                                        </p:cTn>
                                        <p:tgtEl>
                                          <p:spTgt spid="12">
                                            <p:txEl>
                                              <p:pRg st="1" end="1"/>
                                            </p:txEl>
                                          </p:spTgt>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2">
                                            <p:txEl>
                                              <p:pRg st="3" end="3"/>
                                            </p:txEl>
                                          </p:spTgt>
                                        </p:tgtEl>
                                        <p:attrNameLst>
                                          <p:attrName>style.visibility</p:attrName>
                                        </p:attrNameLst>
                                      </p:cBhvr>
                                      <p:to>
                                        <p:strVal val="visible"/>
                                      </p:to>
                                    </p:set>
                                    <p:animEffect transition="in" filter="blinds(horizontal)">
                                      <p:cBhvr>
                                        <p:cTn id="32" dur="1000"/>
                                        <p:tgtEl>
                                          <p:spTgt spid="12">
                                            <p:txEl>
                                              <p:pRg st="3" end="3"/>
                                            </p:txEl>
                                          </p:spTgt>
                                        </p:tgtEl>
                                      </p:cBhvr>
                                    </p:animEffect>
                                  </p:childTnLst>
                                </p:cTn>
                              </p:par>
                              <p:par>
                                <p:cTn id="33" presetID="22" presetClass="exit" presetSubtype="4" fill="hold" nodeType="withEffect">
                                  <p:stCondLst>
                                    <p:cond delay="0"/>
                                  </p:stCondLst>
                                  <p:childTnLst>
                                    <p:animEffect transition="out" filter="wipe(down)">
                                      <p:cBhvr>
                                        <p:cTn id="34" dur="500"/>
                                        <p:tgtEl>
                                          <p:spTgt spid="12">
                                            <p:txEl>
                                              <p:pRg st="2" end="2"/>
                                            </p:txEl>
                                          </p:spTgt>
                                        </p:tgtEl>
                                      </p:cBhvr>
                                    </p:animEffect>
                                    <p:set>
                                      <p:cBhvr>
                                        <p:cTn id="35" dur="1" fill="hold">
                                          <p:stCondLst>
                                            <p:cond delay="499"/>
                                          </p:stCondLst>
                                        </p:cTn>
                                        <p:tgtEl>
                                          <p:spTgt spid="12">
                                            <p:txEl>
                                              <p:pRg st="2" end="2"/>
                                            </p:txEl>
                                          </p:spTgt>
                                        </p:tgtEl>
                                        <p:attrNameLst>
                                          <p:attrName>style.visibility</p:attrName>
                                        </p:attrNameLst>
                                      </p:cBhvr>
                                      <p:to>
                                        <p:strVal val="hidden"/>
                                      </p:to>
                                    </p:set>
                                  </p:childTnLst>
                                </p:cTn>
                              </p:par>
                              <p:par>
                                <p:cTn id="36" presetID="19" presetClass="entr" presetSubtype="10" fill="hold" nodeType="withEffect">
                                  <p:stCondLst>
                                    <p:cond delay="0"/>
                                  </p:stCondLst>
                                  <p:childTnLst>
                                    <p:set>
                                      <p:cBhvr>
                                        <p:cTn id="37" dur="1" fill="hold">
                                          <p:stCondLst>
                                            <p:cond delay="0"/>
                                          </p:stCondLst>
                                        </p:cTn>
                                        <p:tgtEl>
                                          <p:spTgt spid="13"/>
                                        </p:tgtEl>
                                        <p:attrNameLst>
                                          <p:attrName>style.visibility</p:attrName>
                                        </p:attrNameLst>
                                      </p:cBhvr>
                                      <p:to>
                                        <p:strVal val="visible"/>
                                      </p:to>
                                    </p:set>
                                    <p:anim calcmode="lin" valueType="num">
                                      <p:cBhvr>
                                        <p:cTn id="38" dur="5000" fill="hold"/>
                                        <p:tgtEl>
                                          <p:spTgt spid="13"/>
                                        </p:tgtEl>
                                        <p:attrNameLst>
                                          <p:attrName>ppt_w</p:attrName>
                                        </p:attrNameLst>
                                      </p:cBhvr>
                                      <p:tavLst>
                                        <p:tav tm="0" fmla="#ppt_w*sin(2.5*pi*$)">
                                          <p:val>
                                            <p:fltVal val="0"/>
                                          </p:val>
                                        </p:tav>
                                        <p:tav tm="100000">
                                          <p:val>
                                            <p:fltVal val="1"/>
                                          </p:val>
                                        </p:tav>
                                      </p:tavLst>
                                    </p:anim>
                                    <p:anim calcmode="lin" valueType="num">
                                      <p:cBhvr>
                                        <p:cTn id="39" dur="5000" fill="hold"/>
                                        <p:tgtEl>
                                          <p:spTgt spid="1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571472" y="4365104"/>
            <a:ext cx="8143900" cy="635532"/>
          </a:xfrm>
          <a:noFill/>
        </p:spPr>
        <p:txBody>
          <a:bodyPr>
            <a:noAutofit/>
          </a:bodyPr>
          <a:lstStyle/>
          <a:p>
            <a:pPr algn="ctr" fontAlgn="base">
              <a:spcBef>
                <a:spcPct val="20000"/>
              </a:spcBef>
              <a:spcAft>
                <a:spcPct val="0"/>
              </a:spcAft>
              <a:defRPr/>
            </a:pPr>
            <a:r>
              <a:rPr lang="tr-TR" sz="3200" b="1" kern="0" dirty="0">
                <a:solidFill>
                  <a:srgbClr val="FFFF00"/>
                </a:solidFill>
                <a:latin typeface="Cambria" pitchFamily="18" charset="0"/>
                <a:cs typeface="Calibri" pitchFamily="34" charset="0"/>
              </a:rPr>
              <a:t>İHALE DOSYASI</a:t>
            </a:r>
          </a:p>
        </p:txBody>
      </p:sp>
    </p:spTree>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2" nodeType="afterEffect">
                                  <p:stCondLst>
                                    <p:cond delay="0"/>
                                  </p:stCondLst>
                                  <p:childTnLst>
                                    <p:set>
                                      <p:cBhvr>
                                        <p:cTn id="6" dur="1" fill="hold">
                                          <p:stCondLst>
                                            <p:cond delay="0"/>
                                          </p:stCondLst>
                                        </p:cTn>
                                        <p:tgtEl>
                                          <p:spTgt spid="7170"/>
                                        </p:tgtEl>
                                        <p:attrNameLst>
                                          <p:attrName>style.visibility</p:attrName>
                                        </p:attrNameLst>
                                      </p:cBhvr>
                                      <p:to>
                                        <p:strVal val="visible"/>
                                      </p:to>
                                    </p:set>
                                  </p:childTnLst>
                                </p:cTn>
                              </p:par>
                              <p:par>
                                <p:cTn id="7" presetID="64" presetClass="path" presetSubtype="0" accel="50000" decel="50000" fill="hold" grpId="1" nodeType="withEffect">
                                  <p:stCondLst>
                                    <p:cond delay="0"/>
                                  </p:stCondLst>
                                  <p:childTnLst>
                                    <p:animMotion origin="layout" path="M -2.5E-6 -0.08836 L -2.5E-6 -0.23479 " pathEditMode="relative" rAng="0" ptsTypes="AA">
                                      <p:cBhvr>
                                        <p:cTn id="8" dur="2000" fill="hold"/>
                                        <p:tgtEl>
                                          <p:spTgt spid="7170"/>
                                        </p:tgtEl>
                                        <p:attrNameLst>
                                          <p:attrName>ppt_x</p:attrName>
                                          <p:attrName>ppt_y</p:attrName>
                                        </p:attrNameLst>
                                      </p:cBhvr>
                                      <p:rCtr x="0" y="-73"/>
                                    </p:animMotion>
                                  </p:childTnLst>
                                </p:cTn>
                              </p:par>
                              <p:par>
                                <p:cTn id="9" presetID="4" presetClass="emph" presetSubtype="2" fill="hold" grpId="0" nodeType="withEffect">
                                  <p:stCondLst>
                                    <p:cond delay="0"/>
                                  </p:stCondLst>
                                  <p:childTnLst>
                                    <p:anim to="4" calcmode="lin" valueType="num">
                                      <p:cBhvr override="childStyle">
                                        <p:cTn id="10" dur="2000" fill="hold"/>
                                        <p:tgtEl>
                                          <p:spTgt spid="7170"/>
                                        </p:tgtEl>
                                        <p:attrNameLst>
                                          <p:attrName>style.fontSize</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0" grpId="1"/>
      <p:bldP spid="7170" grpId="2"/>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3568" y="-171400"/>
            <a:ext cx="7772400" cy="908720"/>
          </a:xfrm>
        </p:spPr>
        <p:txBody>
          <a:bodyPr/>
          <a:lstStyle/>
          <a:p>
            <a:pPr algn="ctr"/>
            <a:r>
              <a:rPr lang="tr-TR" sz="2800" dirty="0"/>
              <a:t>İhale Dosyası Nelerden Oluşur?</a:t>
            </a:r>
          </a:p>
        </p:txBody>
      </p:sp>
      <p:sp>
        <p:nvSpPr>
          <p:cNvPr id="3" name="2 Metin Yer Tutucusu"/>
          <p:cNvSpPr>
            <a:spLocks noGrp="1"/>
          </p:cNvSpPr>
          <p:nvPr>
            <p:ph type="body" idx="1"/>
          </p:nvPr>
        </p:nvSpPr>
        <p:spPr>
          <a:xfrm>
            <a:off x="539552" y="908720"/>
            <a:ext cx="8604448" cy="5040560"/>
          </a:xfrm>
        </p:spPr>
        <p:txBody>
          <a:bodyPr>
            <a:normAutofit/>
          </a:bodyPr>
          <a:lstStyle/>
          <a:p>
            <a:pPr>
              <a:tabLst>
                <a:tab pos="1828800" algn="l"/>
              </a:tabLst>
            </a:pPr>
            <a:endParaRPr lang="tr-TR" sz="1600" dirty="0">
              <a:solidFill>
                <a:srgbClr val="000000"/>
              </a:solidFill>
              <a:cs typeface="Times New Roman" pitchFamily="18" charset="0"/>
            </a:endParaRPr>
          </a:p>
          <a:p>
            <a:r>
              <a:rPr lang="tr-TR" sz="2000" b="1" i="1" u="sng" dirty="0"/>
              <a:t>Madde 6</a:t>
            </a:r>
            <a:r>
              <a:rPr lang="tr-TR" sz="2000" b="1" i="1" dirty="0"/>
              <a:t>- İhale dosyasının kapsamı:</a:t>
            </a:r>
          </a:p>
          <a:p>
            <a:endParaRPr lang="tr-TR" sz="1800" dirty="0"/>
          </a:p>
          <a:p>
            <a:pPr marL="809625" lvl="1" indent="-277813" eaLnBrk="0" hangingPunct="0">
              <a:buFont typeface="Symbol" pitchFamily="18" charset="2"/>
              <a:buChar char=""/>
              <a:tabLst>
                <a:tab pos="1828800" algn="l"/>
              </a:tabLst>
            </a:pPr>
            <a:r>
              <a:rPr lang="tr-TR" b="1" dirty="0">
                <a:solidFill>
                  <a:schemeClr val="accent6">
                    <a:lumMod val="50000"/>
                  </a:schemeClr>
                </a:solidFill>
                <a:cs typeface="Times New Roman" pitchFamily="18" charset="0"/>
              </a:rPr>
              <a:t>Bölüm A: İsteklilere Talimatlar</a:t>
            </a:r>
            <a:endParaRPr lang="tr-TR" b="1" dirty="0">
              <a:solidFill>
                <a:schemeClr val="accent6">
                  <a:lumMod val="50000"/>
                </a:schemeClr>
              </a:solidFill>
            </a:endParaRPr>
          </a:p>
          <a:p>
            <a:pPr marL="809625" lvl="1" indent="-277813" eaLnBrk="0" hangingPunct="0">
              <a:buFont typeface="Symbol" pitchFamily="18" charset="2"/>
              <a:buChar char=""/>
              <a:tabLst>
                <a:tab pos="1828800" algn="l"/>
              </a:tabLst>
            </a:pPr>
            <a:r>
              <a:rPr lang="tr-TR" b="1" dirty="0">
                <a:solidFill>
                  <a:schemeClr val="accent6">
                    <a:lumMod val="50000"/>
                  </a:schemeClr>
                </a:solidFill>
                <a:cs typeface="Times New Roman" pitchFamily="18" charset="0"/>
              </a:rPr>
              <a:t>Bölüm B: Taslak Sözleşme (Özel Koşullar) ve Ekleri</a:t>
            </a:r>
            <a:endParaRPr lang="tr-TR" b="1" dirty="0">
              <a:solidFill>
                <a:schemeClr val="accent6">
                  <a:lumMod val="50000"/>
                </a:schemeClr>
              </a:solidFill>
            </a:endParaRPr>
          </a:p>
          <a:p>
            <a:pPr marL="1076325" lvl="2" indent="-266700" eaLnBrk="0" hangingPunct="0">
              <a:buFont typeface="Courier New" pitchFamily="49" charset="0"/>
              <a:buChar char="o"/>
              <a:tabLst>
                <a:tab pos="1828800" algn="l"/>
              </a:tabLst>
            </a:pPr>
            <a:r>
              <a:rPr lang="tr-TR" sz="1800" i="1" dirty="0">
                <a:solidFill>
                  <a:schemeClr val="tx1"/>
                </a:solidFill>
                <a:cs typeface="Times New Roman" pitchFamily="18" charset="0"/>
              </a:rPr>
              <a:t>Söz.Ek-1: Genel Koşullar</a:t>
            </a:r>
            <a:endParaRPr lang="tr-TR" sz="1800" i="1" dirty="0">
              <a:solidFill>
                <a:schemeClr val="tx1"/>
              </a:solidFill>
            </a:endParaRPr>
          </a:p>
          <a:p>
            <a:pPr marL="1076325" lvl="2" indent="-266700" eaLnBrk="0" hangingPunct="0">
              <a:buFont typeface="Courier New" pitchFamily="49" charset="0"/>
              <a:buChar char="o"/>
              <a:tabLst>
                <a:tab pos="1828800" algn="l"/>
              </a:tabLst>
            </a:pPr>
            <a:r>
              <a:rPr lang="tr-TR" sz="1800" i="1" dirty="0">
                <a:solidFill>
                  <a:schemeClr val="tx1"/>
                </a:solidFill>
                <a:cs typeface="Times New Roman" pitchFamily="18" charset="0"/>
              </a:rPr>
              <a:t>Söz.Ek-2: Teknik Şartname </a:t>
            </a:r>
            <a:endParaRPr lang="tr-TR" sz="1800" i="1" dirty="0">
              <a:solidFill>
                <a:schemeClr val="tx1"/>
              </a:solidFill>
            </a:endParaRPr>
          </a:p>
          <a:p>
            <a:pPr marL="1076325" lvl="2" indent="-266700" eaLnBrk="0" hangingPunct="0">
              <a:buFont typeface="Courier New" pitchFamily="49" charset="0"/>
              <a:buChar char="o"/>
              <a:tabLst>
                <a:tab pos="1828800" algn="l"/>
              </a:tabLst>
            </a:pPr>
            <a:r>
              <a:rPr lang="tr-TR" sz="1800" i="1" dirty="0">
                <a:solidFill>
                  <a:schemeClr val="tx1"/>
                </a:solidFill>
                <a:cs typeface="Times New Roman" pitchFamily="18" charset="0"/>
              </a:rPr>
              <a:t>Söz.Ek-3: Teknik Teklif (Hizmet Alımlarında Organizasyon ve Metodoloji ve Kilit Uzmanların Özgeçmişleri)</a:t>
            </a:r>
            <a:endParaRPr lang="tr-TR" sz="1800" i="1" dirty="0">
              <a:solidFill>
                <a:schemeClr val="tx1"/>
              </a:solidFill>
            </a:endParaRPr>
          </a:p>
          <a:p>
            <a:pPr marL="1076325" lvl="2" indent="-266700" eaLnBrk="0" hangingPunct="0">
              <a:buFont typeface="Courier New" pitchFamily="49" charset="0"/>
              <a:buChar char="o"/>
              <a:tabLst>
                <a:tab pos="1828800" algn="l"/>
              </a:tabLst>
            </a:pPr>
            <a:r>
              <a:rPr lang="tr-TR" sz="1800" i="1" dirty="0">
                <a:solidFill>
                  <a:schemeClr val="tx1"/>
                </a:solidFill>
                <a:cs typeface="Times New Roman" pitchFamily="18" charset="0"/>
              </a:rPr>
              <a:t>Söz.Ek-4: Mali Teklif (Bütçe Dökümü)</a:t>
            </a:r>
            <a:endParaRPr lang="tr-TR" sz="1800" i="1" dirty="0">
              <a:solidFill>
                <a:schemeClr val="tx1"/>
              </a:solidFill>
            </a:endParaRPr>
          </a:p>
          <a:p>
            <a:pPr marL="1076325" lvl="2" indent="-266700" eaLnBrk="0" hangingPunct="0">
              <a:buFont typeface="Courier New" pitchFamily="49" charset="0"/>
              <a:buChar char="o"/>
              <a:tabLst>
                <a:tab pos="1828800" algn="l"/>
              </a:tabLst>
            </a:pPr>
            <a:r>
              <a:rPr lang="tr-TR" sz="1800" i="1" dirty="0">
                <a:solidFill>
                  <a:schemeClr val="tx1"/>
                </a:solidFill>
                <a:cs typeface="Times New Roman" pitchFamily="18" charset="0"/>
              </a:rPr>
              <a:t>Söz.Ek-5:  Teklif Sunum Formu ve Diğer Standart Formlar</a:t>
            </a:r>
          </a:p>
          <a:p>
            <a:pPr lvl="3" fontAlgn="base" hangingPunct="0">
              <a:buFont typeface="Wingdings" pitchFamily="2" charset="2"/>
              <a:buChar char="§"/>
            </a:pPr>
            <a:r>
              <a:rPr lang="tr-TR" sz="1800" i="1" dirty="0">
                <a:solidFill>
                  <a:schemeClr val="tx1"/>
                </a:solidFill>
                <a:cs typeface="Times New Roman" pitchFamily="18" charset="0"/>
              </a:rPr>
              <a:t>İsteklinin beyanı</a:t>
            </a:r>
          </a:p>
          <a:p>
            <a:pPr lvl="3" fontAlgn="base" hangingPunct="0">
              <a:buFont typeface="Wingdings" pitchFamily="2" charset="2"/>
              <a:buChar char="§"/>
            </a:pPr>
            <a:r>
              <a:rPr lang="tr-TR" sz="1800" i="1" dirty="0">
                <a:solidFill>
                  <a:schemeClr val="tx1"/>
                </a:solidFill>
                <a:cs typeface="Times New Roman" pitchFamily="18" charset="0"/>
              </a:rPr>
              <a:t>Mali Kimlik Formu</a:t>
            </a:r>
          </a:p>
          <a:p>
            <a:pPr lvl="3" fontAlgn="base" hangingPunct="0">
              <a:buFont typeface="Wingdings" pitchFamily="2" charset="2"/>
              <a:buChar char="§"/>
            </a:pPr>
            <a:r>
              <a:rPr lang="tr-TR" sz="1800" i="1" dirty="0">
                <a:solidFill>
                  <a:schemeClr val="tx1"/>
                </a:solidFill>
                <a:cs typeface="Times New Roman" pitchFamily="18" charset="0"/>
              </a:rPr>
              <a:t>Ortak Girişimler/Konsorsiyum Hakkında Bilgi</a:t>
            </a:r>
          </a:p>
          <a:p>
            <a:pPr lvl="3" fontAlgn="base" hangingPunct="0">
              <a:buFont typeface="Wingdings" pitchFamily="2" charset="2"/>
              <a:buChar char="§"/>
            </a:pPr>
            <a:r>
              <a:rPr lang="tr-TR" sz="1800" i="1" dirty="0">
                <a:solidFill>
                  <a:schemeClr val="tx1"/>
                </a:solidFill>
                <a:cs typeface="Times New Roman" pitchFamily="18" charset="0"/>
              </a:rPr>
              <a:t>Ortağı olduğu veya hissedarı bulunduğu tüzel kişiliklere ilişkin beyanname</a:t>
            </a:r>
          </a:p>
          <a:p>
            <a:pPr lvl="3" fontAlgn="base" hangingPunct="0">
              <a:buFont typeface="Wingdings" pitchFamily="2" charset="2"/>
              <a:buChar char="§"/>
            </a:pPr>
            <a:r>
              <a:rPr lang="tr-TR" sz="1800" i="1" dirty="0">
                <a:solidFill>
                  <a:schemeClr val="tx1"/>
                </a:solidFill>
                <a:cs typeface="Times New Roman" pitchFamily="18" charset="0"/>
              </a:rPr>
              <a:t>Diğer Ekler</a:t>
            </a:r>
          </a:p>
          <a:p>
            <a:pPr marL="1076325" lvl="2" indent="-266700" eaLnBrk="0" hangingPunct="0">
              <a:buFont typeface="Courier New" pitchFamily="49" charset="0"/>
              <a:buChar char="o"/>
              <a:tabLst>
                <a:tab pos="1828800" algn="l"/>
              </a:tabLst>
            </a:pPr>
            <a:endParaRPr lang="tr-TR" dirty="0">
              <a:solidFill>
                <a:schemeClr val="tx1"/>
              </a:solidFill>
            </a:endParaRPr>
          </a:p>
        </p:txBody>
      </p:sp>
      <p:pic>
        <p:nvPicPr>
          <p:cNvPr id="4" name="15 Resim" descr="Kalkinma-Logo.jpg"/>
          <p:cNvPicPr>
            <a:picLocks noChangeAspect="1"/>
          </p:cNvPicPr>
          <p:nvPr/>
        </p:nvPicPr>
        <p:blipFill>
          <a:blip r:embed="rId3" cstate="print"/>
          <a:stretch>
            <a:fillRect/>
          </a:stretch>
        </p:blipFill>
        <p:spPr>
          <a:xfrm>
            <a:off x="8100392" y="0"/>
            <a:ext cx="858927" cy="908720"/>
          </a:xfrm>
          <a:prstGeom prst="rect">
            <a:avLst/>
          </a:prstGeom>
        </p:spPr>
      </p:pic>
      <p:pic>
        <p:nvPicPr>
          <p:cNvPr id="5" name="Resim 4">
            <a:extLst>
              <a:ext uri="{FF2B5EF4-FFF2-40B4-BE49-F238E27FC236}">
                <a16:creationId xmlns:a16="http://schemas.microsoft.com/office/drawing/2014/main" id="{CE7BA793-830C-4854-90DF-49E172AE122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4" y="0"/>
            <a:ext cx="933400" cy="933400"/>
          </a:xfrm>
          <a:prstGeom prst="rect">
            <a:avLst/>
          </a:prstGeom>
        </p:spPr>
      </p:pic>
    </p:spTree>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10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2" fill="hold" nodeType="after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 calcmode="lin" valueType="num">
                                      <p:cBhvr additive="base">
                                        <p:cTn id="12" dur="10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13" dur="1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2" fill="hold" nodeType="after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 calcmode="lin" valueType="num">
                                      <p:cBhvr additive="base">
                                        <p:cTn id="17" dur="10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18" dur="10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par>
                          <p:cTn id="19" fill="hold">
                            <p:stCondLst>
                              <p:cond delay="3000"/>
                            </p:stCondLst>
                            <p:childTnLst>
                              <p:par>
                                <p:cTn id="20" presetID="2" presetClass="entr" presetSubtype="2" fill="hold" nodeType="after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 calcmode="lin" valueType="num">
                                      <p:cBhvr additive="base">
                                        <p:cTn id="22" dur="10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23" dur="10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par>
                          <p:cTn id="24" fill="hold">
                            <p:stCondLst>
                              <p:cond delay="4000"/>
                            </p:stCondLst>
                            <p:childTnLst>
                              <p:par>
                                <p:cTn id="25" presetID="2" presetClass="entr" presetSubtype="2" fill="hold" nodeType="after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additive="base">
                                        <p:cTn id="27" dur="10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28" dur="10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par>
                          <p:cTn id="29" fill="hold">
                            <p:stCondLst>
                              <p:cond delay="5000"/>
                            </p:stCondLst>
                            <p:childTnLst>
                              <p:par>
                                <p:cTn id="30" presetID="2" presetClass="entr" presetSubtype="2" fill="hold" nodeType="after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 calcmode="lin" valueType="num">
                                      <p:cBhvr additive="base">
                                        <p:cTn id="32" dur="10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33" dur="10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par>
                          <p:cTn id="34" fill="hold">
                            <p:stCondLst>
                              <p:cond delay="6000"/>
                            </p:stCondLst>
                            <p:childTnLst>
                              <p:par>
                                <p:cTn id="35" presetID="2" presetClass="entr" presetSubtype="2" fill="hold" nodeType="after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 calcmode="lin" valueType="num">
                                      <p:cBhvr additive="base">
                                        <p:cTn id="37" dur="10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38" dur="10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par>
                          <p:cTn id="39" fill="hold">
                            <p:stCondLst>
                              <p:cond delay="7000"/>
                            </p:stCondLst>
                            <p:childTnLst>
                              <p:par>
                                <p:cTn id="40" presetID="2" presetClass="entr" presetSubtype="2" fill="hold" nodeType="after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 calcmode="lin" valueType="num">
                                      <p:cBhvr additive="base">
                                        <p:cTn id="42" dur="1000" fill="hold"/>
                                        <p:tgtEl>
                                          <p:spTgt spid="3">
                                            <p:txEl>
                                              <p:pRg st="10" end="10"/>
                                            </p:txEl>
                                          </p:spTgt>
                                        </p:tgtEl>
                                        <p:attrNameLst>
                                          <p:attrName>ppt_x</p:attrName>
                                        </p:attrNameLst>
                                      </p:cBhvr>
                                      <p:tavLst>
                                        <p:tav tm="0">
                                          <p:val>
                                            <p:strVal val="1+#ppt_w/2"/>
                                          </p:val>
                                        </p:tav>
                                        <p:tav tm="100000">
                                          <p:val>
                                            <p:strVal val="#ppt_x"/>
                                          </p:val>
                                        </p:tav>
                                      </p:tavLst>
                                    </p:anim>
                                    <p:anim calcmode="lin" valueType="num">
                                      <p:cBhvr additive="base">
                                        <p:cTn id="43" dur="1000" fill="hold"/>
                                        <p:tgtEl>
                                          <p:spTgt spid="3">
                                            <p:txEl>
                                              <p:pRg st="10" end="10"/>
                                            </p:txEl>
                                          </p:spTgt>
                                        </p:tgtEl>
                                        <p:attrNameLst>
                                          <p:attrName>ppt_y</p:attrName>
                                        </p:attrNameLst>
                                      </p:cBhvr>
                                      <p:tavLst>
                                        <p:tav tm="0">
                                          <p:val>
                                            <p:strVal val="#ppt_y"/>
                                          </p:val>
                                        </p:tav>
                                        <p:tav tm="100000">
                                          <p:val>
                                            <p:strVal val="#ppt_y"/>
                                          </p:val>
                                        </p:tav>
                                      </p:tavLst>
                                    </p:anim>
                                  </p:childTnLst>
                                </p:cTn>
                              </p:par>
                            </p:childTnLst>
                          </p:cTn>
                        </p:par>
                        <p:par>
                          <p:cTn id="44" fill="hold">
                            <p:stCondLst>
                              <p:cond delay="8000"/>
                            </p:stCondLst>
                            <p:childTnLst>
                              <p:par>
                                <p:cTn id="45" presetID="2" presetClass="entr" presetSubtype="2" fill="hold" nodeType="after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anim calcmode="lin" valueType="num">
                                      <p:cBhvr additive="base">
                                        <p:cTn id="47" dur="1000" fill="hold"/>
                                        <p:tgtEl>
                                          <p:spTgt spid="3">
                                            <p:txEl>
                                              <p:pRg st="11" end="11"/>
                                            </p:txEl>
                                          </p:spTgt>
                                        </p:tgtEl>
                                        <p:attrNameLst>
                                          <p:attrName>ppt_x</p:attrName>
                                        </p:attrNameLst>
                                      </p:cBhvr>
                                      <p:tavLst>
                                        <p:tav tm="0">
                                          <p:val>
                                            <p:strVal val="1+#ppt_w/2"/>
                                          </p:val>
                                        </p:tav>
                                        <p:tav tm="100000">
                                          <p:val>
                                            <p:strVal val="#ppt_x"/>
                                          </p:val>
                                        </p:tav>
                                      </p:tavLst>
                                    </p:anim>
                                    <p:anim calcmode="lin" valueType="num">
                                      <p:cBhvr additive="base">
                                        <p:cTn id="48" dur="1000" fill="hold"/>
                                        <p:tgtEl>
                                          <p:spTgt spid="3">
                                            <p:txEl>
                                              <p:pRg st="11" end="11"/>
                                            </p:txEl>
                                          </p:spTgt>
                                        </p:tgtEl>
                                        <p:attrNameLst>
                                          <p:attrName>ppt_y</p:attrName>
                                        </p:attrNameLst>
                                      </p:cBhvr>
                                      <p:tavLst>
                                        <p:tav tm="0">
                                          <p:val>
                                            <p:strVal val="#ppt_y"/>
                                          </p:val>
                                        </p:tav>
                                        <p:tav tm="100000">
                                          <p:val>
                                            <p:strVal val="#ppt_y"/>
                                          </p:val>
                                        </p:tav>
                                      </p:tavLst>
                                    </p:anim>
                                  </p:childTnLst>
                                </p:cTn>
                              </p:par>
                            </p:childTnLst>
                          </p:cTn>
                        </p:par>
                        <p:par>
                          <p:cTn id="49" fill="hold">
                            <p:stCondLst>
                              <p:cond delay="9000"/>
                            </p:stCondLst>
                            <p:childTnLst>
                              <p:par>
                                <p:cTn id="50" presetID="2" presetClass="entr" presetSubtype="2" fill="hold" nodeType="afterEffect">
                                  <p:stCondLst>
                                    <p:cond delay="0"/>
                                  </p:stCondLst>
                                  <p:childTnLst>
                                    <p:set>
                                      <p:cBhvr>
                                        <p:cTn id="51" dur="1" fill="hold">
                                          <p:stCondLst>
                                            <p:cond delay="0"/>
                                          </p:stCondLst>
                                        </p:cTn>
                                        <p:tgtEl>
                                          <p:spTgt spid="3">
                                            <p:txEl>
                                              <p:pRg st="12" end="12"/>
                                            </p:txEl>
                                          </p:spTgt>
                                        </p:tgtEl>
                                        <p:attrNameLst>
                                          <p:attrName>style.visibility</p:attrName>
                                        </p:attrNameLst>
                                      </p:cBhvr>
                                      <p:to>
                                        <p:strVal val="visible"/>
                                      </p:to>
                                    </p:set>
                                    <p:anim calcmode="lin" valueType="num">
                                      <p:cBhvr additive="base">
                                        <p:cTn id="52" dur="1000" fill="hold"/>
                                        <p:tgtEl>
                                          <p:spTgt spid="3">
                                            <p:txEl>
                                              <p:pRg st="12" end="12"/>
                                            </p:txEl>
                                          </p:spTgt>
                                        </p:tgtEl>
                                        <p:attrNameLst>
                                          <p:attrName>ppt_x</p:attrName>
                                        </p:attrNameLst>
                                      </p:cBhvr>
                                      <p:tavLst>
                                        <p:tav tm="0">
                                          <p:val>
                                            <p:strVal val="1+#ppt_w/2"/>
                                          </p:val>
                                        </p:tav>
                                        <p:tav tm="100000">
                                          <p:val>
                                            <p:strVal val="#ppt_x"/>
                                          </p:val>
                                        </p:tav>
                                      </p:tavLst>
                                    </p:anim>
                                    <p:anim calcmode="lin" valueType="num">
                                      <p:cBhvr additive="base">
                                        <p:cTn id="53" dur="1000" fill="hold"/>
                                        <p:tgtEl>
                                          <p:spTgt spid="3">
                                            <p:txEl>
                                              <p:pRg st="12" end="12"/>
                                            </p:txEl>
                                          </p:spTgt>
                                        </p:tgtEl>
                                        <p:attrNameLst>
                                          <p:attrName>ppt_y</p:attrName>
                                        </p:attrNameLst>
                                      </p:cBhvr>
                                      <p:tavLst>
                                        <p:tav tm="0">
                                          <p:val>
                                            <p:strVal val="#ppt_y"/>
                                          </p:val>
                                        </p:tav>
                                        <p:tav tm="100000">
                                          <p:val>
                                            <p:strVal val="#ppt_y"/>
                                          </p:val>
                                        </p:tav>
                                      </p:tavLst>
                                    </p:anim>
                                  </p:childTnLst>
                                </p:cTn>
                              </p:par>
                            </p:childTnLst>
                          </p:cTn>
                        </p:par>
                        <p:par>
                          <p:cTn id="54" fill="hold">
                            <p:stCondLst>
                              <p:cond delay="10000"/>
                            </p:stCondLst>
                            <p:childTnLst>
                              <p:par>
                                <p:cTn id="55" presetID="2" presetClass="entr" presetSubtype="2" fill="hold" nodeType="afterEffect">
                                  <p:stCondLst>
                                    <p:cond delay="0"/>
                                  </p:stCondLst>
                                  <p:childTnLst>
                                    <p:set>
                                      <p:cBhvr>
                                        <p:cTn id="56" dur="1" fill="hold">
                                          <p:stCondLst>
                                            <p:cond delay="0"/>
                                          </p:stCondLst>
                                        </p:cTn>
                                        <p:tgtEl>
                                          <p:spTgt spid="3">
                                            <p:txEl>
                                              <p:pRg st="13" end="13"/>
                                            </p:txEl>
                                          </p:spTgt>
                                        </p:tgtEl>
                                        <p:attrNameLst>
                                          <p:attrName>style.visibility</p:attrName>
                                        </p:attrNameLst>
                                      </p:cBhvr>
                                      <p:to>
                                        <p:strVal val="visible"/>
                                      </p:to>
                                    </p:set>
                                    <p:anim calcmode="lin" valueType="num">
                                      <p:cBhvr additive="base">
                                        <p:cTn id="57" dur="1000" fill="hold"/>
                                        <p:tgtEl>
                                          <p:spTgt spid="3">
                                            <p:txEl>
                                              <p:pRg st="13" end="13"/>
                                            </p:txEl>
                                          </p:spTgt>
                                        </p:tgtEl>
                                        <p:attrNameLst>
                                          <p:attrName>ppt_x</p:attrName>
                                        </p:attrNameLst>
                                      </p:cBhvr>
                                      <p:tavLst>
                                        <p:tav tm="0">
                                          <p:val>
                                            <p:strVal val="1+#ppt_w/2"/>
                                          </p:val>
                                        </p:tav>
                                        <p:tav tm="100000">
                                          <p:val>
                                            <p:strVal val="#ppt_x"/>
                                          </p:val>
                                        </p:tav>
                                      </p:tavLst>
                                    </p:anim>
                                    <p:anim calcmode="lin" valueType="num">
                                      <p:cBhvr additive="base">
                                        <p:cTn id="58" dur="1000" fill="hold"/>
                                        <p:tgtEl>
                                          <p:spTgt spid="3">
                                            <p:txEl>
                                              <p:pRg st="13" end="13"/>
                                            </p:txEl>
                                          </p:spTgt>
                                        </p:tgtEl>
                                        <p:attrNameLst>
                                          <p:attrName>ppt_y</p:attrName>
                                        </p:attrNameLst>
                                      </p:cBhvr>
                                      <p:tavLst>
                                        <p:tav tm="0">
                                          <p:val>
                                            <p:strVal val="#ppt_y"/>
                                          </p:val>
                                        </p:tav>
                                        <p:tav tm="100000">
                                          <p:val>
                                            <p:strVal val="#ppt_y"/>
                                          </p:val>
                                        </p:tav>
                                      </p:tavLst>
                                    </p:anim>
                                  </p:childTnLst>
                                </p:cTn>
                              </p:par>
                            </p:childTnLst>
                          </p:cTn>
                        </p:par>
                        <p:par>
                          <p:cTn id="59" fill="hold">
                            <p:stCondLst>
                              <p:cond delay="11000"/>
                            </p:stCondLst>
                            <p:childTnLst>
                              <p:par>
                                <p:cTn id="60" presetID="2" presetClass="entr" presetSubtype="2" fill="hold" nodeType="afterEffect">
                                  <p:stCondLst>
                                    <p:cond delay="0"/>
                                  </p:stCondLst>
                                  <p:childTnLst>
                                    <p:set>
                                      <p:cBhvr>
                                        <p:cTn id="61" dur="1" fill="hold">
                                          <p:stCondLst>
                                            <p:cond delay="0"/>
                                          </p:stCondLst>
                                        </p:cTn>
                                        <p:tgtEl>
                                          <p:spTgt spid="3">
                                            <p:txEl>
                                              <p:pRg st="14" end="14"/>
                                            </p:txEl>
                                          </p:spTgt>
                                        </p:tgtEl>
                                        <p:attrNameLst>
                                          <p:attrName>style.visibility</p:attrName>
                                        </p:attrNameLst>
                                      </p:cBhvr>
                                      <p:to>
                                        <p:strVal val="visible"/>
                                      </p:to>
                                    </p:set>
                                    <p:anim calcmode="lin" valueType="num">
                                      <p:cBhvr additive="base">
                                        <p:cTn id="62" dur="1000" fill="hold"/>
                                        <p:tgtEl>
                                          <p:spTgt spid="3">
                                            <p:txEl>
                                              <p:pRg st="14" end="14"/>
                                            </p:txEl>
                                          </p:spTgt>
                                        </p:tgtEl>
                                        <p:attrNameLst>
                                          <p:attrName>ppt_x</p:attrName>
                                        </p:attrNameLst>
                                      </p:cBhvr>
                                      <p:tavLst>
                                        <p:tav tm="0">
                                          <p:val>
                                            <p:strVal val="1+#ppt_w/2"/>
                                          </p:val>
                                        </p:tav>
                                        <p:tav tm="100000">
                                          <p:val>
                                            <p:strVal val="#ppt_x"/>
                                          </p:val>
                                        </p:tav>
                                      </p:tavLst>
                                    </p:anim>
                                    <p:anim calcmode="lin" valueType="num">
                                      <p:cBhvr additive="base">
                                        <p:cTn id="63" dur="1000" fill="hold"/>
                                        <p:tgtEl>
                                          <p:spTgt spid="3">
                                            <p:txEl>
                                              <p:pRg st="14" end="1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3568" y="-171400"/>
            <a:ext cx="7772400" cy="908720"/>
          </a:xfrm>
        </p:spPr>
        <p:txBody>
          <a:bodyPr/>
          <a:lstStyle/>
          <a:p>
            <a:pPr algn="ctr"/>
            <a:r>
              <a:rPr lang="tr-TR" sz="2800" dirty="0">
                <a:latin typeface="+mn-lt"/>
              </a:rPr>
              <a:t>Bölüm-A) İsteklilere Talimatlar</a:t>
            </a:r>
          </a:p>
        </p:txBody>
      </p:sp>
      <p:sp>
        <p:nvSpPr>
          <p:cNvPr id="3" name="2 Metin Yer Tutucusu"/>
          <p:cNvSpPr>
            <a:spLocks noGrp="1"/>
          </p:cNvSpPr>
          <p:nvPr>
            <p:ph type="body" idx="1"/>
          </p:nvPr>
        </p:nvSpPr>
        <p:spPr>
          <a:xfrm>
            <a:off x="722313" y="1052736"/>
            <a:ext cx="7772400" cy="4896544"/>
          </a:xfrm>
        </p:spPr>
        <p:txBody>
          <a:bodyPr>
            <a:normAutofit/>
          </a:bodyPr>
          <a:lstStyle/>
          <a:p>
            <a:pPr marL="358775" lvl="1" indent="-358775" algn="just">
              <a:spcAft>
                <a:spcPct val="25000"/>
              </a:spcAft>
              <a:buFont typeface="Wingdings" pitchFamily="2" charset="2"/>
              <a:buChar char="§"/>
              <a:defRPr/>
            </a:pPr>
            <a:r>
              <a:rPr lang="tr-TR" sz="2000" b="1" i="1" dirty="0">
                <a:solidFill>
                  <a:schemeClr val="accent4"/>
                </a:solidFill>
              </a:rPr>
              <a:t>İhaleye katılacak olan isteklilerin bu kısımda belirtilen niteliklere haiz olmaları ve tekliflerini talimatlara uygun olarak hazırlayarak sunmaları zorunludur.</a:t>
            </a:r>
          </a:p>
          <a:p>
            <a:pPr marL="358775" lvl="1" indent="-358775" algn="just">
              <a:spcAft>
                <a:spcPct val="25000"/>
              </a:spcAft>
              <a:defRPr/>
            </a:pPr>
            <a:endParaRPr lang="tr-TR" sz="2000" b="1" i="1" u="sng" dirty="0">
              <a:solidFill>
                <a:schemeClr val="accent4"/>
              </a:solidFill>
            </a:endParaRPr>
          </a:p>
          <a:p>
            <a:pPr marL="358775" lvl="1" indent="-358775" algn="just">
              <a:spcAft>
                <a:spcPct val="25000"/>
              </a:spcAft>
              <a:defRPr/>
            </a:pPr>
            <a:r>
              <a:rPr lang="tr-TR" sz="2000" b="1" i="1" u="sng" dirty="0">
                <a:solidFill>
                  <a:schemeClr val="accent2"/>
                </a:solidFill>
              </a:rPr>
              <a:t>Madde 7</a:t>
            </a:r>
            <a:r>
              <a:rPr lang="tr-TR" sz="2000" b="1" i="1" dirty="0">
                <a:solidFill>
                  <a:schemeClr val="accent2"/>
                </a:solidFill>
              </a:rPr>
              <a:t>  </a:t>
            </a:r>
            <a:r>
              <a:rPr lang="tr-TR" sz="2000" b="1" i="1" dirty="0">
                <a:solidFill>
                  <a:schemeClr val="accent4"/>
                </a:solidFill>
              </a:rPr>
              <a:t>İhaleye katılabilmek için gerekli belgeler:</a:t>
            </a:r>
          </a:p>
          <a:p>
            <a:pPr marL="358775" lvl="1" indent="-358775" algn="just">
              <a:spcAft>
                <a:spcPct val="25000"/>
              </a:spcAft>
              <a:buFont typeface="Wingdings" pitchFamily="2" charset="2"/>
              <a:buChar char="§"/>
              <a:defRPr/>
            </a:pPr>
            <a:r>
              <a:rPr lang="tr-TR" sz="2000" b="1" i="1" dirty="0">
                <a:solidFill>
                  <a:schemeClr val="accent4"/>
                </a:solidFill>
              </a:rPr>
              <a:t>İsteklilerin ihaleye katılabilmeleri için aşağıda sayılan belgeleri teklifleri kapsamında sunmaları gerekir:</a:t>
            </a:r>
          </a:p>
          <a:p>
            <a:pPr marL="358775" lvl="1" indent="-358775" algn="just">
              <a:spcAft>
                <a:spcPct val="25000"/>
              </a:spcAft>
              <a:defRPr/>
            </a:pPr>
            <a:r>
              <a:rPr lang="tr-TR" sz="2000" i="1" dirty="0">
                <a:solidFill>
                  <a:schemeClr val="accent2"/>
                </a:solidFill>
              </a:rPr>
              <a:t>a)</a:t>
            </a:r>
            <a:r>
              <a:rPr lang="tr-TR" sz="2000" dirty="0">
                <a:solidFill>
                  <a:schemeClr val="accent2"/>
                </a:solidFill>
              </a:rPr>
              <a:t> </a:t>
            </a:r>
            <a:r>
              <a:rPr lang="tr-TR" sz="2000" dirty="0">
                <a:solidFill>
                  <a:schemeClr val="tx1"/>
                </a:solidFill>
              </a:rPr>
              <a:t>Mevzuatı gereği kayıtlı olduğu Ticaret ve/veya Sanayi Odası veya Meslek Odası Belgesi;</a:t>
            </a:r>
            <a:endParaRPr lang="tr-TR" sz="2000" i="1" dirty="0">
              <a:solidFill>
                <a:schemeClr val="tx1"/>
              </a:solidFill>
            </a:endParaRPr>
          </a:p>
          <a:p>
            <a:pPr marL="358775" lvl="1" indent="-358775" algn="just">
              <a:spcAft>
                <a:spcPct val="25000"/>
              </a:spcAft>
              <a:defRPr/>
            </a:pPr>
            <a:r>
              <a:rPr lang="tr-TR" sz="2000" i="1" dirty="0">
                <a:solidFill>
                  <a:schemeClr val="accent2"/>
                </a:solidFill>
              </a:rPr>
              <a:t>b) </a:t>
            </a:r>
            <a:r>
              <a:rPr lang="tr-TR" sz="2000" dirty="0">
                <a:solidFill>
                  <a:schemeClr val="tx1"/>
                </a:solidFill>
              </a:rPr>
              <a:t>Teklif vermeye yetkili olduğunu gösteren imza beyannamesi veya imza sirküleri;</a:t>
            </a:r>
          </a:p>
          <a:p>
            <a:pPr marL="358775" lvl="1" indent="-358775" algn="just">
              <a:spcAft>
                <a:spcPct val="25000"/>
              </a:spcAft>
              <a:defRPr/>
            </a:pPr>
            <a:r>
              <a:rPr lang="tr-TR" sz="2000" i="1" dirty="0">
                <a:solidFill>
                  <a:schemeClr val="accent2"/>
                </a:solidFill>
              </a:rPr>
              <a:t>c) </a:t>
            </a:r>
            <a:r>
              <a:rPr lang="tr-TR" sz="2000" dirty="0">
                <a:solidFill>
                  <a:schemeClr val="tx1"/>
                </a:solidFill>
              </a:rPr>
              <a:t>Şekli ve içeriği bu belgede belirlenen "Teklif Sunum Formu" ve bu belgenin ekleri olan "Beyanname" ile "Mali Kimlik Formu</a:t>
            </a:r>
            <a:r>
              <a:rPr lang="tr-TR" sz="2000" dirty="0">
                <a:solidFill>
                  <a:schemeClr val="accent4"/>
                </a:solidFill>
              </a:rPr>
              <a:t>", </a:t>
            </a:r>
            <a:endParaRPr lang="tr-TR" sz="2000" i="1" dirty="0">
              <a:solidFill>
                <a:schemeClr val="accent4"/>
              </a:solidFill>
            </a:endParaRPr>
          </a:p>
        </p:txBody>
      </p:sp>
      <p:pic>
        <p:nvPicPr>
          <p:cNvPr id="4" name="15 Resim" descr="Kalkinma-Logo.jpg"/>
          <p:cNvPicPr>
            <a:picLocks noChangeAspect="1"/>
          </p:cNvPicPr>
          <p:nvPr/>
        </p:nvPicPr>
        <p:blipFill>
          <a:blip r:embed="rId2" cstate="print"/>
          <a:stretch>
            <a:fillRect/>
          </a:stretch>
        </p:blipFill>
        <p:spPr>
          <a:xfrm>
            <a:off x="8100392" y="0"/>
            <a:ext cx="858927" cy="908720"/>
          </a:xfrm>
          <a:prstGeom prst="rect">
            <a:avLst/>
          </a:prstGeom>
        </p:spPr>
      </p:pic>
      <p:pic>
        <p:nvPicPr>
          <p:cNvPr id="5" name="Resim 4">
            <a:extLst>
              <a:ext uri="{FF2B5EF4-FFF2-40B4-BE49-F238E27FC236}">
                <a16:creationId xmlns:a16="http://schemas.microsoft.com/office/drawing/2014/main" id="{302037CB-C772-4229-AC68-9C09DD610CB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0"/>
            <a:ext cx="933400" cy="933400"/>
          </a:xfrm>
          <a:prstGeom prst="rect">
            <a:avLst/>
          </a:prstGeom>
        </p:spPr>
      </p:pic>
    </p:spTree>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2" presetClass="exit" presetSubtype="4" fill="hold" nodeType="withEffect">
                                  <p:stCondLst>
                                    <p:cond delay="0"/>
                                  </p:stCondLst>
                                  <p:childTnLst>
                                    <p:animEffect transition="out" filter="wipe(down)">
                                      <p:cBhvr>
                                        <p:cTn id="16" dur="500"/>
                                        <p:tgtEl>
                                          <p:spTgt spid="3">
                                            <p:txEl>
                                              <p:pRg st="0" end="0"/>
                                            </p:txEl>
                                          </p:spTgt>
                                        </p:tgtEl>
                                      </p:cBhvr>
                                    </p:animEffect>
                                    <p:set>
                                      <p:cBhvr>
                                        <p:cTn id="17" dur="1" fill="hold">
                                          <p:stCondLst>
                                            <p:cond delay="499"/>
                                          </p:stCondLst>
                                        </p:cTn>
                                        <p:tgtEl>
                                          <p:spTgt spid="3">
                                            <p:txEl>
                                              <p:pRg st="0" end="0"/>
                                            </p:txEl>
                                          </p:spTgt>
                                        </p:tgtEl>
                                        <p:attrNameLst>
                                          <p:attrName>style.visibility</p:attrName>
                                        </p:attrNameLst>
                                      </p:cBhvr>
                                      <p:to>
                                        <p:strVal val="hidden"/>
                                      </p:to>
                                    </p:set>
                                  </p:childTnLst>
                                </p:cTn>
                              </p:par>
                              <p:par>
                                <p:cTn id="18" presetID="2" presetClass="entr" presetSubtype="4"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 calcmode="lin" valueType="num">
                                      <p:cBhvr additive="base">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1"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2" fill="hold">
                            <p:stCondLst>
                              <p:cond delay="1000"/>
                            </p:stCondLst>
                            <p:childTnLst>
                              <p:par>
                                <p:cTn id="23" presetID="2" presetClass="entr" presetSubtype="4" fill="hold"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7" fill="hold">
                            <p:stCondLst>
                              <p:cond delay="2000"/>
                            </p:stCondLst>
                            <p:childTnLst>
                              <p:par>
                                <p:cTn id="28" presetID="2" presetClass="entr" presetSubtype="4" fill="hold" nodeType="after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 calcmode="lin" valueType="num">
                                      <p:cBhvr additive="base">
                                        <p:cTn id="3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1"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32" fill="hold">
                            <p:stCondLst>
                              <p:cond delay="3000"/>
                            </p:stCondLst>
                            <p:childTnLst>
                              <p:par>
                                <p:cTn id="33" presetID="2" presetClass="entr" presetSubtype="4" fill="hold" nodeType="after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22313" y="1"/>
            <a:ext cx="7772400" cy="692696"/>
          </a:xfrm>
        </p:spPr>
        <p:txBody>
          <a:bodyPr/>
          <a:lstStyle/>
          <a:p>
            <a:pPr algn="ctr"/>
            <a:r>
              <a:rPr lang="tr-TR" sz="2800" dirty="0">
                <a:latin typeface="+mn-lt"/>
              </a:rPr>
              <a:t>Bölüm-A) İsteklilere Talimatlar</a:t>
            </a:r>
          </a:p>
        </p:txBody>
      </p:sp>
      <p:sp>
        <p:nvSpPr>
          <p:cNvPr id="3" name="2 Metin Yer Tutucusu"/>
          <p:cNvSpPr>
            <a:spLocks noGrp="1"/>
          </p:cNvSpPr>
          <p:nvPr>
            <p:ph type="body" idx="1"/>
          </p:nvPr>
        </p:nvSpPr>
        <p:spPr>
          <a:xfrm>
            <a:off x="611560" y="1268760"/>
            <a:ext cx="8026151" cy="5040560"/>
          </a:xfrm>
        </p:spPr>
        <p:txBody>
          <a:bodyPr>
            <a:normAutofit lnSpcReduction="10000"/>
          </a:bodyPr>
          <a:lstStyle/>
          <a:p>
            <a:pPr marL="454025" lvl="1" indent="-433388" algn="just">
              <a:spcAft>
                <a:spcPct val="25000"/>
              </a:spcAft>
              <a:buFont typeface="+mj-lt"/>
              <a:buAutoNum type="alphaLcParenR" startAt="4"/>
              <a:defRPr/>
            </a:pPr>
            <a:r>
              <a:rPr lang="tr-TR" sz="2000" dirty="0">
                <a:solidFill>
                  <a:schemeClr val="tx1"/>
                </a:solidFill>
              </a:rPr>
              <a:t>Bu belgenin 26. maddesinde tanımlanan geçici teminat,</a:t>
            </a:r>
          </a:p>
          <a:p>
            <a:pPr marL="454025" lvl="1" indent="-433388" algn="just">
              <a:spcAft>
                <a:spcPct val="25000"/>
              </a:spcAft>
              <a:buFont typeface="+mj-lt"/>
              <a:buAutoNum type="alphaLcParenR" startAt="4"/>
              <a:defRPr/>
            </a:pPr>
            <a:r>
              <a:rPr lang="tr-TR" sz="2000" dirty="0">
                <a:solidFill>
                  <a:schemeClr val="tx1"/>
                </a:solidFill>
              </a:rPr>
              <a:t>Vekâleten ihaleye katılma halinde, istekli adına katılan kişinin ihaleye katılmaya ilişkin noter tasdikli vekâletnamesi ile noter tasdikli imza beyannamesi,</a:t>
            </a:r>
          </a:p>
          <a:p>
            <a:pPr marL="454025" lvl="1" indent="-433388" algn="just">
              <a:spcAft>
                <a:spcPct val="25000"/>
              </a:spcAft>
              <a:buFont typeface="+mj-lt"/>
              <a:buAutoNum type="alphaLcParenR" startAt="4"/>
              <a:defRPr/>
            </a:pPr>
            <a:r>
              <a:rPr lang="tr-TR" sz="2000" dirty="0">
                <a:solidFill>
                  <a:schemeClr val="tx1"/>
                </a:solidFill>
              </a:rPr>
              <a:t>İsteklinin iş ortaklığı olması halinde iş ortaklığı beyannamesi ile konsorsiyumların da teklif verebilecekleri öngörülmüş ise, isteklinin konsorsiyum olması halinde konsorsiyum beyannamesi, </a:t>
            </a:r>
          </a:p>
          <a:p>
            <a:pPr marL="454025" lvl="1" indent="-433388" algn="just">
              <a:spcAft>
                <a:spcPct val="25000"/>
              </a:spcAft>
              <a:buFont typeface="+mj-lt"/>
              <a:buAutoNum type="alphaLcParenR" startAt="4"/>
              <a:defRPr/>
            </a:pPr>
            <a:r>
              <a:rPr lang="tr-TR" sz="2000" dirty="0">
                <a:solidFill>
                  <a:schemeClr val="tx1"/>
                </a:solidFill>
              </a:rPr>
              <a:t>Ortağı olduğu veya hissedarı bulunduğu tüzel kişiliklere ilişkin beyanname</a:t>
            </a:r>
          </a:p>
          <a:p>
            <a:pPr marL="454025" lvl="1" indent="-433388" algn="just">
              <a:spcAft>
                <a:spcPct val="25000"/>
              </a:spcAft>
              <a:buFont typeface="+mj-lt"/>
              <a:buAutoNum type="alphaLcParenR" startAt="4"/>
              <a:defRPr/>
            </a:pPr>
            <a:r>
              <a:rPr lang="tr-TR" sz="2000" dirty="0">
                <a:solidFill>
                  <a:schemeClr val="tx1"/>
                </a:solidFill>
              </a:rPr>
              <a:t>Sözleşme Makamı tarafından ihalenin niteliğine göre belirlenecek ekonomik ve mali yeterliğe ilişkin belgeler, </a:t>
            </a:r>
          </a:p>
          <a:p>
            <a:pPr marL="454025" lvl="1" indent="-433388" algn="just">
              <a:spcAft>
                <a:spcPct val="25000"/>
              </a:spcAft>
              <a:buFont typeface="+mj-lt"/>
              <a:buAutoNum type="alphaLcParenR" startAt="9"/>
              <a:defRPr/>
            </a:pPr>
            <a:r>
              <a:rPr lang="tr-TR" sz="2000" dirty="0">
                <a:solidFill>
                  <a:schemeClr val="tx1"/>
                </a:solidFill>
              </a:rPr>
              <a:t>Sözleşme Makamı tarafından belirlenecek mesleki ve teknik yeterliğe ilişkin belgeler,</a:t>
            </a:r>
          </a:p>
          <a:p>
            <a:pPr marL="454025" lvl="1" indent="-433388" algn="just">
              <a:spcAft>
                <a:spcPct val="25000"/>
              </a:spcAft>
              <a:buFont typeface="+mj-lt"/>
              <a:buAutoNum type="alphaLcParenR" startAt="9"/>
              <a:defRPr/>
            </a:pPr>
            <a:r>
              <a:rPr lang="tr-TR" sz="2000" dirty="0">
                <a:solidFill>
                  <a:schemeClr val="tx1"/>
                </a:solidFill>
              </a:rPr>
              <a:t>Teknik ve Mali Teklif,</a:t>
            </a:r>
          </a:p>
          <a:p>
            <a:pPr marL="890588" lvl="1" indent="-433388">
              <a:spcAft>
                <a:spcPct val="25000"/>
              </a:spcAft>
              <a:buFont typeface="+mj-lt"/>
              <a:buAutoNum type="alphaLcParenR" startAt="4"/>
              <a:defRPr/>
            </a:pPr>
            <a:endParaRPr lang="tr-TR" sz="2200" i="1" dirty="0"/>
          </a:p>
        </p:txBody>
      </p:sp>
      <p:pic>
        <p:nvPicPr>
          <p:cNvPr id="4" name="15 Resim" descr="Kalkinma-Logo.jpg"/>
          <p:cNvPicPr>
            <a:picLocks noChangeAspect="1"/>
          </p:cNvPicPr>
          <p:nvPr/>
        </p:nvPicPr>
        <p:blipFill>
          <a:blip r:embed="rId2" cstate="print"/>
          <a:stretch>
            <a:fillRect/>
          </a:stretch>
        </p:blipFill>
        <p:spPr>
          <a:xfrm>
            <a:off x="8100392" y="0"/>
            <a:ext cx="858927" cy="908720"/>
          </a:xfrm>
          <a:prstGeom prst="rect">
            <a:avLst/>
          </a:prstGeom>
        </p:spPr>
      </p:pic>
      <p:pic>
        <p:nvPicPr>
          <p:cNvPr id="5" name="Resim 4">
            <a:extLst>
              <a:ext uri="{FF2B5EF4-FFF2-40B4-BE49-F238E27FC236}">
                <a16:creationId xmlns:a16="http://schemas.microsoft.com/office/drawing/2014/main" id="{55CE81C4-A7FE-441F-8942-B10265A709F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0"/>
            <a:ext cx="933400" cy="933400"/>
          </a:xfrm>
          <a:prstGeom prst="rect">
            <a:avLst/>
          </a:prstGeom>
        </p:spPr>
      </p:pic>
    </p:spTree>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par>
                                <p:cTn id="13" presetID="22" presetClass="exit" presetSubtype="4" fill="hold" nodeType="withEffect">
                                  <p:stCondLst>
                                    <p:cond delay="0"/>
                                  </p:stCondLst>
                                  <p:childTnLst>
                                    <p:animEffect transition="out" filter="wipe(down)">
                                      <p:cBhvr>
                                        <p:cTn id="14" dur="500"/>
                                        <p:tgtEl>
                                          <p:spTgt spid="3">
                                            <p:txEl>
                                              <p:pRg st="0" end="0"/>
                                            </p:txEl>
                                          </p:spTgt>
                                        </p:tgtEl>
                                      </p:cBhvr>
                                    </p:animEffect>
                                    <p:set>
                                      <p:cBhvr>
                                        <p:cTn id="15"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blinds(horizontal)">
                                      <p:cBhvr>
                                        <p:cTn id="20" dur="500"/>
                                        <p:tgtEl>
                                          <p:spTgt spid="3">
                                            <p:txEl>
                                              <p:pRg st="2" end="2"/>
                                            </p:txEl>
                                          </p:spTgt>
                                        </p:tgtEl>
                                      </p:cBhvr>
                                    </p:animEffect>
                                  </p:childTnLst>
                                </p:cTn>
                              </p:par>
                              <p:par>
                                <p:cTn id="21" presetID="22" presetClass="exit" presetSubtype="4" fill="hold" nodeType="withEffect">
                                  <p:stCondLst>
                                    <p:cond delay="0"/>
                                  </p:stCondLst>
                                  <p:childTnLst>
                                    <p:animEffect transition="out" filter="wipe(down)">
                                      <p:cBhvr>
                                        <p:cTn id="22" dur="500"/>
                                        <p:tgtEl>
                                          <p:spTgt spid="3">
                                            <p:txEl>
                                              <p:pRg st="1" end="1"/>
                                            </p:txEl>
                                          </p:spTgt>
                                        </p:tgtEl>
                                      </p:cBhvr>
                                    </p:animEffect>
                                    <p:set>
                                      <p:cBhvr>
                                        <p:cTn id="23"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blinds(horizontal)">
                                      <p:cBhvr>
                                        <p:cTn id="28" dur="500"/>
                                        <p:tgtEl>
                                          <p:spTgt spid="3">
                                            <p:txEl>
                                              <p:pRg st="3" end="3"/>
                                            </p:txEl>
                                          </p:spTgt>
                                        </p:tgtEl>
                                      </p:cBhvr>
                                    </p:animEffect>
                                  </p:childTnLst>
                                </p:cTn>
                              </p:par>
                              <p:par>
                                <p:cTn id="29" presetID="22" presetClass="exit" presetSubtype="4" fill="hold" nodeType="withEffect">
                                  <p:stCondLst>
                                    <p:cond delay="0"/>
                                  </p:stCondLst>
                                  <p:childTnLst>
                                    <p:animEffect transition="out" filter="wipe(down)">
                                      <p:cBhvr>
                                        <p:cTn id="30" dur="500"/>
                                        <p:tgtEl>
                                          <p:spTgt spid="3">
                                            <p:txEl>
                                              <p:pRg st="2" end="2"/>
                                            </p:txEl>
                                          </p:spTgt>
                                        </p:tgtEl>
                                      </p:cBhvr>
                                    </p:animEffect>
                                    <p:set>
                                      <p:cBhvr>
                                        <p:cTn id="31"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8" presetID="22" presetClass="exit" presetSubtype="4" fill="hold" nodeType="withEffect">
                                  <p:stCondLst>
                                    <p:cond delay="0"/>
                                  </p:stCondLst>
                                  <p:childTnLst>
                                    <p:animEffect transition="out" filter="wipe(down)">
                                      <p:cBhvr>
                                        <p:cTn id="39" dur="500"/>
                                        <p:tgtEl>
                                          <p:spTgt spid="3">
                                            <p:txEl>
                                              <p:pRg st="3" end="3"/>
                                            </p:txEl>
                                          </p:spTgt>
                                        </p:tgtEl>
                                      </p:cBhvr>
                                    </p:animEffect>
                                    <p:set>
                                      <p:cBhvr>
                                        <p:cTn id="40"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 calcmode="lin" valueType="num">
                                      <p:cBhvr additive="base">
                                        <p:cTn id="4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47" presetID="22" presetClass="exit" presetSubtype="4" fill="hold" nodeType="withEffect">
                                  <p:stCondLst>
                                    <p:cond delay="0"/>
                                  </p:stCondLst>
                                  <p:childTnLst>
                                    <p:animEffect transition="out" filter="wipe(down)">
                                      <p:cBhvr>
                                        <p:cTn id="48" dur="500"/>
                                        <p:tgtEl>
                                          <p:spTgt spid="3">
                                            <p:txEl>
                                              <p:pRg st="4" end="4"/>
                                            </p:txEl>
                                          </p:spTgt>
                                        </p:tgtEl>
                                      </p:cBhvr>
                                    </p:animEffect>
                                    <p:set>
                                      <p:cBhvr>
                                        <p:cTn id="49"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 calcmode="lin" valueType="num">
                                      <p:cBhvr additive="base">
                                        <p:cTn id="54"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3">
                                            <p:txEl>
                                              <p:pRg st="6" end="6"/>
                                            </p:txEl>
                                          </p:spTgt>
                                        </p:tgtEl>
                                        <p:attrNameLst>
                                          <p:attrName>ppt_y</p:attrName>
                                        </p:attrNameLst>
                                      </p:cBhvr>
                                      <p:tavLst>
                                        <p:tav tm="0">
                                          <p:val>
                                            <p:strVal val="1+#ppt_h/2"/>
                                          </p:val>
                                        </p:tav>
                                        <p:tav tm="100000">
                                          <p:val>
                                            <p:strVal val="#ppt_y"/>
                                          </p:val>
                                        </p:tav>
                                      </p:tavLst>
                                    </p:anim>
                                  </p:childTnLst>
                                </p:cTn>
                              </p:par>
                              <p:par>
                                <p:cTn id="56" presetID="22" presetClass="exit" presetSubtype="4" fill="hold" nodeType="withEffect">
                                  <p:stCondLst>
                                    <p:cond delay="0"/>
                                  </p:stCondLst>
                                  <p:childTnLst>
                                    <p:animEffect transition="out" filter="wipe(down)">
                                      <p:cBhvr>
                                        <p:cTn id="57" dur="500"/>
                                        <p:tgtEl>
                                          <p:spTgt spid="3">
                                            <p:txEl>
                                              <p:pRg st="5" end="5"/>
                                            </p:txEl>
                                          </p:spTgt>
                                        </p:tgtEl>
                                      </p:cBhvr>
                                    </p:animEffect>
                                    <p:set>
                                      <p:cBhvr>
                                        <p:cTn id="58" dur="1" fill="hold">
                                          <p:stCondLst>
                                            <p:cond delay="499"/>
                                          </p:stCondLst>
                                        </p:cTn>
                                        <p:tgtEl>
                                          <p:spTgt spid="3">
                                            <p:txEl>
                                              <p:pRg st="5" end="5"/>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22313" y="1"/>
            <a:ext cx="7772400" cy="764704"/>
          </a:xfrm>
        </p:spPr>
        <p:txBody>
          <a:bodyPr/>
          <a:lstStyle/>
          <a:p>
            <a:pPr algn="ctr"/>
            <a:r>
              <a:rPr lang="tr-TR" sz="2800" dirty="0">
                <a:latin typeface="+mn-lt"/>
              </a:rPr>
              <a:t>Bölüm-A) İsteklilere Talimatlar</a:t>
            </a:r>
          </a:p>
        </p:txBody>
      </p:sp>
      <p:sp>
        <p:nvSpPr>
          <p:cNvPr id="3" name="2 Metin Yer Tutucusu"/>
          <p:cNvSpPr>
            <a:spLocks noGrp="1"/>
          </p:cNvSpPr>
          <p:nvPr>
            <p:ph type="body" idx="1"/>
          </p:nvPr>
        </p:nvSpPr>
        <p:spPr>
          <a:xfrm>
            <a:off x="142844" y="1357298"/>
            <a:ext cx="8138076" cy="4464496"/>
          </a:xfrm>
        </p:spPr>
        <p:txBody>
          <a:bodyPr>
            <a:normAutofit/>
          </a:bodyPr>
          <a:lstStyle/>
          <a:p>
            <a:pPr marL="742950" lvl="1" indent="-285750" algn="just">
              <a:spcAft>
                <a:spcPct val="25000"/>
              </a:spcAft>
              <a:buFont typeface="Wingdings" pitchFamily="2" charset="2"/>
              <a:buChar char="§"/>
              <a:defRPr/>
            </a:pPr>
            <a:r>
              <a:rPr lang="tr-TR" sz="2000" b="1" u="sng" dirty="0">
                <a:solidFill>
                  <a:schemeClr val="accent5"/>
                </a:solidFill>
              </a:rPr>
              <a:t>Madde 8:</a:t>
            </a:r>
            <a:r>
              <a:rPr lang="tr-TR" sz="2000" b="1" dirty="0">
                <a:solidFill>
                  <a:schemeClr val="accent5"/>
                </a:solidFill>
              </a:rPr>
              <a:t> </a:t>
            </a:r>
            <a:r>
              <a:rPr lang="tr-TR" sz="2000" dirty="0">
                <a:solidFill>
                  <a:schemeClr val="accent5"/>
                </a:solidFill>
              </a:rPr>
              <a:t>İhalenin </a:t>
            </a:r>
            <a:r>
              <a:rPr lang="tr-TR" sz="2000" b="1" dirty="0">
                <a:solidFill>
                  <a:schemeClr val="accent5"/>
                </a:solidFill>
              </a:rPr>
              <a:t>yabancı isteklilere açıklığını </a:t>
            </a:r>
            <a:r>
              <a:rPr lang="tr-TR" sz="2000" dirty="0">
                <a:solidFill>
                  <a:schemeClr val="accent5"/>
                </a:solidFill>
              </a:rPr>
              <a:t>sözleşme makamı belirler.</a:t>
            </a:r>
          </a:p>
          <a:p>
            <a:pPr marL="742950" lvl="1" indent="-285750" algn="just">
              <a:spcAft>
                <a:spcPct val="25000"/>
              </a:spcAft>
              <a:buFont typeface="Wingdings" pitchFamily="2" charset="2"/>
              <a:buChar char="§"/>
              <a:defRPr/>
            </a:pPr>
            <a:endParaRPr lang="tr-TR" sz="2000" dirty="0">
              <a:solidFill>
                <a:schemeClr val="accent5"/>
              </a:solidFill>
            </a:endParaRPr>
          </a:p>
          <a:p>
            <a:pPr marL="742950" lvl="1" indent="-285750" algn="just">
              <a:spcAft>
                <a:spcPct val="25000"/>
              </a:spcAft>
              <a:buFont typeface="Wingdings" pitchFamily="2" charset="2"/>
              <a:buChar char="§"/>
              <a:defRPr/>
            </a:pPr>
            <a:r>
              <a:rPr lang="tr-TR" sz="2000" b="1" u="sng" dirty="0">
                <a:solidFill>
                  <a:schemeClr val="accent5"/>
                </a:solidFill>
              </a:rPr>
              <a:t>Madde 12:</a:t>
            </a:r>
            <a:r>
              <a:rPr lang="tr-TR" sz="2000" b="1" dirty="0">
                <a:solidFill>
                  <a:schemeClr val="accent5"/>
                </a:solidFill>
              </a:rPr>
              <a:t> </a:t>
            </a:r>
            <a:r>
              <a:rPr lang="tr-TR" sz="2000" dirty="0">
                <a:solidFill>
                  <a:schemeClr val="accent5"/>
                </a:solidFill>
              </a:rPr>
              <a:t>Tekliflerin hazırlanması ve sunulması ile ilgili </a:t>
            </a:r>
            <a:r>
              <a:rPr lang="tr-TR" sz="2000" b="1" dirty="0">
                <a:solidFill>
                  <a:schemeClr val="accent5"/>
                </a:solidFill>
              </a:rPr>
              <a:t>bütün masraflar isteklilere aittir</a:t>
            </a:r>
            <a:r>
              <a:rPr lang="tr-TR" sz="2000" dirty="0">
                <a:solidFill>
                  <a:schemeClr val="accent5"/>
                </a:solidFill>
              </a:rPr>
              <a:t>. Sözleşme makamı, ihalenin seyrine ve sonucuna bakılmaksızın, isteklinin üstlendiği bu masraflardan dolayı hiçbir şekilde sorumlu tutulamaz.</a:t>
            </a:r>
          </a:p>
          <a:p>
            <a:pPr marL="742950" lvl="1" indent="-285750" algn="just">
              <a:spcAft>
                <a:spcPct val="25000"/>
              </a:spcAft>
              <a:defRPr/>
            </a:pPr>
            <a:endParaRPr lang="tr-TR" sz="2000" dirty="0">
              <a:solidFill>
                <a:schemeClr val="accent5"/>
              </a:solidFill>
            </a:endParaRPr>
          </a:p>
          <a:p>
            <a:pPr marL="742950" lvl="1" indent="-285750" algn="just">
              <a:spcAft>
                <a:spcPct val="25000"/>
              </a:spcAft>
              <a:buFont typeface="Wingdings" pitchFamily="2" charset="2"/>
              <a:buChar char="§"/>
              <a:defRPr/>
            </a:pPr>
            <a:r>
              <a:rPr lang="tr-TR" sz="2000" b="1" u="sng" dirty="0">
                <a:solidFill>
                  <a:schemeClr val="accent5"/>
                </a:solidFill>
              </a:rPr>
              <a:t>Madde 15: </a:t>
            </a:r>
            <a:r>
              <a:rPr lang="tr-TR" sz="2000" dirty="0">
                <a:solidFill>
                  <a:schemeClr val="accent5"/>
                </a:solidFill>
              </a:rPr>
              <a:t>Sözleşme Makamının gerekli gördüğü veya ihale dosyasında yer alan belgelerde ihalenin yapılmasına engel olan ve düzeltilmesi mümkün bulunmayan hususların bulunduğunun tespit edildiği hallerde, </a:t>
            </a:r>
            <a:r>
              <a:rPr lang="tr-TR" sz="2000" b="1" dirty="0">
                <a:solidFill>
                  <a:schemeClr val="accent5"/>
                </a:solidFill>
              </a:rPr>
              <a:t>ihale saatinden önce ihale iptal edilebilir</a:t>
            </a:r>
            <a:r>
              <a:rPr lang="tr-TR" sz="2000" dirty="0">
                <a:solidFill>
                  <a:schemeClr val="accent5"/>
                </a:solidFill>
              </a:rPr>
              <a:t>. </a:t>
            </a:r>
            <a:endParaRPr lang="tr-TR" sz="2000" u="sng" dirty="0">
              <a:solidFill>
                <a:schemeClr val="accent5"/>
              </a:solidFill>
            </a:endParaRPr>
          </a:p>
        </p:txBody>
      </p:sp>
      <p:pic>
        <p:nvPicPr>
          <p:cNvPr id="4" name="15 Resim" descr="Kalkinma-Logo.jpg"/>
          <p:cNvPicPr>
            <a:picLocks noChangeAspect="1"/>
          </p:cNvPicPr>
          <p:nvPr/>
        </p:nvPicPr>
        <p:blipFill>
          <a:blip r:embed="rId2" cstate="print"/>
          <a:stretch>
            <a:fillRect/>
          </a:stretch>
        </p:blipFill>
        <p:spPr>
          <a:xfrm>
            <a:off x="8100392" y="0"/>
            <a:ext cx="858927" cy="908720"/>
          </a:xfrm>
          <a:prstGeom prst="rect">
            <a:avLst/>
          </a:prstGeom>
        </p:spPr>
      </p:pic>
      <p:pic>
        <p:nvPicPr>
          <p:cNvPr id="5" name="Resim 4">
            <a:extLst>
              <a:ext uri="{FF2B5EF4-FFF2-40B4-BE49-F238E27FC236}">
                <a16:creationId xmlns:a16="http://schemas.microsoft.com/office/drawing/2014/main" id="{8DF6BD9A-3F5B-436F-864F-BA01C05718E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0"/>
            <a:ext cx="933400" cy="933400"/>
          </a:xfrm>
          <a:prstGeom prst="rect">
            <a:avLst/>
          </a:prstGeom>
        </p:spPr>
      </p:pic>
    </p:spTree>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par>
                                <p:cTn id="15" presetID="22" presetClass="exit" presetSubtype="4" fill="hold" nodeType="withEffect">
                                  <p:stCondLst>
                                    <p:cond delay="0"/>
                                  </p:stCondLst>
                                  <p:childTnLst>
                                    <p:animEffect transition="out" filter="wipe(down)">
                                      <p:cBhvr>
                                        <p:cTn id="16" dur="500"/>
                                        <p:tgtEl>
                                          <p:spTgt spid="3">
                                            <p:txEl>
                                              <p:pRg st="0" end="0"/>
                                            </p:txEl>
                                          </p:spTgt>
                                        </p:tgtEl>
                                      </p:cBhvr>
                                    </p:animEffect>
                                    <p:set>
                                      <p:cBhvr>
                                        <p:cTn id="17"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additive="base">
                                        <p:cTn id="22"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3">
                                            <p:txEl>
                                              <p:pRg st="4" end="4"/>
                                            </p:txEl>
                                          </p:spTgt>
                                        </p:tgtEl>
                                        <p:attrNameLst>
                                          <p:attrName>ppt_y</p:attrName>
                                        </p:attrNameLst>
                                      </p:cBhvr>
                                      <p:tavLst>
                                        <p:tav tm="0">
                                          <p:val>
                                            <p:strVal val="#ppt_y"/>
                                          </p:val>
                                        </p:tav>
                                        <p:tav tm="100000">
                                          <p:val>
                                            <p:strVal val="#ppt_y"/>
                                          </p:val>
                                        </p:tav>
                                      </p:tavLst>
                                    </p:anim>
                                  </p:childTnLst>
                                </p:cTn>
                              </p:par>
                              <p:par>
                                <p:cTn id="24" presetID="22" presetClass="exit" presetSubtype="4" fill="hold" nodeType="withEffect">
                                  <p:stCondLst>
                                    <p:cond delay="0"/>
                                  </p:stCondLst>
                                  <p:childTnLst>
                                    <p:animEffect transition="out" filter="wipe(down)">
                                      <p:cBhvr>
                                        <p:cTn id="25" dur="500"/>
                                        <p:tgtEl>
                                          <p:spTgt spid="3">
                                            <p:txEl>
                                              <p:pRg st="2" end="2"/>
                                            </p:txEl>
                                          </p:spTgt>
                                        </p:tgtEl>
                                      </p:cBhvr>
                                    </p:animEffect>
                                    <p:set>
                                      <p:cBhvr>
                                        <p:cTn id="26"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55576" y="188640"/>
            <a:ext cx="7772400" cy="620688"/>
          </a:xfrm>
        </p:spPr>
        <p:txBody>
          <a:bodyPr/>
          <a:lstStyle/>
          <a:p>
            <a:pPr algn="ctr"/>
            <a:r>
              <a:rPr lang="tr-TR" sz="2800" dirty="0">
                <a:latin typeface="+mn-lt"/>
              </a:rPr>
              <a:t>Bölüm-A) İsteklilere Talimatlar</a:t>
            </a:r>
          </a:p>
        </p:txBody>
      </p:sp>
      <p:sp>
        <p:nvSpPr>
          <p:cNvPr id="3" name="2 Metin Yer Tutucusu"/>
          <p:cNvSpPr>
            <a:spLocks noGrp="1"/>
          </p:cNvSpPr>
          <p:nvPr>
            <p:ph type="body" idx="1"/>
          </p:nvPr>
        </p:nvSpPr>
        <p:spPr>
          <a:xfrm>
            <a:off x="585814" y="1268190"/>
            <a:ext cx="7772400" cy="4589702"/>
          </a:xfrm>
        </p:spPr>
        <p:txBody>
          <a:bodyPr>
            <a:normAutofit/>
          </a:bodyPr>
          <a:lstStyle/>
          <a:p>
            <a:pPr marL="355600" lvl="1" indent="-355600" algn="just">
              <a:spcAft>
                <a:spcPct val="25000"/>
              </a:spcAft>
              <a:buFont typeface="Wingdings" pitchFamily="2" charset="2"/>
              <a:buChar char="§"/>
              <a:defRPr/>
            </a:pPr>
            <a:r>
              <a:rPr lang="tr-TR" sz="2000" b="1" u="sng" dirty="0">
                <a:solidFill>
                  <a:schemeClr val="accent5"/>
                </a:solidFill>
              </a:rPr>
              <a:t>Madde 17:</a:t>
            </a:r>
            <a:r>
              <a:rPr lang="tr-TR" sz="2000" b="1" dirty="0">
                <a:solidFill>
                  <a:schemeClr val="accent5"/>
                </a:solidFill>
              </a:rPr>
              <a:t> </a:t>
            </a:r>
            <a:r>
              <a:rPr lang="tr-TR" sz="2000" dirty="0">
                <a:solidFill>
                  <a:schemeClr val="accent5"/>
                </a:solidFill>
              </a:rPr>
              <a:t>İhale konusu alımın/işin tamamı veya bir kısmı </a:t>
            </a:r>
            <a:r>
              <a:rPr lang="tr-TR" sz="2000" b="1" dirty="0">
                <a:solidFill>
                  <a:schemeClr val="accent5"/>
                </a:solidFill>
              </a:rPr>
              <a:t>alt yüklenicilere (taşeronlara) yaptırılamaz.</a:t>
            </a:r>
          </a:p>
          <a:p>
            <a:pPr marL="355600" lvl="1" indent="-355600" algn="just">
              <a:spcAft>
                <a:spcPct val="25000"/>
              </a:spcAft>
              <a:buFont typeface="Wingdings" pitchFamily="2" charset="2"/>
              <a:buChar char="§"/>
              <a:defRPr/>
            </a:pPr>
            <a:endParaRPr lang="tr-TR" sz="2000" b="1" u="sng" dirty="0">
              <a:solidFill>
                <a:schemeClr val="accent5"/>
              </a:solidFill>
            </a:endParaRPr>
          </a:p>
          <a:p>
            <a:pPr marL="355600" lvl="1" indent="-355600" algn="just">
              <a:spcAft>
                <a:spcPct val="25000"/>
              </a:spcAft>
              <a:buFont typeface="Wingdings" pitchFamily="2" charset="2"/>
              <a:buChar char="§"/>
              <a:defRPr/>
            </a:pPr>
            <a:r>
              <a:rPr lang="tr-TR" sz="2000" b="1" u="sng" dirty="0">
                <a:solidFill>
                  <a:schemeClr val="accent5"/>
                </a:solidFill>
              </a:rPr>
              <a:t>Madde 19:</a:t>
            </a:r>
            <a:r>
              <a:rPr lang="tr-TR" sz="2000" b="1" dirty="0">
                <a:solidFill>
                  <a:schemeClr val="accent5"/>
                </a:solidFill>
              </a:rPr>
              <a:t> </a:t>
            </a:r>
            <a:r>
              <a:rPr lang="tr-TR" sz="2000" dirty="0">
                <a:solidFill>
                  <a:schemeClr val="accent5"/>
                </a:solidFill>
              </a:rPr>
              <a:t>Teklifler ve ekleri </a:t>
            </a:r>
            <a:r>
              <a:rPr lang="tr-TR" sz="2000" b="1" dirty="0">
                <a:solidFill>
                  <a:schemeClr val="accent5"/>
                </a:solidFill>
              </a:rPr>
              <a:t>Türkçe</a:t>
            </a:r>
            <a:r>
              <a:rPr lang="tr-TR" sz="2000" dirty="0">
                <a:solidFill>
                  <a:schemeClr val="accent5"/>
                </a:solidFill>
              </a:rPr>
              <a:t> olarak hazırlanacak ve sunulacaktır.</a:t>
            </a:r>
          </a:p>
          <a:p>
            <a:pPr marL="355600" lvl="1" indent="-355600" algn="just">
              <a:spcAft>
                <a:spcPct val="25000"/>
              </a:spcAft>
              <a:buFont typeface="Wingdings" pitchFamily="2" charset="2"/>
              <a:buChar char="§"/>
              <a:defRPr/>
            </a:pPr>
            <a:endParaRPr lang="tr-TR" sz="2000" dirty="0">
              <a:solidFill>
                <a:schemeClr val="accent5"/>
              </a:solidFill>
            </a:endParaRPr>
          </a:p>
          <a:p>
            <a:pPr marL="355600" lvl="1" indent="-355600" algn="just">
              <a:spcAft>
                <a:spcPct val="25000"/>
              </a:spcAft>
              <a:buFont typeface="Wingdings" pitchFamily="2" charset="2"/>
              <a:buChar char="§"/>
              <a:defRPr/>
            </a:pPr>
            <a:r>
              <a:rPr lang="tr-TR" sz="2000" b="1" u="sng" dirty="0">
                <a:solidFill>
                  <a:schemeClr val="accent5"/>
                </a:solidFill>
              </a:rPr>
              <a:t>Madde 20</a:t>
            </a:r>
            <a:r>
              <a:rPr lang="tr-TR" sz="2000" b="1" dirty="0">
                <a:solidFill>
                  <a:schemeClr val="accent5"/>
                </a:solidFill>
              </a:rPr>
              <a:t>: </a:t>
            </a:r>
            <a:r>
              <a:rPr lang="tr-TR" sz="2000" dirty="0">
                <a:solidFill>
                  <a:schemeClr val="accent5"/>
                </a:solidFill>
              </a:rPr>
              <a:t>Teklif ve ödemelerde geçerli para birimi TL’dir. Teklifler, </a:t>
            </a:r>
            <a:r>
              <a:rPr lang="tr-TR" sz="2000" b="1" dirty="0">
                <a:solidFill>
                  <a:schemeClr val="accent5"/>
                </a:solidFill>
              </a:rPr>
              <a:t>KDV HARİÇ </a:t>
            </a:r>
            <a:r>
              <a:rPr lang="tr-TR" sz="2000" dirty="0">
                <a:solidFill>
                  <a:schemeClr val="accent5"/>
                </a:solidFill>
              </a:rPr>
              <a:t>verilmelidir.</a:t>
            </a:r>
          </a:p>
          <a:p>
            <a:pPr marL="355600" lvl="1" indent="-355600" algn="just">
              <a:spcAft>
                <a:spcPct val="25000"/>
              </a:spcAft>
              <a:defRPr/>
            </a:pPr>
            <a:endParaRPr lang="tr-TR" sz="2000" dirty="0">
              <a:solidFill>
                <a:schemeClr val="accent5"/>
              </a:solidFill>
            </a:endParaRPr>
          </a:p>
          <a:p>
            <a:pPr marL="355600" lvl="1" indent="-355600" algn="just">
              <a:spcAft>
                <a:spcPct val="25000"/>
              </a:spcAft>
              <a:buFont typeface="Wingdings" pitchFamily="2" charset="2"/>
              <a:buChar char="§"/>
              <a:defRPr/>
            </a:pPr>
            <a:r>
              <a:rPr lang="tr-TR" sz="2000" b="1" u="sng" dirty="0">
                <a:solidFill>
                  <a:schemeClr val="accent5"/>
                </a:solidFill>
              </a:rPr>
              <a:t>Madde 21:</a:t>
            </a:r>
            <a:r>
              <a:rPr lang="tr-TR" sz="2000" b="1" dirty="0">
                <a:solidFill>
                  <a:schemeClr val="accent5"/>
                </a:solidFill>
              </a:rPr>
              <a:t> </a:t>
            </a:r>
            <a:r>
              <a:rPr lang="tr-TR" sz="2000" dirty="0">
                <a:solidFill>
                  <a:schemeClr val="accent5"/>
                </a:solidFill>
              </a:rPr>
              <a:t>Sözleşme Makamı Tarafından gerçekleştirilecek ihalelerde, lotlar halinde ihaleye çıkılmamış ise, işin tamamı için teklif sunulacak olup </a:t>
            </a:r>
            <a:r>
              <a:rPr lang="tr-TR" sz="2000" b="1" dirty="0">
                <a:solidFill>
                  <a:schemeClr val="accent5"/>
                </a:solidFill>
              </a:rPr>
              <a:t>kısmi teklifler kabul edilmeyecektir.</a:t>
            </a:r>
          </a:p>
        </p:txBody>
      </p:sp>
      <p:pic>
        <p:nvPicPr>
          <p:cNvPr id="4" name="15 Resim" descr="Kalkinma-Logo.jpg"/>
          <p:cNvPicPr>
            <a:picLocks noChangeAspect="1"/>
          </p:cNvPicPr>
          <p:nvPr/>
        </p:nvPicPr>
        <p:blipFill>
          <a:blip r:embed="rId2" cstate="print"/>
          <a:stretch>
            <a:fillRect/>
          </a:stretch>
        </p:blipFill>
        <p:spPr>
          <a:xfrm>
            <a:off x="8100392" y="0"/>
            <a:ext cx="858927" cy="908720"/>
          </a:xfrm>
          <a:prstGeom prst="rect">
            <a:avLst/>
          </a:prstGeom>
        </p:spPr>
      </p:pic>
      <p:pic>
        <p:nvPicPr>
          <p:cNvPr id="5" name="Resim 4">
            <a:extLst>
              <a:ext uri="{FF2B5EF4-FFF2-40B4-BE49-F238E27FC236}">
                <a16:creationId xmlns:a16="http://schemas.microsoft.com/office/drawing/2014/main" id="{E9257EB2-5903-40EE-B18E-1B71DE9383A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0"/>
            <a:ext cx="933400" cy="933400"/>
          </a:xfrm>
          <a:prstGeom prst="rect">
            <a:avLst/>
          </a:prstGeom>
        </p:spPr>
      </p:pic>
    </p:spTree>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2" end="2"/>
                                            </p:txEl>
                                          </p:spTgt>
                                        </p:tgtEl>
                                        <p:attrNameLst>
                                          <p:attrName>ppt_y</p:attrName>
                                        </p:attrNameLst>
                                      </p:cBhvr>
                                      <p:tavLst>
                                        <p:tav tm="0">
                                          <p:val>
                                            <p:strVal val="#ppt_y"/>
                                          </p:val>
                                        </p:tav>
                                        <p:tav tm="100000">
                                          <p:val>
                                            <p:strVal val="#ppt_y"/>
                                          </p:val>
                                        </p:tav>
                                      </p:tavLst>
                                    </p:anim>
                                  </p:childTnLst>
                                </p:cTn>
                              </p:par>
                              <p:par>
                                <p:cTn id="15" presetID="22" presetClass="exit" presetSubtype="4" fill="hold" nodeType="withEffect">
                                  <p:stCondLst>
                                    <p:cond delay="0"/>
                                  </p:stCondLst>
                                  <p:childTnLst>
                                    <p:animEffect transition="out" filter="wipe(down)">
                                      <p:cBhvr>
                                        <p:cTn id="16" dur="500"/>
                                        <p:tgtEl>
                                          <p:spTgt spid="3">
                                            <p:txEl>
                                              <p:pRg st="0" end="0"/>
                                            </p:txEl>
                                          </p:spTgt>
                                        </p:tgtEl>
                                      </p:cBhvr>
                                    </p:animEffect>
                                    <p:set>
                                      <p:cBhvr>
                                        <p:cTn id="17"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additive="base">
                                        <p:cTn id="22" dur="1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3" dur="1000" fill="hold"/>
                                        <p:tgtEl>
                                          <p:spTgt spid="3">
                                            <p:txEl>
                                              <p:pRg st="4" end="4"/>
                                            </p:txEl>
                                          </p:spTgt>
                                        </p:tgtEl>
                                        <p:attrNameLst>
                                          <p:attrName>ppt_y</p:attrName>
                                        </p:attrNameLst>
                                      </p:cBhvr>
                                      <p:tavLst>
                                        <p:tav tm="0">
                                          <p:val>
                                            <p:strVal val="#ppt_y"/>
                                          </p:val>
                                        </p:tav>
                                        <p:tav tm="100000">
                                          <p:val>
                                            <p:strVal val="#ppt_y"/>
                                          </p:val>
                                        </p:tav>
                                      </p:tavLst>
                                    </p:anim>
                                  </p:childTnLst>
                                </p:cTn>
                              </p:par>
                              <p:par>
                                <p:cTn id="24" presetID="22" presetClass="exit" presetSubtype="4" fill="hold" nodeType="withEffect">
                                  <p:stCondLst>
                                    <p:cond delay="0"/>
                                  </p:stCondLst>
                                  <p:childTnLst>
                                    <p:animEffect transition="out" filter="wipe(down)">
                                      <p:cBhvr>
                                        <p:cTn id="25" dur="500"/>
                                        <p:tgtEl>
                                          <p:spTgt spid="3">
                                            <p:txEl>
                                              <p:pRg st="2" end="2"/>
                                            </p:txEl>
                                          </p:spTgt>
                                        </p:tgtEl>
                                      </p:cBhvr>
                                    </p:animEffect>
                                    <p:set>
                                      <p:cBhvr>
                                        <p:cTn id="26"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10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3">
                                            <p:txEl>
                                              <p:pRg st="6" end="6"/>
                                            </p:txEl>
                                          </p:spTgt>
                                        </p:tgtEl>
                                        <p:attrNameLst>
                                          <p:attrName>ppt_y</p:attrName>
                                        </p:attrNameLst>
                                      </p:cBhvr>
                                      <p:tavLst>
                                        <p:tav tm="0">
                                          <p:val>
                                            <p:strVal val="#ppt_y"/>
                                          </p:val>
                                        </p:tav>
                                        <p:tav tm="100000">
                                          <p:val>
                                            <p:strVal val="#ppt_y"/>
                                          </p:val>
                                        </p:tav>
                                      </p:tavLst>
                                    </p:anim>
                                  </p:childTnLst>
                                </p:cTn>
                              </p:par>
                              <p:par>
                                <p:cTn id="33" presetID="22" presetClass="exit" presetSubtype="4" fill="hold" nodeType="withEffect">
                                  <p:stCondLst>
                                    <p:cond delay="0"/>
                                  </p:stCondLst>
                                  <p:childTnLst>
                                    <p:animEffect transition="out" filter="wipe(down)">
                                      <p:cBhvr>
                                        <p:cTn id="34" dur="500"/>
                                        <p:tgtEl>
                                          <p:spTgt spid="3">
                                            <p:txEl>
                                              <p:pRg st="4" end="4"/>
                                            </p:txEl>
                                          </p:spTgt>
                                        </p:tgtEl>
                                      </p:cBhvr>
                                    </p:animEffect>
                                    <p:set>
                                      <p:cBhvr>
                                        <p:cTn id="35"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755576" y="0"/>
            <a:ext cx="7772400" cy="908719"/>
          </a:xfrm>
        </p:spPr>
        <p:txBody>
          <a:bodyPr/>
          <a:lstStyle/>
          <a:p>
            <a:pPr algn="ctr"/>
            <a:r>
              <a:rPr lang="tr-TR" sz="4000" dirty="0">
                <a:effectLst/>
                <a:cs typeface="Times New Roman" pitchFamily="18" charset="0"/>
              </a:rPr>
              <a:t>Satın Alma Nedir?</a:t>
            </a:r>
          </a:p>
        </p:txBody>
      </p:sp>
      <p:sp>
        <p:nvSpPr>
          <p:cNvPr id="3" name="2 Metin Yer Tutucusu"/>
          <p:cNvSpPr>
            <a:spLocks noGrp="1"/>
          </p:cNvSpPr>
          <p:nvPr>
            <p:ph type="body" idx="1"/>
          </p:nvPr>
        </p:nvSpPr>
        <p:spPr>
          <a:xfrm>
            <a:off x="722313" y="1412776"/>
            <a:ext cx="7772400" cy="4320480"/>
          </a:xfrm>
        </p:spPr>
        <p:txBody>
          <a:bodyPr>
            <a:normAutofit fontScale="70000" lnSpcReduction="20000"/>
          </a:bodyPr>
          <a:lstStyle/>
          <a:p>
            <a:pPr marL="342900" indent="-342900">
              <a:spcBef>
                <a:spcPct val="50000"/>
              </a:spcBef>
            </a:pPr>
            <a:r>
              <a:rPr lang="tr-TR" sz="3800" dirty="0">
                <a:solidFill>
                  <a:schemeClr val="accent1">
                    <a:lumMod val="50000"/>
                  </a:schemeClr>
                </a:solidFill>
                <a:cs typeface="Times New Roman" pitchFamily="18" charset="0"/>
              </a:rPr>
              <a:t>Satın alma;</a:t>
            </a:r>
          </a:p>
          <a:p>
            <a:pPr marL="342900" indent="-342900">
              <a:spcBef>
                <a:spcPct val="50000"/>
              </a:spcBef>
            </a:pPr>
            <a:r>
              <a:rPr lang="tr-TR" sz="3800" dirty="0">
                <a:solidFill>
                  <a:schemeClr val="accent1">
                    <a:lumMod val="50000"/>
                  </a:schemeClr>
                </a:solidFill>
                <a:cs typeface="Times New Roman" pitchFamily="18" charset="0"/>
              </a:rPr>
              <a:t>mal alımı, hizmet temini ve yapım işlerinde;</a:t>
            </a:r>
          </a:p>
          <a:p>
            <a:pPr marL="955548" lvl="1" indent="-342900">
              <a:spcBef>
                <a:spcPct val="50000"/>
              </a:spcBef>
              <a:buFontTx/>
              <a:buAutoNum type="arabicParenR"/>
            </a:pPr>
            <a:r>
              <a:rPr lang="tr-TR" sz="3500" i="1" dirty="0">
                <a:solidFill>
                  <a:srgbClr val="C00000"/>
                </a:solidFill>
                <a:cs typeface="Times New Roman" pitchFamily="18" charset="0"/>
              </a:rPr>
              <a:t>İlgili kuruluşun proje hedeflerinin ve amaçlarının detaylı bir şekilde açıklanması</a:t>
            </a:r>
          </a:p>
          <a:p>
            <a:pPr marL="955548" lvl="1" indent="-342900">
              <a:spcBef>
                <a:spcPct val="50000"/>
              </a:spcBef>
              <a:buFontTx/>
              <a:buAutoNum type="arabicParenR"/>
            </a:pPr>
            <a:r>
              <a:rPr lang="tr-TR" sz="3500" i="1" dirty="0">
                <a:solidFill>
                  <a:srgbClr val="C00000"/>
                </a:solidFill>
                <a:cs typeface="Times New Roman" pitchFamily="18" charset="0"/>
              </a:rPr>
              <a:t>Rekabette adillik, doğruluk ve şeffaflığın sağlanması </a:t>
            </a:r>
          </a:p>
          <a:p>
            <a:pPr marL="955548" lvl="1" indent="-342900">
              <a:spcBef>
                <a:spcPct val="50000"/>
              </a:spcBef>
              <a:buFontTx/>
              <a:buAutoNum type="arabicParenR"/>
            </a:pPr>
            <a:r>
              <a:rPr lang="tr-TR" sz="3500" i="1" dirty="0">
                <a:solidFill>
                  <a:srgbClr val="C00000"/>
                </a:solidFill>
                <a:cs typeface="Times New Roman" pitchFamily="18" charset="0"/>
              </a:rPr>
              <a:t>Ekonomiklik ve paranın en etkin kullanımının sağlanması</a:t>
            </a:r>
          </a:p>
          <a:p>
            <a:pPr marL="0">
              <a:spcBef>
                <a:spcPct val="50000"/>
              </a:spcBef>
            </a:pPr>
            <a:r>
              <a:rPr lang="tr-TR" sz="3800" dirty="0">
                <a:solidFill>
                  <a:schemeClr val="accent1">
                    <a:lumMod val="50000"/>
                  </a:schemeClr>
                </a:solidFill>
                <a:cs typeface="Times New Roman" pitchFamily="18" charset="0"/>
              </a:rPr>
              <a:t>hususlarının dikkate alınarak ihtiyaç duyulan alımların zamanında gerçekleştirilmesi işlemidir.</a:t>
            </a:r>
          </a:p>
        </p:txBody>
      </p:sp>
      <p:pic>
        <p:nvPicPr>
          <p:cNvPr id="1026" name="Picture 2"/>
          <p:cNvPicPr>
            <a:picLocks noChangeAspect="1" noChangeArrowheads="1"/>
          </p:cNvPicPr>
          <p:nvPr/>
        </p:nvPicPr>
        <p:blipFill>
          <a:blip r:embed="rId3" cstate="print"/>
          <a:srcRect/>
          <a:stretch>
            <a:fillRect/>
          </a:stretch>
        </p:blipFill>
        <p:spPr bwMode="auto">
          <a:xfrm>
            <a:off x="7143768" y="1142984"/>
            <a:ext cx="1285884" cy="1148333"/>
          </a:xfrm>
          <a:prstGeom prst="rect">
            <a:avLst/>
          </a:prstGeom>
          <a:noFill/>
          <a:ln w="9525">
            <a:noFill/>
            <a:miter lim="800000"/>
            <a:headEnd/>
            <a:tailEnd/>
          </a:ln>
        </p:spPr>
      </p:pic>
      <p:pic>
        <p:nvPicPr>
          <p:cNvPr id="5" name="Resim 4">
            <a:extLst>
              <a:ext uri="{FF2B5EF4-FFF2-40B4-BE49-F238E27FC236}">
                <a16:creationId xmlns:a16="http://schemas.microsoft.com/office/drawing/2014/main" id="{DA3A6990-5F30-4C88-90E4-EFB90637B63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4" y="0"/>
            <a:ext cx="933400" cy="933400"/>
          </a:xfrm>
          <a:prstGeom prst="rect">
            <a:avLst/>
          </a:prstGeom>
        </p:spPr>
      </p:pic>
    </p:spTree>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300"/>
                                        <p:tgtEl>
                                          <p:spTgt spid="3">
                                            <p:txEl>
                                              <p:pRg st="0" end="0"/>
                                            </p:txEl>
                                          </p:spTgt>
                                        </p:tgtEl>
                                      </p:cBhvr>
                                    </p:animEffect>
                                  </p:childTnLst>
                                </p:cTn>
                              </p:par>
                            </p:childTnLst>
                          </p:cTn>
                        </p:par>
                        <p:par>
                          <p:cTn id="8" fill="hold">
                            <p:stCondLst>
                              <p:cond delay="300"/>
                            </p:stCondLst>
                            <p:childTnLst>
                              <p:par>
                                <p:cTn id="9" presetID="5" presetClass="entr" presetSubtype="1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checkerboard(across)">
                                      <p:cBhvr>
                                        <p:cTn id="11" dur="300"/>
                                        <p:tgtEl>
                                          <p:spTgt spid="3">
                                            <p:txEl>
                                              <p:pRg st="1" end="1"/>
                                            </p:txEl>
                                          </p:spTgt>
                                        </p:tgtEl>
                                      </p:cBhvr>
                                    </p:animEffect>
                                  </p:childTnLst>
                                </p:cTn>
                              </p:par>
                            </p:childTnLst>
                          </p:cTn>
                        </p:par>
                        <p:par>
                          <p:cTn id="12" fill="hold">
                            <p:stCondLst>
                              <p:cond delay="600"/>
                            </p:stCondLst>
                            <p:childTnLst>
                              <p:par>
                                <p:cTn id="13" presetID="5" presetClass="entr" presetSubtype="1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300"/>
                                        <p:tgtEl>
                                          <p:spTgt spid="3">
                                            <p:txEl>
                                              <p:pRg st="2" end="2"/>
                                            </p:txEl>
                                          </p:spTgt>
                                        </p:tgtEl>
                                      </p:cBhvr>
                                    </p:animEffect>
                                  </p:childTnLst>
                                </p:cTn>
                              </p:par>
                            </p:childTnLst>
                          </p:cTn>
                        </p:par>
                        <p:par>
                          <p:cTn id="16" fill="hold">
                            <p:stCondLst>
                              <p:cond delay="900"/>
                            </p:stCondLst>
                            <p:childTnLst>
                              <p:par>
                                <p:cTn id="17" presetID="5" presetClass="entr" presetSubtype="1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checkerboard(across)">
                                      <p:cBhvr>
                                        <p:cTn id="19" dur="300"/>
                                        <p:tgtEl>
                                          <p:spTgt spid="3">
                                            <p:txEl>
                                              <p:pRg st="3" end="3"/>
                                            </p:txEl>
                                          </p:spTgt>
                                        </p:tgtEl>
                                      </p:cBhvr>
                                    </p:animEffect>
                                  </p:childTnLst>
                                </p:cTn>
                              </p:par>
                            </p:childTnLst>
                          </p:cTn>
                        </p:par>
                        <p:par>
                          <p:cTn id="20" fill="hold">
                            <p:stCondLst>
                              <p:cond delay="1200"/>
                            </p:stCondLst>
                            <p:childTnLst>
                              <p:par>
                                <p:cTn id="21" presetID="5" presetClass="entr" presetSubtype="10"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checkerboard(across)">
                                      <p:cBhvr>
                                        <p:cTn id="23" dur="300"/>
                                        <p:tgtEl>
                                          <p:spTgt spid="3">
                                            <p:txEl>
                                              <p:pRg st="4" end="4"/>
                                            </p:txEl>
                                          </p:spTgt>
                                        </p:tgtEl>
                                      </p:cBhvr>
                                    </p:animEffect>
                                  </p:childTnLst>
                                </p:cTn>
                              </p:par>
                            </p:childTnLst>
                          </p:cTn>
                        </p:par>
                        <p:par>
                          <p:cTn id="24" fill="hold">
                            <p:stCondLst>
                              <p:cond delay="1500"/>
                            </p:stCondLst>
                            <p:childTnLst>
                              <p:par>
                                <p:cTn id="25" presetID="5" presetClass="entr" presetSubtype="10"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checkerboard(across)">
                                      <p:cBhvr>
                                        <p:cTn id="27" dur="3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55576" y="188640"/>
            <a:ext cx="7772400" cy="620688"/>
          </a:xfrm>
        </p:spPr>
        <p:txBody>
          <a:bodyPr/>
          <a:lstStyle/>
          <a:p>
            <a:pPr algn="ctr"/>
            <a:r>
              <a:rPr lang="tr-TR" sz="2800" dirty="0">
                <a:latin typeface="+mn-lt"/>
              </a:rPr>
              <a:t>Bölüm-A) İsteklilere Talimatlar</a:t>
            </a:r>
          </a:p>
        </p:txBody>
      </p:sp>
      <p:sp>
        <p:nvSpPr>
          <p:cNvPr id="3" name="2 Metin Yer Tutucusu"/>
          <p:cNvSpPr>
            <a:spLocks noGrp="1"/>
          </p:cNvSpPr>
          <p:nvPr>
            <p:ph type="body" idx="1"/>
          </p:nvPr>
        </p:nvSpPr>
        <p:spPr>
          <a:xfrm>
            <a:off x="585814" y="1196752"/>
            <a:ext cx="7772400" cy="4732578"/>
          </a:xfrm>
        </p:spPr>
        <p:txBody>
          <a:bodyPr>
            <a:normAutofit/>
          </a:bodyPr>
          <a:lstStyle/>
          <a:p>
            <a:pPr marL="450850" lvl="1" indent="-450850" algn="just">
              <a:spcAft>
                <a:spcPct val="25000"/>
              </a:spcAft>
              <a:buFont typeface="Wingdings" pitchFamily="2" charset="2"/>
              <a:buChar char="§"/>
              <a:defRPr/>
            </a:pPr>
            <a:r>
              <a:rPr lang="tr-TR" sz="2000" b="1" u="sng" dirty="0">
                <a:solidFill>
                  <a:schemeClr val="accent5"/>
                </a:solidFill>
              </a:rPr>
              <a:t>Madde 23: </a:t>
            </a:r>
            <a:r>
              <a:rPr lang="tr-TR" sz="2000" dirty="0">
                <a:solidFill>
                  <a:schemeClr val="accent5"/>
                </a:solidFill>
              </a:rPr>
              <a:t>Teklif Mektubu ve geçici teminat da dâhil olmak üzere ihaleye katılabilme şartı olarak bu Şartname ile istenilen </a:t>
            </a:r>
            <a:r>
              <a:rPr lang="tr-TR" sz="2000" b="1" dirty="0">
                <a:solidFill>
                  <a:schemeClr val="accent5"/>
                </a:solidFill>
              </a:rPr>
              <a:t>bütün belgeler bir zarfa veya pakete konulur</a:t>
            </a:r>
            <a:r>
              <a:rPr lang="tr-TR" sz="2000" dirty="0">
                <a:solidFill>
                  <a:schemeClr val="accent5"/>
                </a:solidFill>
              </a:rPr>
              <a:t>. Zarfın üzerine isteklinin adı, soyadı veya ticaret unvanı, tebligata esas açık adresi, teklifin hangi işe ait olduğu ve ihaleyi yapan Sözleşme Makamının açık adresi yazılır. </a:t>
            </a:r>
          </a:p>
          <a:p>
            <a:pPr marL="450850" lvl="1" indent="-450850" algn="just">
              <a:spcAft>
                <a:spcPct val="25000"/>
              </a:spcAft>
              <a:defRPr/>
            </a:pPr>
            <a:endParaRPr lang="tr-TR" sz="2000" u="sng" dirty="0">
              <a:solidFill>
                <a:schemeClr val="accent5"/>
              </a:solidFill>
            </a:endParaRPr>
          </a:p>
          <a:p>
            <a:pPr marL="450850" lvl="1" indent="-450850" algn="just">
              <a:spcAft>
                <a:spcPct val="25000"/>
              </a:spcAft>
              <a:buFont typeface="Wingdings" pitchFamily="2" charset="2"/>
              <a:buChar char="§"/>
              <a:defRPr/>
            </a:pPr>
            <a:r>
              <a:rPr lang="tr-TR" sz="2000" b="1" u="sng" dirty="0">
                <a:solidFill>
                  <a:schemeClr val="accent5"/>
                </a:solidFill>
              </a:rPr>
              <a:t>Madde 25:</a:t>
            </a:r>
            <a:r>
              <a:rPr lang="tr-TR" sz="2000" b="1" dirty="0">
                <a:solidFill>
                  <a:schemeClr val="accent5"/>
                </a:solidFill>
              </a:rPr>
              <a:t> Tekliflerin geçerlilik süresi</a:t>
            </a:r>
            <a:r>
              <a:rPr lang="tr-TR" sz="2000" dirty="0">
                <a:solidFill>
                  <a:schemeClr val="accent5"/>
                </a:solidFill>
              </a:rPr>
              <a:t>, ihale tarihinden itibaren en az 60 takvim günü olmalıdır. Bu süreden daha kısa süreyle geçerli olduğu belirtilen teklif mektupları değerlendirmeye alınmayacaktır. </a:t>
            </a:r>
          </a:p>
          <a:p>
            <a:pPr marL="450850" lvl="1" indent="-450850" algn="just">
              <a:spcAft>
                <a:spcPct val="25000"/>
              </a:spcAft>
              <a:defRPr/>
            </a:pPr>
            <a:endParaRPr lang="tr-TR" sz="2000" dirty="0">
              <a:solidFill>
                <a:schemeClr val="accent5"/>
              </a:solidFill>
            </a:endParaRPr>
          </a:p>
          <a:p>
            <a:pPr marL="450850" lvl="1" indent="-450850" algn="just">
              <a:spcAft>
                <a:spcPct val="25000"/>
              </a:spcAft>
              <a:buFont typeface="Wingdings" pitchFamily="2" charset="2"/>
              <a:buChar char="§"/>
              <a:defRPr/>
            </a:pPr>
            <a:r>
              <a:rPr lang="tr-TR" sz="2000" b="1" u="sng" dirty="0">
                <a:solidFill>
                  <a:schemeClr val="accent5"/>
                </a:solidFill>
              </a:rPr>
              <a:t>Madde 26</a:t>
            </a:r>
            <a:r>
              <a:rPr lang="tr-TR" sz="2000" dirty="0">
                <a:solidFill>
                  <a:schemeClr val="accent5"/>
                </a:solidFill>
              </a:rPr>
              <a:t>: Bu ihalede </a:t>
            </a:r>
            <a:r>
              <a:rPr lang="tr-TR" sz="2000" b="1" dirty="0">
                <a:solidFill>
                  <a:schemeClr val="accent5"/>
                </a:solidFill>
              </a:rPr>
              <a:t>geçici teminat </a:t>
            </a:r>
            <a:r>
              <a:rPr lang="tr-TR" sz="2000" dirty="0">
                <a:solidFill>
                  <a:schemeClr val="accent5"/>
                </a:solidFill>
              </a:rPr>
              <a:t>zorunludur. İstekliler teklif ettikleri bedelin %3’ünden az olmamak üzere kendi belirleyecekleri tutarda geçici teminat vereceklerdir. </a:t>
            </a:r>
          </a:p>
        </p:txBody>
      </p:sp>
      <p:pic>
        <p:nvPicPr>
          <p:cNvPr id="4" name="15 Resim" descr="Kalkinma-Logo.jpg"/>
          <p:cNvPicPr>
            <a:picLocks noChangeAspect="1"/>
          </p:cNvPicPr>
          <p:nvPr/>
        </p:nvPicPr>
        <p:blipFill>
          <a:blip r:embed="rId2" cstate="print"/>
          <a:stretch>
            <a:fillRect/>
          </a:stretch>
        </p:blipFill>
        <p:spPr>
          <a:xfrm>
            <a:off x="8100392" y="0"/>
            <a:ext cx="858927" cy="908720"/>
          </a:xfrm>
          <a:prstGeom prst="rect">
            <a:avLst/>
          </a:prstGeom>
        </p:spPr>
      </p:pic>
      <p:pic>
        <p:nvPicPr>
          <p:cNvPr id="5" name="Resim 4">
            <a:extLst>
              <a:ext uri="{FF2B5EF4-FFF2-40B4-BE49-F238E27FC236}">
                <a16:creationId xmlns:a16="http://schemas.microsoft.com/office/drawing/2014/main" id="{73829AE5-1C6C-4D27-BF1D-0F6C24E1A9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0"/>
            <a:ext cx="933400" cy="933400"/>
          </a:xfrm>
          <a:prstGeom prst="rect">
            <a:avLst/>
          </a:prstGeom>
        </p:spPr>
      </p:pic>
    </p:spTree>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3" dur="1000" fill="hold"/>
                                        <p:tgtEl>
                                          <p:spTgt spid="3">
                                            <p:txEl>
                                              <p:pRg st="2" end="2"/>
                                            </p:txEl>
                                          </p:spTgt>
                                        </p:tgtEl>
                                        <p:attrNameLst>
                                          <p:attrName>ppt_y</p:attrName>
                                        </p:attrNameLst>
                                      </p:cBhvr>
                                      <p:tavLst>
                                        <p:tav tm="0">
                                          <p:val>
                                            <p:strVal val="#ppt_y"/>
                                          </p:val>
                                        </p:tav>
                                        <p:tav tm="100000">
                                          <p:val>
                                            <p:strVal val="#ppt_y"/>
                                          </p:val>
                                        </p:tav>
                                      </p:tavLst>
                                    </p:anim>
                                  </p:childTnLst>
                                </p:cTn>
                              </p:par>
                              <p:par>
                                <p:cTn id="14" presetID="22" presetClass="exit" presetSubtype="4" fill="hold" nodeType="withEffect">
                                  <p:stCondLst>
                                    <p:cond delay="0"/>
                                  </p:stCondLst>
                                  <p:childTnLst>
                                    <p:animEffect transition="out" filter="wipe(down)">
                                      <p:cBhvr>
                                        <p:cTn id="15" dur="500"/>
                                        <p:tgtEl>
                                          <p:spTgt spid="3">
                                            <p:txEl>
                                              <p:pRg st="0" end="0"/>
                                            </p:txEl>
                                          </p:spTgt>
                                        </p:tgtEl>
                                      </p:cBhvr>
                                    </p:animEffect>
                                    <p:set>
                                      <p:cBhvr>
                                        <p:cTn id="16"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1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2" dur="1000" fill="hold"/>
                                        <p:tgtEl>
                                          <p:spTgt spid="3">
                                            <p:txEl>
                                              <p:pRg st="4" end="4"/>
                                            </p:txEl>
                                          </p:spTgt>
                                        </p:tgtEl>
                                        <p:attrNameLst>
                                          <p:attrName>ppt_y</p:attrName>
                                        </p:attrNameLst>
                                      </p:cBhvr>
                                      <p:tavLst>
                                        <p:tav tm="0">
                                          <p:val>
                                            <p:strVal val="#ppt_y"/>
                                          </p:val>
                                        </p:tav>
                                        <p:tav tm="100000">
                                          <p:val>
                                            <p:strVal val="#ppt_y"/>
                                          </p:val>
                                        </p:tav>
                                      </p:tavLst>
                                    </p:anim>
                                  </p:childTnLst>
                                </p:cTn>
                              </p:par>
                              <p:par>
                                <p:cTn id="23" presetID="22" presetClass="exit" presetSubtype="4" fill="hold" nodeType="withEffect">
                                  <p:stCondLst>
                                    <p:cond delay="0"/>
                                  </p:stCondLst>
                                  <p:childTnLst>
                                    <p:animEffect transition="out" filter="wipe(down)">
                                      <p:cBhvr>
                                        <p:cTn id="24" dur="500"/>
                                        <p:tgtEl>
                                          <p:spTgt spid="3">
                                            <p:txEl>
                                              <p:pRg st="2" end="2"/>
                                            </p:txEl>
                                          </p:spTgt>
                                        </p:tgtEl>
                                      </p:cBhvr>
                                    </p:animEffect>
                                    <p:set>
                                      <p:cBhvr>
                                        <p:cTn id="25"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3568" y="1124744"/>
            <a:ext cx="7772400" cy="908720"/>
          </a:xfrm>
        </p:spPr>
        <p:txBody>
          <a:bodyPr/>
          <a:lstStyle/>
          <a:p>
            <a:pPr algn="ctr"/>
            <a:r>
              <a:rPr lang="tr-TR" sz="2800" dirty="0">
                <a:ln w="12700">
                  <a:noFill/>
                </a:ln>
                <a:solidFill>
                  <a:schemeClr val="tx1"/>
                </a:solidFill>
              </a:rPr>
              <a:t>Sözleşme Ek-1 Genel Koşullar</a:t>
            </a:r>
          </a:p>
        </p:txBody>
      </p:sp>
      <p:sp>
        <p:nvSpPr>
          <p:cNvPr id="3" name="2 Metin Yer Tutucusu"/>
          <p:cNvSpPr>
            <a:spLocks noGrp="1"/>
          </p:cNvSpPr>
          <p:nvPr>
            <p:ph type="body" idx="1"/>
          </p:nvPr>
        </p:nvSpPr>
        <p:spPr>
          <a:xfrm>
            <a:off x="683568" y="2492896"/>
            <a:ext cx="7772400" cy="1512168"/>
          </a:xfrm>
        </p:spPr>
        <p:txBody>
          <a:bodyPr>
            <a:normAutofit lnSpcReduction="10000"/>
          </a:bodyPr>
          <a:lstStyle/>
          <a:p>
            <a:pPr marL="742950" lvl="1" indent="-285750">
              <a:spcAft>
                <a:spcPct val="25000"/>
              </a:spcAft>
              <a:buFont typeface="Wingdings" pitchFamily="2" charset="2"/>
              <a:buChar char="§"/>
              <a:defRPr/>
            </a:pPr>
            <a:r>
              <a:rPr lang="tr-TR" sz="2400" b="1" i="1" dirty="0"/>
              <a:t>Genel Koşullar </a:t>
            </a:r>
            <a:r>
              <a:rPr lang="tr-TR" sz="2400" b="1" i="1" u="sng" dirty="0"/>
              <a:t>hiçbir şekilde değiştirilemez. </a:t>
            </a:r>
            <a:r>
              <a:rPr lang="tr-TR" sz="2400" b="1" i="1" dirty="0"/>
              <a:t>Değişiklik yapılması gereken maddeler Özel Koşullarda verilir. Özel Koşulların Genel Koşullara göre hukuksal önceliği vardır.</a:t>
            </a:r>
          </a:p>
          <a:p>
            <a:pPr marL="742950" lvl="1" indent="-285750">
              <a:spcAft>
                <a:spcPct val="25000"/>
              </a:spcAft>
              <a:buFont typeface="Wingdings" pitchFamily="2" charset="2"/>
              <a:buChar char="§"/>
              <a:defRPr/>
            </a:pPr>
            <a:endParaRPr lang="tr-TR" sz="2000" b="1" i="1" dirty="0"/>
          </a:p>
          <a:p>
            <a:endParaRPr lang="tr-TR" dirty="0"/>
          </a:p>
        </p:txBody>
      </p:sp>
      <p:pic>
        <p:nvPicPr>
          <p:cNvPr id="4" name="15 Resim" descr="Kalkinma-Logo.jpg"/>
          <p:cNvPicPr>
            <a:picLocks noChangeAspect="1"/>
          </p:cNvPicPr>
          <p:nvPr/>
        </p:nvPicPr>
        <p:blipFill>
          <a:blip r:embed="rId2" cstate="print"/>
          <a:stretch>
            <a:fillRect/>
          </a:stretch>
        </p:blipFill>
        <p:spPr>
          <a:xfrm>
            <a:off x="8100392" y="0"/>
            <a:ext cx="858927" cy="908720"/>
          </a:xfrm>
          <a:prstGeom prst="rect">
            <a:avLst/>
          </a:prstGeom>
        </p:spPr>
      </p:pic>
      <p:pic>
        <p:nvPicPr>
          <p:cNvPr id="5" name="Resim 4">
            <a:extLst>
              <a:ext uri="{FF2B5EF4-FFF2-40B4-BE49-F238E27FC236}">
                <a16:creationId xmlns:a16="http://schemas.microsoft.com/office/drawing/2014/main" id="{B3751851-880A-4EA7-B64D-7A33F8B6E4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0"/>
            <a:ext cx="933400" cy="933400"/>
          </a:xfrm>
          <a:prstGeom prst="rect">
            <a:avLst/>
          </a:prstGeom>
        </p:spPr>
      </p:pic>
    </p:spTree>
  </p:cSld>
  <p:clrMapOvr>
    <a:masterClrMapping/>
  </p:clrMapOvr>
  <p:transition spd="med" advClick="0">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3568" y="-171400"/>
            <a:ext cx="7772400" cy="908720"/>
          </a:xfrm>
        </p:spPr>
        <p:txBody>
          <a:bodyPr/>
          <a:lstStyle/>
          <a:p>
            <a:pPr algn="ctr"/>
            <a:r>
              <a:rPr lang="tr-TR" sz="2800" dirty="0"/>
              <a:t>Sözleşme Ek-1 Genel Koşullar</a:t>
            </a:r>
          </a:p>
        </p:txBody>
      </p:sp>
      <p:sp>
        <p:nvSpPr>
          <p:cNvPr id="3" name="2 Metin Yer Tutucusu"/>
          <p:cNvSpPr>
            <a:spLocks noGrp="1"/>
          </p:cNvSpPr>
          <p:nvPr>
            <p:ph type="body" idx="1"/>
          </p:nvPr>
        </p:nvSpPr>
        <p:spPr>
          <a:xfrm>
            <a:off x="722313" y="1340768"/>
            <a:ext cx="7772400" cy="4680520"/>
          </a:xfrm>
        </p:spPr>
        <p:txBody>
          <a:bodyPr>
            <a:normAutofit/>
          </a:bodyPr>
          <a:lstStyle/>
          <a:p>
            <a:pPr marL="130302" indent="-285750">
              <a:spcAft>
                <a:spcPct val="25000"/>
              </a:spcAft>
              <a:buClr>
                <a:srgbClr val="438086"/>
              </a:buClr>
              <a:buFont typeface="Wingdings" pitchFamily="2" charset="2"/>
              <a:buChar char="§"/>
              <a:defRPr/>
            </a:pPr>
            <a:r>
              <a:rPr lang="tr-TR" sz="2300" b="1" i="1" dirty="0">
                <a:solidFill>
                  <a:prstClr val="black">
                    <a:tint val="75000"/>
                  </a:prstClr>
                </a:solidFill>
              </a:rPr>
              <a:t>Genel koşullar 8 ana başlıktan oluşmaktadır:</a:t>
            </a:r>
          </a:p>
          <a:p>
            <a:pPr marL="990600" lvl="1" indent="-533400" algn="just">
              <a:spcAft>
                <a:spcPct val="25000"/>
              </a:spcAft>
              <a:buFont typeface="Wingdings" pitchFamily="2" charset="2"/>
              <a:buAutoNum type="arabicPeriod"/>
              <a:defRPr/>
            </a:pPr>
            <a:endParaRPr lang="tr-TR" sz="2000" b="1" i="1" dirty="0">
              <a:latin typeface="+mj-lt"/>
            </a:endParaRPr>
          </a:p>
          <a:p>
            <a:pPr marL="1168400" lvl="1" indent="-542925" algn="just">
              <a:spcAft>
                <a:spcPct val="25000"/>
              </a:spcAft>
              <a:buFont typeface="Wingdings" pitchFamily="2" charset="2"/>
              <a:buAutoNum type="arabicPeriod"/>
              <a:defRPr/>
            </a:pPr>
            <a:r>
              <a:rPr lang="tr-TR" sz="2000" b="1" i="1" dirty="0">
                <a:latin typeface="+mj-lt"/>
              </a:rPr>
              <a:t>Başlangıç Hükümleri</a:t>
            </a:r>
          </a:p>
          <a:p>
            <a:pPr marL="1168400" lvl="1" indent="-542925" algn="just">
              <a:spcAft>
                <a:spcPct val="25000"/>
              </a:spcAft>
              <a:buFont typeface="Wingdings" pitchFamily="2" charset="2"/>
              <a:buAutoNum type="arabicPeriod"/>
              <a:defRPr/>
            </a:pPr>
            <a:r>
              <a:rPr lang="tr-TR" sz="2000" b="1" i="1" dirty="0">
                <a:latin typeface="+mj-lt"/>
              </a:rPr>
              <a:t>Sözleşme Makamının Yükümlülükleri</a:t>
            </a:r>
          </a:p>
          <a:p>
            <a:pPr marL="1168400" lvl="1" indent="-542925" algn="just">
              <a:spcAft>
                <a:spcPct val="25000"/>
              </a:spcAft>
              <a:buFont typeface="Wingdings" pitchFamily="2" charset="2"/>
              <a:buAutoNum type="arabicPeriod"/>
              <a:defRPr/>
            </a:pPr>
            <a:r>
              <a:rPr lang="tr-TR" sz="2000" b="1" i="1" dirty="0">
                <a:latin typeface="+mj-lt"/>
              </a:rPr>
              <a:t>Yüklenicinin Yükümlülükleri</a:t>
            </a:r>
          </a:p>
          <a:p>
            <a:pPr marL="1168400" lvl="1" indent="-542925" algn="just">
              <a:spcAft>
                <a:spcPct val="25000"/>
              </a:spcAft>
              <a:buFont typeface="Wingdings" pitchFamily="2" charset="2"/>
              <a:buAutoNum type="arabicPeriod"/>
              <a:defRPr/>
            </a:pPr>
            <a:r>
              <a:rPr lang="tr-TR" sz="2000" b="1" i="1" dirty="0">
                <a:latin typeface="+mj-lt"/>
              </a:rPr>
              <a:t>Sözleşmenin İfa Edilmesi</a:t>
            </a:r>
          </a:p>
          <a:p>
            <a:pPr marL="1168400" lvl="1" indent="-542925" algn="just">
              <a:spcAft>
                <a:spcPct val="25000"/>
              </a:spcAft>
              <a:buFont typeface="Wingdings" pitchFamily="2" charset="2"/>
              <a:buAutoNum type="arabicPeriod"/>
              <a:defRPr/>
            </a:pPr>
            <a:r>
              <a:rPr lang="tr-TR" sz="2000" b="1" i="1" dirty="0">
                <a:latin typeface="+mj-lt"/>
              </a:rPr>
              <a:t>Ödemeler ve Borç Tutarlarının Tahsili</a:t>
            </a:r>
          </a:p>
          <a:p>
            <a:pPr marL="1168400" lvl="1" indent="-542925" algn="just">
              <a:spcAft>
                <a:spcPct val="25000"/>
              </a:spcAft>
              <a:buFont typeface="Wingdings" pitchFamily="2" charset="2"/>
              <a:buAutoNum type="arabicPeriod"/>
              <a:defRPr/>
            </a:pPr>
            <a:r>
              <a:rPr lang="tr-TR" sz="2000" b="1" i="1" dirty="0">
                <a:latin typeface="+mj-lt"/>
              </a:rPr>
              <a:t>Sözleşmenin İhlali ve Fesih</a:t>
            </a:r>
          </a:p>
          <a:p>
            <a:pPr marL="1168400" lvl="1" indent="-542925" algn="just">
              <a:spcAft>
                <a:spcPct val="25000"/>
              </a:spcAft>
              <a:buFont typeface="Wingdings" pitchFamily="2" charset="2"/>
              <a:buAutoNum type="arabicPeriod"/>
              <a:defRPr/>
            </a:pPr>
            <a:r>
              <a:rPr lang="tr-TR" sz="2000" b="1" i="1" dirty="0">
                <a:latin typeface="+mj-lt"/>
              </a:rPr>
              <a:t>İhtilafların Halli</a:t>
            </a:r>
          </a:p>
          <a:p>
            <a:pPr marL="1168400" lvl="1" indent="-542925" algn="just">
              <a:spcAft>
                <a:spcPct val="25000"/>
              </a:spcAft>
              <a:buFont typeface="Wingdings" pitchFamily="2" charset="2"/>
              <a:buAutoNum type="arabicPeriod"/>
              <a:defRPr/>
            </a:pPr>
            <a:r>
              <a:rPr lang="tr-TR" sz="2000" b="1" i="1" dirty="0">
                <a:latin typeface="+mj-lt"/>
              </a:rPr>
              <a:t>Hüküm Bulunmayan Haller</a:t>
            </a:r>
          </a:p>
        </p:txBody>
      </p:sp>
      <p:pic>
        <p:nvPicPr>
          <p:cNvPr id="5" name="15 Resim" descr="Kalkinma-Logo.jpg"/>
          <p:cNvPicPr>
            <a:picLocks noChangeAspect="1"/>
          </p:cNvPicPr>
          <p:nvPr/>
        </p:nvPicPr>
        <p:blipFill>
          <a:blip r:embed="rId2" cstate="print"/>
          <a:stretch>
            <a:fillRect/>
          </a:stretch>
        </p:blipFill>
        <p:spPr>
          <a:xfrm>
            <a:off x="8100392" y="0"/>
            <a:ext cx="858927" cy="908720"/>
          </a:xfrm>
          <a:prstGeom prst="rect">
            <a:avLst/>
          </a:prstGeom>
        </p:spPr>
      </p:pic>
      <p:pic>
        <p:nvPicPr>
          <p:cNvPr id="6" name="Resim 5">
            <a:extLst>
              <a:ext uri="{FF2B5EF4-FFF2-40B4-BE49-F238E27FC236}">
                <a16:creationId xmlns:a16="http://schemas.microsoft.com/office/drawing/2014/main" id="{A3FDD81B-3D21-47AA-9456-7B1A82A4335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0"/>
            <a:ext cx="933400" cy="933400"/>
          </a:xfrm>
          <a:prstGeom prst="rect">
            <a:avLst/>
          </a:prstGeom>
        </p:spPr>
      </p:pic>
    </p:spTree>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1000"/>
                            </p:stCondLst>
                            <p:childTnLst>
                              <p:par>
                                <p:cTn id="10" presetID="2" presetClass="entr" presetSubtype="9" fill="hold"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3" dur="10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par>
                          <p:cTn id="14" fill="hold">
                            <p:stCondLst>
                              <p:cond delay="2000"/>
                            </p:stCondLst>
                            <p:childTnLst>
                              <p:par>
                                <p:cTn id="15" presetID="2" presetClass="entr" presetSubtype="9" fill="hold" nodeType="after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18" dur="10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par>
                          <p:cTn id="19" fill="hold">
                            <p:stCondLst>
                              <p:cond delay="3000"/>
                            </p:stCondLst>
                            <p:childTnLst>
                              <p:par>
                                <p:cTn id="20" presetID="2" presetClass="entr" presetSubtype="9" fill="hold" nodeType="after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additive="base">
                                        <p:cTn id="22" dur="1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3" dur="10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par>
                          <p:cTn id="24" fill="hold">
                            <p:stCondLst>
                              <p:cond delay="4000"/>
                            </p:stCondLst>
                            <p:childTnLst>
                              <p:par>
                                <p:cTn id="25" presetID="2" presetClass="entr" presetSubtype="9"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10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8" dur="10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par>
                          <p:cTn id="29" fill="hold">
                            <p:stCondLst>
                              <p:cond delay="5000"/>
                            </p:stCondLst>
                            <p:childTnLst>
                              <p:par>
                                <p:cTn id="30" presetID="2" presetClass="entr" presetSubtype="9" fill="hold" nodeType="after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 calcmode="lin" valueType="num">
                                      <p:cBhvr additive="base">
                                        <p:cTn id="32" dur="10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3" dur="10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par>
                          <p:cTn id="34" fill="hold">
                            <p:stCondLst>
                              <p:cond delay="6000"/>
                            </p:stCondLst>
                            <p:childTnLst>
                              <p:par>
                                <p:cTn id="35" presetID="2" presetClass="entr" presetSubtype="9" fill="hold" nodeType="after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10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38" dur="10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par>
                          <p:cTn id="39" fill="hold">
                            <p:stCondLst>
                              <p:cond delay="7000"/>
                            </p:stCondLst>
                            <p:childTnLst>
                              <p:par>
                                <p:cTn id="40" presetID="2" presetClass="entr" presetSubtype="9" fill="hold" nodeType="after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 calcmode="lin" valueType="num">
                                      <p:cBhvr additive="base">
                                        <p:cTn id="42" dur="10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43" dur="1000" fill="hold"/>
                                        <p:tgtEl>
                                          <p:spTgt spid="3">
                                            <p:txEl>
                                              <p:pRg st="8" end="8"/>
                                            </p:txEl>
                                          </p:spTgt>
                                        </p:tgtEl>
                                        <p:attrNameLst>
                                          <p:attrName>ppt_y</p:attrName>
                                        </p:attrNameLst>
                                      </p:cBhvr>
                                      <p:tavLst>
                                        <p:tav tm="0">
                                          <p:val>
                                            <p:strVal val="0-#ppt_h/2"/>
                                          </p:val>
                                        </p:tav>
                                        <p:tav tm="100000">
                                          <p:val>
                                            <p:strVal val="#ppt_y"/>
                                          </p:val>
                                        </p:tav>
                                      </p:tavLst>
                                    </p:anim>
                                  </p:childTnLst>
                                </p:cTn>
                              </p:par>
                            </p:childTnLst>
                          </p:cTn>
                        </p:par>
                        <p:par>
                          <p:cTn id="44" fill="hold">
                            <p:stCondLst>
                              <p:cond delay="8000"/>
                            </p:stCondLst>
                            <p:childTnLst>
                              <p:par>
                                <p:cTn id="45" presetID="2" presetClass="entr" presetSubtype="9" fill="hold" nodeType="after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 calcmode="lin" valueType="num">
                                      <p:cBhvr additive="base">
                                        <p:cTn id="47" dur="10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48" dur="1000" fill="hold"/>
                                        <p:tgtEl>
                                          <p:spTgt spid="3">
                                            <p:txEl>
                                              <p:pRg st="9" end="9"/>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55576" y="-171400"/>
            <a:ext cx="7772400" cy="908720"/>
          </a:xfrm>
        </p:spPr>
        <p:txBody>
          <a:bodyPr/>
          <a:lstStyle/>
          <a:p>
            <a:pPr algn="ctr"/>
            <a:r>
              <a:rPr lang="tr-TR" sz="2400" dirty="0"/>
              <a:t>Sözleşme Ek-2 Teknik Şartname (İş Tanımı)</a:t>
            </a:r>
          </a:p>
        </p:txBody>
      </p:sp>
      <p:sp>
        <p:nvSpPr>
          <p:cNvPr id="3" name="2 Metin Yer Tutucusu"/>
          <p:cNvSpPr>
            <a:spLocks noGrp="1"/>
          </p:cNvSpPr>
          <p:nvPr>
            <p:ph type="body" idx="1"/>
          </p:nvPr>
        </p:nvSpPr>
        <p:spPr>
          <a:xfrm>
            <a:off x="722313" y="1412776"/>
            <a:ext cx="7772400" cy="4248472"/>
          </a:xfrm>
        </p:spPr>
        <p:txBody>
          <a:bodyPr>
            <a:normAutofit/>
          </a:bodyPr>
          <a:lstStyle/>
          <a:p>
            <a:pPr marL="742950" lvl="1" indent="-650875" algn="just">
              <a:spcAft>
                <a:spcPct val="25000"/>
              </a:spcAft>
              <a:defRPr/>
            </a:pPr>
            <a:r>
              <a:rPr lang="tr-TR" sz="2000" b="1" dirty="0">
                <a:solidFill>
                  <a:schemeClr val="tx1"/>
                </a:solidFill>
              </a:rPr>
              <a:t>Teknik şartnamenin amacı:</a:t>
            </a:r>
          </a:p>
          <a:p>
            <a:pPr marL="742950" lvl="1" indent="-285750" algn="just">
              <a:spcAft>
                <a:spcPct val="25000"/>
              </a:spcAft>
              <a:buFont typeface="Wingdings" pitchFamily="2" charset="2"/>
              <a:buChar char="§"/>
              <a:defRPr/>
            </a:pPr>
            <a:r>
              <a:rPr lang="tr-TR" sz="2000" dirty="0">
                <a:solidFill>
                  <a:schemeClr val="accent4">
                    <a:lumMod val="75000"/>
                  </a:schemeClr>
                </a:solidFill>
              </a:rPr>
              <a:t>Yürütülecek proje kapsamında gerçekleştirilecek faaliyetleri ve yapılacak işleri net bir şekilde tanımlamak,</a:t>
            </a:r>
          </a:p>
          <a:p>
            <a:pPr marL="742950" lvl="1" indent="-285750" algn="just">
              <a:spcAft>
                <a:spcPct val="25000"/>
              </a:spcAft>
              <a:buFont typeface="Wingdings" pitchFamily="2" charset="2"/>
              <a:buChar char="§"/>
              <a:defRPr/>
            </a:pPr>
            <a:r>
              <a:rPr lang="tr-TR" sz="2000" dirty="0">
                <a:solidFill>
                  <a:schemeClr val="accent4">
                    <a:lumMod val="75000"/>
                  </a:schemeClr>
                </a:solidFill>
              </a:rPr>
              <a:t>Teklif verme aşamasında yüklenicilere verecekleri teklifin mahiyeti hakkında bilgi vermek,</a:t>
            </a:r>
          </a:p>
          <a:p>
            <a:pPr marL="742950" lvl="1" indent="-285750" algn="just">
              <a:spcAft>
                <a:spcPct val="25000"/>
              </a:spcAft>
              <a:buFont typeface="Wingdings" pitchFamily="2" charset="2"/>
              <a:buChar char="§"/>
              <a:defRPr/>
            </a:pPr>
            <a:r>
              <a:rPr lang="tr-TR" sz="2000" dirty="0">
                <a:solidFill>
                  <a:schemeClr val="accent4">
                    <a:lumMod val="75000"/>
                  </a:schemeClr>
                </a:solidFill>
              </a:rPr>
              <a:t>Teklifçileri yönlendirmek ve proje uygulaması esnasında yüklenicinin başvuracağı referansı olarak hizmet etmektir.</a:t>
            </a:r>
          </a:p>
          <a:p>
            <a:pPr marL="742950" lvl="1" indent="-285750" algn="just">
              <a:spcAft>
                <a:spcPct val="25000"/>
              </a:spcAft>
              <a:defRPr/>
            </a:pPr>
            <a:endParaRPr lang="tr-TR" sz="2000" dirty="0">
              <a:latin typeface="Times New Roman" pitchFamily="18" charset="0"/>
            </a:endParaRPr>
          </a:p>
          <a:p>
            <a:pPr marL="531813" lvl="1" indent="-439738" algn="just">
              <a:spcAft>
                <a:spcPct val="25000"/>
              </a:spcAft>
              <a:buFont typeface="Wingdings" pitchFamily="2" charset="2"/>
              <a:buChar char="ü"/>
              <a:defRPr/>
            </a:pPr>
            <a:r>
              <a:rPr lang="tr-TR" sz="2000" dirty="0"/>
              <a:t> </a:t>
            </a:r>
            <a:r>
              <a:rPr lang="tr-TR" sz="2000" dirty="0">
                <a:solidFill>
                  <a:schemeClr val="tx1"/>
                </a:solidFill>
              </a:rPr>
              <a:t>Teknik şartname, ihale dosyasına dahil edilir ve ihale sonucunda imzalanan sözleşmenin ayrılmaz bir parçası olur.</a:t>
            </a:r>
          </a:p>
        </p:txBody>
      </p:sp>
      <p:pic>
        <p:nvPicPr>
          <p:cNvPr id="4" name="15 Resim" descr="Kalkinma-Logo.jpg"/>
          <p:cNvPicPr>
            <a:picLocks noChangeAspect="1"/>
          </p:cNvPicPr>
          <p:nvPr/>
        </p:nvPicPr>
        <p:blipFill>
          <a:blip r:embed="rId2" cstate="print"/>
          <a:stretch>
            <a:fillRect/>
          </a:stretch>
        </p:blipFill>
        <p:spPr>
          <a:xfrm>
            <a:off x="8100392" y="0"/>
            <a:ext cx="858927" cy="908720"/>
          </a:xfrm>
          <a:prstGeom prst="rect">
            <a:avLst/>
          </a:prstGeom>
        </p:spPr>
      </p:pic>
      <p:pic>
        <p:nvPicPr>
          <p:cNvPr id="5" name="Resim 4">
            <a:extLst>
              <a:ext uri="{FF2B5EF4-FFF2-40B4-BE49-F238E27FC236}">
                <a16:creationId xmlns:a16="http://schemas.microsoft.com/office/drawing/2014/main" id="{0E5FB5F9-9371-4341-97C2-50E70AEE2BA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0"/>
            <a:ext cx="933400" cy="933400"/>
          </a:xfrm>
          <a:prstGeom prst="rect">
            <a:avLst/>
          </a:prstGeom>
        </p:spPr>
      </p:pic>
    </p:spTree>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par>
                                <p:cTn id="15" presetID="22" presetClass="exit" presetSubtype="4" fill="hold" nodeType="withEffect">
                                  <p:stCondLst>
                                    <p:cond delay="0"/>
                                  </p:stCondLst>
                                  <p:childTnLst>
                                    <p:animEffect transition="out" filter="wipe(down)">
                                      <p:cBhvr>
                                        <p:cTn id="16" dur="500"/>
                                        <p:tgtEl>
                                          <p:spTgt spid="3">
                                            <p:txEl>
                                              <p:pRg st="1" end="1"/>
                                            </p:txEl>
                                          </p:spTgt>
                                        </p:tgtEl>
                                      </p:cBhvr>
                                    </p:animEffect>
                                    <p:set>
                                      <p:cBhvr>
                                        <p:cTn id="17"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 presetClass="entr" presetSubtype="2"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3" dur="500" fill="hold"/>
                                        <p:tgtEl>
                                          <p:spTgt spid="3">
                                            <p:txEl>
                                              <p:pRg st="3" end="3"/>
                                            </p:txEl>
                                          </p:spTgt>
                                        </p:tgtEl>
                                        <p:attrNameLst>
                                          <p:attrName>ppt_y</p:attrName>
                                        </p:attrNameLst>
                                      </p:cBhvr>
                                      <p:tavLst>
                                        <p:tav tm="0">
                                          <p:val>
                                            <p:strVal val="#ppt_y"/>
                                          </p:val>
                                        </p:tav>
                                        <p:tav tm="100000">
                                          <p:val>
                                            <p:strVal val="#ppt_y"/>
                                          </p:val>
                                        </p:tav>
                                      </p:tavLst>
                                    </p:anim>
                                  </p:childTnLst>
                                </p:cTn>
                              </p:par>
                              <p:par>
                                <p:cTn id="24" presetID="22" presetClass="exit" presetSubtype="4" fill="hold" nodeType="withEffect">
                                  <p:stCondLst>
                                    <p:cond delay="0"/>
                                  </p:stCondLst>
                                  <p:childTnLst>
                                    <p:animEffect transition="out" filter="wipe(down)">
                                      <p:cBhvr>
                                        <p:cTn id="25" dur="500"/>
                                        <p:tgtEl>
                                          <p:spTgt spid="3">
                                            <p:txEl>
                                              <p:pRg st="2" end="2"/>
                                            </p:txEl>
                                          </p:spTgt>
                                        </p:tgtEl>
                                      </p:cBhvr>
                                    </p:animEffect>
                                    <p:set>
                                      <p:cBhvr>
                                        <p:cTn id="26"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ppt_y"/>
                                          </p:val>
                                        </p:tav>
                                        <p:tav tm="100000">
                                          <p:val>
                                            <p:strVal val="#ppt_y"/>
                                          </p:val>
                                        </p:tav>
                                      </p:tavLst>
                                    </p:anim>
                                  </p:childTnLst>
                                </p:cTn>
                              </p:par>
                              <p:par>
                                <p:cTn id="33" presetID="22" presetClass="exit" presetSubtype="4" fill="hold" nodeType="withEffect">
                                  <p:stCondLst>
                                    <p:cond delay="0"/>
                                  </p:stCondLst>
                                  <p:childTnLst>
                                    <p:animEffect transition="out" filter="wipe(down)">
                                      <p:cBhvr>
                                        <p:cTn id="34" dur="500"/>
                                        <p:tgtEl>
                                          <p:spTgt spid="3">
                                            <p:txEl>
                                              <p:pRg st="0" end="0"/>
                                            </p:txEl>
                                          </p:spTgt>
                                        </p:tgtEl>
                                      </p:cBhvr>
                                    </p:animEffect>
                                    <p:set>
                                      <p:cBhvr>
                                        <p:cTn id="35" dur="1" fill="hold">
                                          <p:stCondLst>
                                            <p:cond delay="499"/>
                                          </p:stCondLst>
                                        </p:cTn>
                                        <p:tgtEl>
                                          <p:spTgt spid="3">
                                            <p:txEl>
                                              <p:pRg st="0" end="0"/>
                                            </p:txEl>
                                          </p:spTgt>
                                        </p:tgtEl>
                                        <p:attrNameLst>
                                          <p:attrName>style.visibility</p:attrName>
                                        </p:attrNameLst>
                                      </p:cBhvr>
                                      <p:to>
                                        <p:strVal val="hidden"/>
                                      </p:to>
                                    </p:set>
                                  </p:childTnLst>
                                </p:cTn>
                              </p:par>
                              <p:par>
                                <p:cTn id="36" presetID="22" presetClass="exit" presetSubtype="4" fill="hold" nodeType="withEffect">
                                  <p:stCondLst>
                                    <p:cond delay="0"/>
                                  </p:stCondLst>
                                  <p:childTnLst>
                                    <p:animEffect transition="out" filter="wipe(down)">
                                      <p:cBhvr>
                                        <p:cTn id="37" dur="500"/>
                                        <p:tgtEl>
                                          <p:spTgt spid="3">
                                            <p:txEl>
                                              <p:pRg st="3" end="3"/>
                                            </p:txEl>
                                          </p:spTgt>
                                        </p:tgtEl>
                                      </p:cBhvr>
                                    </p:animEffect>
                                    <p:set>
                                      <p:cBhvr>
                                        <p:cTn id="38"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1560" y="908720"/>
            <a:ext cx="7772400" cy="836712"/>
          </a:xfrm>
        </p:spPr>
        <p:txBody>
          <a:bodyPr/>
          <a:lstStyle/>
          <a:p>
            <a:pPr algn="ctr"/>
            <a:r>
              <a:rPr lang="tr-TR" sz="2800" dirty="0">
                <a:ln w="12700">
                  <a:noFill/>
                </a:ln>
                <a:solidFill>
                  <a:schemeClr val="tx1"/>
                </a:solidFill>
              </a:rPr>
              <a:t>Diğer Sözleşme Ekleri</a:t>
            </a:r>
          </a:p>
        </p:txBody>
      </p:sp>
      <p:sp>
        <p:nvSpPr>
          <p:cNvPr id="3" name="2 Metin Yer Tutucusu"/>
          <p:cNvSpPr>
            <a:spLocks noGrp="1"/>
          </p:cNvSpPr>
          <p:nvPr>
            <p:ph type="body" idx="1"/>
          </p:nvPr>
        </p:nvSpPr>
        <p:spPr>
          <a:xfrm>
            <a:off x="251520" y="2033464"/>
            <a:ext cx="8424936" cy="3771800"/>
          </a:xfrm>
        </p:spPr>
        <p:txBody>
          <a:bodyPr>
            <a:normAutofit/>
          </a:bodyPr>
          <a:lstStyle/>
          <a:p>
            <a:pPr marL="1076325" lvl="2" indent="-266700" eaLnBrk="0" hangingPunct="0">
              <a:buFont typeface="Courier New" pitchFamily="49" charset="0"/>
              <a:buChar char="o"/>
              <a:tabLst>
                <a:tab pos="1828800" algn="l"/>
              </a:tabLst>
            </a:pPr>
            <a:r>
              <a:rPr lang="tr-TR" sz="2400" b="1" i="1" dirty="0">
                <a:solidFill>
                  <a:schemeClr val="tx1"/>
                </a:solidFill>
                <a:cs typeface="Times New Roman" pitchFamily="18" charset="0"/>
              </a:rPr>
              <a:t>Söz.Ek-3</a:t>
            </a:r>
            <a:r>
              <a:rPr lang="tr-TR" sz="2400" i="1" dirty="0">
                <a:solidFill>
                  <a:schemeClr val="tx1"/>
                </a:solidFill>
                <a:cs typeface="Times New Roman" pitchFamily="18" charset="0"/>
              </a:rPr>
              <a:t>: Teknik Teklif</a:t>
            </a:r>
            <a:endParaRPr lang="tr-TR" sz="2400" i="1" dirty="0">
              <a:solidFill>
                <a:schemeClr val="tx1"/>
              </a:solidFill>
            </a:endParaRPr>
          </a:p>
          <a:p>
            <a:pPr marL="1076325" lvl="2" indent="-266700" eaLnBrk="0" hangingPunct="0">
              <a:buFont typeface="Courier New" pitchFamily="49" charset="0"/>
              <a:buChar char="o"/>
              <a:tabLst>
                <a:tab pos="1828800" algn="l"/>
              </a:tabLst>
            </a:pPr>
            <a:r>
              <a:rPr lang="tr-TR" sz="2400" b="1" i="1" dirty="0">
                <a:solidFill>
                  <a:schemeClr val="tx1"/>
                </a:solidFill>
                <a:cs typeface="Times New Roman" pitchFamily="18" charset="0"/>
              </a:rPr>
              <a:t>Söz.Ek-4</a:t>
            </a:r>
            <a:r>
              <a:rPr lang="tr-TR" sz="2400" i="1" dirty="0">
                <a:solidFill>
                  <a:schemeClr val="tx1"/>
                </a:solidFill>
                <a:cs typeface="Times New Roman" pitchFamily="18" charset="0"/>
              </a:rPr>
              <a:t>: Mali Teklif</a:t>
            </a:r>
            <a:endParaRPr lang="tr-TR" sz="2400" i="1" dirty="0">
              <a:solidFill>
                <a:schemeClr val="tx1"/>
              </a:solidFill>
            </a:endParaRPr>
          </a:p>
          <a:p>
            <a:pPr marL="1076325" lvl="2" indent="-266700" eaLnBrk="0" hangingPunct="0">
              <a:buFont typeface="Courier New" pitchFamily="49" charset="0"/>
              <a:buChar char="o"/>
              <a:tabLst>
                <a:tab pos="1828800" algn="l"/>
              </a:tabLst>
            </a:pPr>
            <a:r>
              <a:rPr lang="tr-TR" sz="2400" b="1" i="1" dirty="0">
                <a:solidFill>
                  <a:schemeClr val="tx1"/>
                </a:solidFill>
                <a:cs typeface="Times New Roman" pitchFamily="18" charset="0"/>
              </a:rPr>
              <a:t>Söz.Ek-5</a:t>
            </a:r>
            <a:r>
              <a:rPr lang="tr-TR" sz="2400" i="1" dirty="0">
                <a:solidFill>
                  <a:schemeClr val="tx1"/>
                </a:solidFill>
                <a:cs typeface="Times New Roman" pitchFamily="18" charset="0"/>
              </a:rPr>
              <a:t>:  Teklif Sunum Formu ve Diğer Standart Formlar</a:t>
            </a:r>
          </a:p>
          <a:p>
            <a:pPr lvl="3" fontAlgn="base" hangingPunct="0">
              <a:buFont typeface="Wingdings" pitchFamily="2" charset="2"/>
              <a:buChar char="§"/>
            </a:pPr>
            <a:r>
              <a:rPr lang="tr-TR" sz="2400" i="1" dirty="0">
                <a:solidFill>
                  <a:schemeClr val="tx1"/>
                </a:solidFill>
                <a:cs typeface="Times New Roman" pitchFamily="18" charset="0"/>
              </a:rPr>
              <a:t>İsteklinin beyanı</a:t>
            </a:r>
          </a:p>
          <a:p>
            <a:pPr lvl="3" fontAlgn="base" hangingPunct="0">
              <a:buFont typeface="Wingdings" pitchFamily="2" charset="2"/>
              <a:buChar char="§"/>
            </a:pPr>
            <a:r>
              <a:rPr lang="tr-TR" sz="2400" i="1" dirty="0">
                <a:solidFill>
                  <a:schemeClr val="tx1"/>
                </a:solidFill>
                <a:cs typeface="Times New Roman" pitchFamily="18" charset="0"/>
              </a:rPr>
              <a:t>Mali Kimlik Formu</a:t>
            </a:r>
          </a:p>
          <a:p>
            <a:pPr lvl="3" fontAlgn="base" hangingPunct="0">
              <a:buFont typeface="Wingdings" pitchFamily="2" charset="2"/>
              <a:buChar char="§"/>
            </a:pPr>
            <a:r>
              <a:rPr lang="tr-TR" sz="2400" i="1" dirty="0">
                <a:solidFill>
                  <a:schemeClr val="tx1"/>
                </a:solidFill>
                <a:cs typeface="Times New Roman" pitchFamily="18" charset="0"/>
              </a:rPr>
              <a:t>Ortak Girişimler/Konsorsiyum Hakkında Bilgi</a:t>
            </a:r>
          </a:p>
          <a:p>
            <a:pPr lvl="3" fontAlgn="base" hangingPunct="0">
              <a:buFont typeface="Wingdings" pitchFamily="2" charset="2"/>
              <a:buChar char="§"/>
            </a:pPr>
            <a:r>
              <a:rPr lang="tr-TR" sz="2400" i="1" dirty="0">
                <a:solidFill>
                  <a:schemeClr val="tx1"/>
                </a:solidFill>
                <a:cs typeface="Times New Roman" pitchFamily="18" charset="0"/>
              </a:rPr>
              <a:t>Ortağı olduğu veya hissedarı bulunduğu tüzel kişiliklere ilişkin beyanname</a:t>
            </a:r>
          </a:p>
          <a:p>
            <a:pPr lvl="3" fontAlgn="base" hangingPunct="0">
              <a:buFont typeface="Wingdings" pitchFamily="2" charset="2"/>
              <a:buChar char="§"/>
            </a:pPr>
            <a:r>
              <a:rPr lang="tr-TR" sz="2400" i="1" dirty="0">
                <a:solidFill>
                  <a:schemeClr val="tx1"/>
                </a:solidFill>
                <a:cs typeface="Times New Roman" pitchFamily="18" charset="0"/>
              </a:rPr>
              <a:t>Diğer Ekler</a:t>
            </a:r>
          </a:p>
        </p:txBody>
      </p:sp>
      <p:pic>
        <p:nvPicPr>
          <p:cNvPr id="4" name="15 Resim" descr="Kalkinma-Logo.jpg"/>
          <p:cNvPicPr>
            <a:picLocks noChangeAspect="1"/>
          </p:cNvPicPr>
          <p:nvPr/>
        </p:nvPicPr>
        <p:blipFill>
          <a:blip r:embed="rId2" cstate="print"/>
          <a:stretch>
            <a:fillRect/>
          </a:stretch>
        </p:blipFill>
        <p:spPr>
          <a:xfrm>
            <a:off x="8100392" y="0"/>
            <a:ext cx="858927" cy="908720"/>
          </a:xfrm>
          <a:prstGeom prst="rect">
            <a:avLst/>
          </a:prstGeom>
        </p:spPr>
      </p:pic>
      <p:pic>
        <p:nvPicPr>
          <p:cNvPr id="5" name="Resim 4">
            <a:extLst>
              <a:ext uri="{FF2B5EF4-FFF2-40B4-BE49-F238E27FC236}">
                <a16:creationId xmlns:a16="http://schemas.microsoft.com/office/drawing/2014/main" id="{F480E825-8FB3-4605-946B-52677D583CF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0"/>
            <a:ext cx="933400" cy="933400"/>
          </a:xfrm>
          <a:prstGeom prst="rect">
            <a:avLst/>
          </a:prstGeom>
        </p:spPr>
      </p:pic>
    </p:spTree>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3"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par>
                          <p:cTn id="14" fill="hold">
                            <p:stCondLst>
                              <p:cond delay="1000"/>
                            </p:stCondLst>
                            <p:childTnLst>
                              <p:par>
                                <p:cTn id="15" presetID="2" presetClass="entr" presetSubtype="3"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par>
                          <p:cTn id="19" fill="hold">
                            <p:stCondLst>
                              <p:cond delay="1500"/>
                            </p:stCondLst>
                            <p:childTnLst>
                              <p:par>
                                <p:cTn id="20" presetID="2" presetClass="entr" presetSubtype="3" fill="hold"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3"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par>
                          <p:cTn id="24" fill="hold">
                            <p:stCondLst>
                              <p:cond delay="2000"/>
                            </p:stCondLst>
                            <p:childTnLst>
                              <p:par>
                                <p:cTn id="25" presetID="2" presetClass="entr" presetSubtype="3" fill="hold"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par>
                          <p:cTn id="29" fill="hold">
                            <p:stCondLst>
                              <p:cond delay="2500"/>
                            </p:stCondLst>
                            <p:childTnLst>
                              <p:par>
                                <p:cTn id="30" presetID="2" presetClass="entr" presetSubtype="3" fill="hold"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3"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par>
                          <p:cTn id="34" fill="hold">
                            <p:stCondLst>
                              <p:cond delay="3000"/>
                            </p:stCondLst>
                            <p:childTnLst>
                              <p:par>
                                <p:cTn id="35" presetID="2" presetClass="entr" presetSubtype="3" fill="hold"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par>
                          <p:cTn id="39" fill="hold">
                            <p:stCondLst>
                              <p:cond delay="3500"/>
                            </p:stCondLst>
                            <p:childTnLst>
                              <p:par>
                                <p:cTn id="40" presetID="2" presetClass="entr" presetSubtype="3" fill="hold" nodeType="after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additive="base">
                                        <p:cTn id="42"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43"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1000100" y="1214422"/>
            <a:ext cx="7023820" cy="5166906"/>
          </a:xfrm>
        </p:spPr>
        <p:txBody>
          <a:bodyPr>
            <a:normAutofit/>
          </a:bodyPr>
          <a:lstStyle/>
          <a:p>
            <a:r>
              <a:rPr lang="tr-TR" sz="2800" b="1" dirty="0">
                <a:solidFill>
                  <a:schemeClr val="accent1"/>
                </a:solidFill>
              </a:rPr>
              <a:t>İhale Öncesi Hazırlıklar:</a:t>
            </a:r>
          </a:p>
          <a:p>
            <a:endParaRPr lang="tr-TR" sz="2800" dirty="0"/>
          </a:p>
          <a:p>
            <a:pPr marL="502920" indent="-457200">
              <a:buFont typeface="Wingdings" pitchFamily="2" charset="2"/>
              <a:buChar char="v"/>
            </a:pPr>
            <a:r>
              <a:rPr lang="tr-TR" sz="2800" b="1" i="1" dirty="0"/>
              <a:t>Değerlendirme Komitesi Tayini</a:t>
            </a:r>
            <a:endParaRPr lang="tr-TR" sz="2800" i="1" dirty="0"/>
          </a:p>
          <a:p>
            <a:pPr marL="502920" indent="-457200">
              <a:buFont typeface="Wingdings" pitchFamily="2" charset="2"/>
              <a:buChar char="v"/>
            </a:pPr>
            <a:r>
              <a:rPr lang="tr-TR" sz="2800" b="1" i="1" dirty="0"/>
              <a:t>Yaklaşık Maliyet Formu Düzenlenmesi</a:t>
            </a:r>
          </a:p>
          <a:p>
            <a:pPr marL="502920" indent="-457200">
              <a:buFont typeface="Wingdings" pitchFamily="2" charset="2"/>
              <a:buChar char="v"/>
            </a:pPr>
            <a:r>
              <a:rPr lang="tr-TR" sz="2800" b="1" i="1" dirty="0"/>
              <a:t>İhale İlanı</a:t>
            </a:r>
            <a:endParaRPr lang="tr-TR" sz="2800" i="1" dirty="0"/>
          </a:p>
          <a:p>
            <a:endParaRPr lang="tr-TR" dirty="0"/>
          </a:p>
        </p:txBody>
      </p:sp>
      <p:pic>
        <p:nvPicPr>
          <p:cNvPr id="5" name="Resim 4">
            <a:extLst>
              <a:ext uri="{FF2B5EF4-FFF2-40B4-BE49-F238E27FC236}">
                <a16:creationId xmlns:a16="http://schemas.microsoft.com/office/drawing/2014/main" id="{3DB09CCA-2C60-42CA-84C8-B3772F75A9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28384" y="0"/>
            <a:ext cx="933400" cy="933400"/>
          </a:xfrm>
          <a:prstGeom prst="rect">
            <a:avLst/>
          </a:prstGeom>
        </p:spPr>
      </p:pic>
    </p:spTree>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ox(out)">
                                      <p:cBhvr>
                                        <p:cTn id="7" dur="1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ox(out)">
                                      <p:cBhvr>
                                        <p:cTn id="12" dur="10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ox(out)">
                                      <p:cBhvr>
                                        <p:cTn id="1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755576" y="1285860"/>
            <a:ext cx="7920880" cy="4447396"/>
          </a:xfrm>
        </p:spPr>
        <p:txBody>
          <a:bodyPr>
            <a:normAutofit fontScale="92500" lnSpcReduction="10000"/>
          </a:bodyPr>
          <a:lstStyle/>
          <a:p>
            <a:r>
              <a:rPr lang="tr-TR" sz="2800" b="1" dirty="0">
                <a:solidFill>
                  <a:schemeClr val="accent1"/>
                </a:solidFill>
              </a:rPr>
              <a:t>İhalenin 1. Oturumu:</a:t>
            </a:r>
          </a:p>
          <a:p>
            <a:endParaRPr lang="tr-TR" dirty="0"/>
          </a:p>
          <a:p>
            <a:pPr marL="502920" indent="-457200">
              <a:buFont typeface="+mj-lt"/>
              <a:buAutoNum type="arabicPeriod"/>
            </a:pPr>
            <a:r>
              <a:rPr lang="tr-TR" sz="2400" b="1" i="1" dirty="0"/>
              <a:t>Alınan Teklifler</a:t>
            </a:r>
            <a:endParaRPr lang="tr-TR" sz="2400" i="1" dirty="0"/>
          </a:p>
          <a:p>
            <a:pPr marL="502920" indent="-457200">
              <a:buFont typeface="+mj-lt"/>
              <a:buAutoNum type="arabicPeriod"/>
            </a:pPr>
            <a:r>
              <a:rPr lang="tr-TR" sz="2400" b="1" i="1" dirty="0"/>
              <a:t>Zarf Kontrolü</a:t>
            </a:r>
          </a:p>
          <a:p>
            <a:pPr marL="502920" indent="-457200">
              <a:buFont typeface="+mj-lt"/>
              <a:buAutoNum type="arabicPeriod"/>
            </a:pPr>
            <a:r>
              <a:rPr lang="tr-TR" sz="2400" b="1" i="1" dirty="0"/>
              <a:t>Belge Kontrolü</a:t>
            </a:r>
          </a:p>
          <a:p>
            <a:pPr marL="502920" indent="-457200">
              <a:buFont typeface="+mj-lt"/>
              <a:buAutoNum type="arabicPeriod"/>
            </a:pPr>
            <a:r>
              <a:rPr lang="tr-TR" sz="2400" b="1" i="1" dirty="0"/>
              <a:t>İdari Uygunluk Değerlendirmesi</a:t>
            </a:r>
          </a:p>
          <a:p>
            <a:pPr marL="502920" indent="-457200">
              <a:buFont typeface="+mj-lt"/>
              <a:buAutoNum type="arabicPeriod"/>
            </a:pPr>
            <a:r>
              <a:rPr lang="tr-TR" sz="2400" b="1" i="1" dirty="0"/>
              <a:t>Mali Tekliflerin Açılması</a:t>
            </a:r>
          </a:p>
          <a:p>
            <a:pPr marL="502920" indent="-457200"/>
            <a:endParaRPr lang="tr-TR" sz="2400" b="1" dirty="0"/>
          </a:p>
          <a:p>
            <a:r>
              <a:rPr lang="tr-TR" sz="2800" b="1" dirty="0">
                <a:solidFill>
                  <a:schemeClr val="accent1"/>
                </a:solidFill>
              </a:rPr>
              <a:t>İhalenin 2. Oturumu:</a:t>
            </a:r>
          </a:p>
          <a:p>
            <a:endParaRPr lang="tr-TR" sz="2400" dirty="0"/>
          </a:p>
          <a:p>
            <a:pPr marL="502920" indent="-457200">
              <a:buFont typeface="+mj-lt"/>
              <a:buAutoNum type="arabicPeriod"/>
            </a:pPr>
            <a:r>
              <a:rPr lang="tr-TR" sz="2400" b="1" i="1" dirty="0"/>
              <a:t>Teknik Uygunluk Değerlendirmesi</a:t>
            </a:r>
            <a:endParaRPr lang="tr-TR" sz="2400" i="1" dirty="0"/>
          </a:p>
          <a:p>
            <a:pPr marL="502920" indent="-457200">
              <a:buFont typeface="+mj-lt"/>
              <a:buAutoNum type="arabicPeriod"/>
            </a:pPr>
            <a:r>
              <a:rPr lang="tr-TR" sz="2400" b="1" i="1" dirty="0"/>
              <a:t>Değerlendirme Sonuç Raporu</a:t>
            </a:r>
          </a:p>
          <a:p>
            <a:pPr marL="502920" indent="-457200">
              <a:buFont typeface="+mj-lt"/>
              <a:buAutoNum type="arabicPeriod"/>
            </a:pPr>
            <a:endParaRPr lang="tr-TR" sz="2400" dirty="0"/>
          </a:p>
          <a:p>
            <a:pPr marL="45720" lvl="1" indent="0" algn="just">
              <a:buClr>
                <a:schemeClr val="accent3"/>
              </a:buClr>
            </a:pPr>
            <a:endParaRPr lang="tr-TR" sz="2000" b="1" i="1" dirty="0"/>
          </a:p>
          <a:p>
            <a:endParaRPr lang="tr-TR" dirty="0"/>
          </a:p>
        </p:txBody>
      </p:sp>
      <p:pic>
        <p:nvPicPr>
          <p:cNvPr id="5" name="Resim 4">
            <a:extLst>
              <a:ext uri="{FF2B5EF4-FFF2-40B4-BE49-F238E27FC236}">
                <a16:creationId xmlns:a16="http://schemas.microsoft.com/office/drawing/2014/main" id="{FAC96500-C245-4D28-98FA-AF40771245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28384" y="0"/>
            <a:ext cx="933400" cy="933400"/>
          </a:xfrm>
          <a:prstGeom prst="rect">
            <a:avLst/>
          </a:prstGeom>
        </p:spPr>
      </p:pic>
    </p:spTree>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9" fill="hold" nodeType="after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 calcmode="lin" valueType="num">
                                      <p:cBhvr additive="base">
                                        <p:cTn id="12"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par>
                          <p:cTn id="14" fill="hold">
                            <p:stCondLst>
                              <p:cond delay="1000"/>
                            </p:stCondLst>
                            <p:childTnLst>
                              <p:par>
                                <p:cTn id="15" presetID="2" presetClass="entr" presetSubtype="9" fill="hold" nodeType="after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par>
                          <p:cTn id="19" fill="hold">
                            <p:stCondLst>
                              <p:cond delay="1500"/>
                            </p:stCondLst>
                            <p:childTnLst>
                              <p:par>
                                <p:cTn id="20" presetID="2" presetClass="entr" presetSubtype="9" fill="hold" nodeType="after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 calcmode="lin" valueType="num">
                                      <p:cBhvr additive="base">
                                        <p:cTn id="22"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par>
                          <p:cTn id="24" fill="hold">
                            <p:stCondLst>
                              <p:cond delay="2000"/>
                            </p:stCondLst>
                            <p:childTnLst>
                              <p:par>
                                <p:cTn id="25" presetID="2" presetClass="entr" presetSubtype="9" fill="hold" nodeType="after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2" presetClass="entr" presetSubtype="4"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slide(fromBottom)">
                                      <p:cBhvr>
                                        <p:cTn id="33" dur="500"/>
                                        <p:tgtEl>
                                          <p:spTgt spid="3">
                                            <p:txEl>
                                              <p:pRg st="8" end="8"/>
                                            </p:txEl>
                                          </p:spTgt>
                                        </p:tgtEl>
                                      </p:cBhvr>
                                    </p:animEffect>
                                  </p:childTnLst>
                                </p:cTn>
                              </p:par>
                              <p:par>
                                <p:cTn id="34" presetID="22" presetClass="exit" presetSubtype="4" fill="hold" nodeType="withEffect">
                                  <p:stCondLst>
                                    <p:cond delay="0"/>
                                  </p:stCondLst>
                                  <p:childTnLst>
                                    <p:animEffect transition="out" filter="wipe(down)">
                                      <p:cBhvr>
                                        <p:cTn id="35" dur="500"/>
                                        <p:tgtEl>
                                          <p:spTgt spid="3">
                                            <p:txEl>
                                              <p:pRg st="0" end="0"/>
                                            </p:txEl>
                                          </p:spTgt>
                                        </p:tgtEl>
                                      </p:cBhvr>
                                    </p:animEffect>
                                    <p:set>
                                      <p:cBhvr>
                                        <p:cTn id="36" dur="1" fill="hold">
                                          <p:stCondLst>
                                            <p:cond delay="499"/>
                                          </p:stCondLst>
                                        </p:cTn>
                                        <p:tgtEl>
                                          <p:spTgt spid="3">
                                            <p:txEl>
                                              <p:pRg st="0" end="0"/>
                                            </p:txEl>
                                          </p:spTgt>
                                        </p:tgtEl>
                                        <p:attrNameLst>
                                          <p:attrName>style.visibility</p:attrName>
                                        </p:attrNameLst>
                                      </p:cBhvr>
                                      <p:to>
                                        <p:strVal val="hidden"/>
                                      </p:to>
                                    </p:set>
                                  </p:childTnLst>
                                </p:cTn>
                              </p:par>
                              <p:par>
                                <p:cTn id="37" presetID="22" presetClass="exit" presetSubtype="4" fill="hold" nodeType="withEffect">
                                  <p:stCondLst>
                                    <p:cond delay="0"/>
                                  </p:stCondLst>
                                  <p:childTnLst>
                                    <p:animEffect transition="out" filter="wipe(down)">
                                      <p:cBhvr>
                                        <p:cTn id="38" dur="500"/>
                                        <p:tgtEl>
                                          <p:spTgt spid="3">
                                            <p:txEl>
                                              <p:pRg st="2" end="2"/>
                                            </p:txEl>
                                          </p:spTgt>
                                        </p:tgtEl>
                                      </p:cBhvr>
                                    </p:animEffect>
                                    <p:set>
                                      <p:cBhvr>
                                        <p:cTn id="39" dur="1" fill="hold">
                                          <p:stCondLst>
                                            <p:cond delay="499"/>
                                          </p:stCondLst>
                                        </p:cTn>
                                        <p:tgtEl>
                                          <p:spTgt spid="3">
                                            <p:txEl>
                                              <p:pRg st="2" end="2"/>
                                            </p:txEl>
                                          </p:spTgt>
                                        </p:tgtEl>
                                        <p:attrNameLst>
                                          <p:attrName>style.visibility</p:attrName>
                                        </p:attrNameLst>
                                      </p:cBhvr>
                                      <p:to>
                                        <p:strVal val="hidden"/>
                                      </p:to>
                                    </p:set>
                                  </p:childTnLst>
                                </p:cTn>
                              </p:par>
                              <p:par>
                                <p:cTn id="40" presetID="22" presetClass="exit" presetSubtype="4" fill="hold" nodeType="withEffect">
                                  <p:stCondLst>
                                    <p:cond delay="0"/>
                                  </p:stCondLst>
                                  <p:childTnLst>
                                    <p:animEffect transition="out" filter="wipe(down)">
                                      <p:cBhvr>
                                        <p:cTn id="41" dur="500"/>
                                        <p:tgtEl>
                                          <p:spTgt spid="3">
                                            <p:txEl>
                                              <p:pRg st="3" end="3"/>
                                            </p:txEl>
                                          </p:spTgt>
                                        </p:tgtEl>
                                      </p:cBhvr>
                                    </p:animEffect>
                                    <p:set>
                                      <p:cBhvr>
                                        <p:cTn id="42" dur="1" fill="hold">
                                          <p:stCondLst>
                                            <p:cond delay="499"/>
                                          </p:stCondLst>
                                        </p:cTn>
                                        <p:tgtEl>
                                          <p:spTgt spid="3">
                                            <p:txEl>
                                              <p:pRg st="3" end="3"/>
                                            </p:txEl>
                                          </p:spTgt>
                                        </p:tgtEl>
                                        <p:attrNameLst>
                                          <p:attrName>style.visibility</p:attrName>
                                        </p:attrNameLst>
                                      </p:cBhvr>
                                      <p:to>
                                        <p:strVal val="hidden"/>
                                      </p:to>
                                    </p:set>
                                  </p:childTnLst>
                                </p:cTn>
                              </p:par>
                              <p:par>
                                <p:cTn id="43" presetID="22" presetClass="exit" presetSubtype="4" fill="hold" nodeType="withEffect">
                                  <p:stCondLst>
                                    <p:cond delay="0"/>
                                  </p:stCondLst>
                                  <p:childTnLst>
                                    <p:animEffect transition="out" filter="wipe(down)">
                                      <p:cBhvr>
                                        <p:cTn id="44" dur="500"/>
                                        <p:tgtEl>
                                          <p:spTgt spid="3">
                                            <p:txEl>
                                              <p:pRg st="4" end="4"/>
                                            </p:txEl>
                                          </p:spTgt>
                                        </p:tgtEl>
                                      </p:cBhvr>
                                    </p:animEffect>
                                    <p:set>
                                      <p:cBhvr>
                                        <p:cTn id="45" dur="1" fill="hold">
                                          <p:stCondLst>
                                            <p:cond delay="499"/>
                                          </p:stCondLst>
                                        </p:cTn>
                                        <p:tgtEl>
                                          <p:spTgt spid="3">
                                            <p:txEl>
                                              <p:pRg st="4" end="4"/>
                                            </p:txEl>
                                          </p:spTgt>
                                        </p:tgtEl>
                                        <p:attrNameLst>
                                          <p:attrName>style.visibility</p:attrName>
                                        </p:attrNameLst>
                                      </p:cBhvr>
                                      <p:to>
                                        <p:strVal val="hidden"/>
                                      </p:to>
                                    </p:set>
                                  </p:childTnLst>
                                </p:cTn>
                              </p:par>
                              <p:par>
                                <p:cTn id="46" presetID="22" presetClass="exit" presetSubtype="4" fill="hold" nodeType="withEffect">
                                  <p:stCondLst>
                                    <p:cond delay="0"/>
                                  </p:stCondLst>
                                  <p:childTnLst>
                                    <p:animEffect transition="out" filter="wipe(down)">
                                      <p:cBhvr>
                                        <p:cTn id="47" dur="500"/>
                                        <p:tgtEl>
                                          <p:spTgt spid="3">
                                            <p:txEl>
                                              <p:pRg st="5" end="5"/>
                                            </p:txEl>
                                          </p:spTgt>
                                        </p:tgtEl>
                                      </p:cBhvr>
                                    </p:animEffect>
                                    <p:set>
                                      <p:cBhvr>
                                        <p:cTn id="48" dur="1" fill="hold">
                                          <p:stCondLst>
                                            <p:cond delay="499"/>
                                          </p:stCondLst>
                                        </p:cTn>
                                        <p:tgtEl>
                                          <p:spTgt spid="3">
                                            <p:txEl>
                                              <p:pRg st="5" end="5"/>
                                            </p:txEl>
                                          </p:spTgt>
                                        </p:tgtEl>
                                        <p:attrNameLst>
                                          <p:attrName>style.visibility</p:attrName>
                                        </p:attrNameLst>
                                      </p:cBhvr>
                                      <p:to>
                                        <p:strVal val="hidden"/>
                                      </p:to>
                                    </p:set>
                                  </p:childTnLst>
                                </p:cTn>
                              </p:par>
                              <p:par>
                                <p:cTn id="49" presetID="22" presetClass="exit" presetSubtype="4" fill="hold" nodeType="withEffect">
                                  <p:stCondLst>
                                    <p:cond delay="0"/>
                                  </p:stCondLst>
                                  <p:childTnLst>
                                    <p:animEffect transition="out" filter="wipe(down)">
                                      <p:cBhvr>
                                        <p:cTn id="50" dur="500"/>
                                        <p:tgtEl>
                                          <p:spTgt spid="3">
                                            <p:txEl>
                                              <p:pRg st="6" end="6"/>
                                            </p:txEl>
                                          </p:spTgt>
                                        </p:tgtEl>
                                      </p:cBhvr>
                                    </p:animEffect>
                                    <p:set>
                                      <p:cBhvr>
                                        <p:cTn id="51" dur="1" fill="hold">
                                          <p:stCondLst>
                                            <p:cond delay="499"/>
                                          </p:stCondLst>
                                        </p:cTn>
                                        <p:tgtEl>
                                          <p:spTgt spid="3">
                                            <p:txEl>
                                              <p:pRg st="6" end="6"/>
                                            </p:txEl>
                                          </p:spTgt>
                                        </p:tgtEl>
                                        <p:attrNameLst>
                                          <p:attrName>style.visibility</p:attrName>
                                        </p:attrNameLst>
                                      </p:cBhvr>
                                      <p:to>
                                        <p:strVal val="hidden"/>
                                      </p:to>
                                    </p:set>
                                  </p:childTnLst>
                                </p:cTn>
                              </p:par>
                            </p:childTnLst>
                          </p:cTn>
                        </p:par>
                        <p:par>
                          <p:cTn id="52" fill="hold">
                            <p:stCondLst>
                              <p:cond delay="500"/>
                            </p:stCondLst>
                            <p:childTnLst>
                              <p:par>
                                <p:cTn id="53" presetID="12" presetClass="entr" presetSubtype="4" fill="hold" nodeType="after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Effect transition="in" filter="slide(fromBottom)">
                                      <p:cBhvr>
                                        <p:cTn id="55" dur="500"/>
                                        <p:tgtEl>
                                          <p:spTgt spid="3">
                                            <p:txEl>
                                              <p:pRg st="10" end="10"/>
                                            </p:txEl>
                                          </p:spTgt>
                                        </p:tgtEl>
                                      </p:cBhvr>
                                    </p:animEffect>
                                  </p:childTnLst>
                                </p:cTn>
                              </p:par>
                            </p:childTnLst>
                          </p:cTn>
                        </p:par>
                        <p:par>
                          <p:cTn id="56" fill="hold">
                            <p:stCondLst>
                              <p:cond delay="1000"/>
                            </p:stCondLst>
                            <p:childTnLst>
                              <p:par>
                                <p:cTn id="57" presetID="12" presetClass="entr" presetSubtype="4" fill="hold" nodeType="afterEffect">
                                  <p:stCondLst>
                                    <p:cond delay="0"/>
                                  </p:stCondLst>
                                  <p:childTnLst>
                                    <p:set>
                                      <p:cBhvr>
                                        <p:cTn id="58" dur="1" fill="hold">
                                          <p:stCondLst>
                                            <p:cond delay="0"/>
                                          </p:stCondLst>
                                        </p:cTn>
                                        <p:tgtEl>
                                          <p:spTgt spid="3">
                                            <p:txEl>
                                              <p:pRg st="11" end="11"/>
                                            </p:txEl>
                                          </p:spTgt>
                                        </p:tgtEl>
                                        <p:attrNameLst>
                                          <p:attrName>style.visibility</p:attrName>
                                        </p:attrNameLst>
                                      </p:cBhvr>
                                      <p:to>
                                        <p:strVal val="visible"/>
                                      </p:to>
                                    </p:set>
                                    <p:animEffect transition="in" filter="slide(fromBottom)">
                                      <p:cBhvr>
                                        <p:cTn id="59"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755576" y="1571612"/>
            <a:ext cx="7920880" cy="4161644"/>
          </a:xfrm>
        </p:spPr>
        <p:txBody>
          <a:bodyPr>
            <a:normAutofit/>
          </a:bodyPr>
          <a:lstStyle/>
          <a:p>
            <a:r>
              <a:rPr lang="tr-TR" sz="3200" b="1" dirty="0">
                <a:solidFill>
                  <a:schemeClr val="accent1"/>
                </a:solidFill>
              </a:rPr>
              <a:t>İhale Sonrası:</a:t>
            </a:r>
          </a:p>
          <a:p>
            <a:endParaRPr lang="tr-TR" sz="3200" dirty="0"/>
          </a:p>
          <a:p>
            <a:pPr marL="502920" indent="-457200">
              <a:buFont typeface="Wingdings" pitchFamily="2" charset="2"/>
              <a:buChar char="Ø"/>
            </a:pPr>
            <a:r>
              <a:rPr lang="tr-TR" sz="3200" b="1" i="1" dirty="0"/>
              <a:t>İhale Sonucu İlanı</a:t>
            </a:r>
            <a:endParaRPr lang="tr-TR" sz="3200" i="1" dirty="0"/>
          </a:p>
          <a:p>
            <a:pPr marL="502920" indent="-457200">
              <a:buFont typeface="Wingdings" pitchFamily="2" charset="2"/>
              <a:buChar char="Ø"/>
            </a:pPr>
            <a:r>
              <a:rPr lang="tr-TR" sz="3200" b="1" i="1" dirty="0"/>
              <a:t>Seçilmeyen İsteklilere Mektup</a:t>
            </a:r>
          </a:p>
          <a:p>
            <a:pPr marL="502920" indent="-457200">
              <a:buFont typeface="Wingdings" pitchFamily="2" charset="2"/>
              <a:buChar char="Ø"/>
            </a:pPr>
            <a:r>
              <a:rPr lang="tr-TR" sz="3200" b="1" i="1" dirty="0"/>
              <a:t>Sözleşmeye Davet</a:t>
            </a:r>
          </a:p>
          <a:p>
            <a:pPr marL="502920" indent="-457200"/>
            <a:endParaRPr lang="tr-TR" sz="2400" b="1" dirty="0"/>
          </a:p>
          <a:p>
            <a:pPr marL="45720" lvl="1" indent="0" algn="just">
              <a:buClr>
                <a:schemeClr val="accent3"/>
              </a:buClr>
            </a:pPr>
            <a:endParaRPr lang="tr-TR" sz="2000" b="1" i="1" dirty="0"/>
          </a:p>
          <a:p>
            <a:endParaRPr lang="tr-TR" dirty="0"/>
          </a:p>
        </p:txBody>
      </p:sp>
      <p:pic>
        <p:nvPicPr>
          <p:cNvPr id="5" name="Resim 4">
            <a:extLst>
              <a:ext uri="{FF2B5EF4-FFF2-40B4-BE49-F238E27FC236}">
                <a16:creationId xmlns:a16="http://schemas.microsoft.com/office/drawing/2014/main" id="{C95BD695-C3DE-4F20-B2DD-152ACA6216B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28384" y="0"/>
            <a:ext cx="933400" cy="933400"/>
          </a:xfrm>
          <a:prstGeom prst="rect">
            <a:avLst/>
          </a:prstGeom>
        </p:spPr>
      </p:pic>
    </p:spTree>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par>
                          <p:cTn id="8" fill="hold">
                            <p:stCondLst>
                              <p:cond delay="500"/>
                            </p:stCondLst>
                            <p:childTnLst>
                              <p:par>
                                <p:cTn id="9" presetID="3" presetClass="entr" presetSubtype="10" fill="hold" nodeType="after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blinds(horizontal)">
                                      <p:cBhvr>
                                        <p:cTn id="11" dur="500"/>
                                        <p:tgtEl>
                                          <p:spTgt spid="3">
                                            <p:txEl>
                                              <p:pRg st="3" end="3"/>
                                            </p:txEl>
                                          </p:spTgt>
                                        </p:tgtEl>
                                      </p:cBhvr>
                                    </p:animEffect>
                                  </p:childTnLst>
                                </p:cTn>
                              </p:par>
                            </p:childTnLst>
                          </p:cTn>
                        </p:par>
                        <p:par>
                          <p:cTn id="12" fill="hold">
                            <p:stCondLst>
                              <p:cond delay="1000"/>
                            </p:stCondLst>
                            <p:childTnLst>
                              <p:par>
                                <p:cTn id="13" presetID="3" presetClass="entr" presetSubtype="10" fill="hold" nodeType="after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blinds(horizontal)">
                                      <p:cBhvr>
                                        <p:cTn id="1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285984" y="1214422"/>
            <a:ext cx="4714908" cy="1066800"/>
          </a:xfrm>
        </p:spPr>
        <p:txBody>
          <a:bodyP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tr-TR"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SORU-CEVAP</a:t>
            </a:r>
          </a:p>
        </p:txBody>
      </p:sp>
      <p:sp>
        <p:nvSpPr>
          <p:cNvPr id="5" name="4 Metin kutusu"/>
          <p:cNvSpPr txBox="1"/>
          <p:nvPr/>
        </p:nvSpPr>
        <p:spPr>
          <a:xfrm>
            <a:off x="1071538" y="1000108"/>
            <a:ext cx="1071570" cy="1569660"/>
          </a:xfrm>
          <a:prstGeom prst="rect">
            <a:avLst/>
          </a:prstGeom>
          <a:noFill/>
          <a:scene3d>
            <a:camera prst="orthographicFront">
              <a:rot lat="0" lon="0" rev="0"/>
            </a:camera>
            <a:lightRig rig="contrasting" dir="t">
              <a:rot lat="0" lon="0" rev="4500000"/>
            </a:lightRig>
          </a:scene3d>
          <a:sp3d extrusionH="19050">
            <a:extrusionClr>
              <a:schemeClr val="tx1"/>
            </a:extrusionClr>
          </a:sp3d>
        </p:spPr>
        <p:txBody>
          <a:bodyPr wrap="square" rtlCol="0">
            <a:spAutoFit/>
            <a:sp3d contourW="6350" prstMaterial="dkEdge">
              <a:bevelT w="127000" h="31750" prst="relaxedInset"/>
              <a:contourClr>
                <a:schemeClr val="accent1">
                  <a:shade val="75000"/>
                </a:schemeClr>
              </a:contourClr>
            </a:sp3d>
          </a:bodyPr>
          <a:lstStyle/>
          <a:p>
            <a:r>
              <a:rPr lang="tr-TR" sz="9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Rounded MT Bold" pitchFamily="34" charset="0"/>
              </a:rPr>
              <a:t>?</a:t>
            </a:r>
            <a:endParaRPr lang="tr-TR"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Rounded MT Bold" pitchFamily="34" charset="0"/>
            </a:endParaRPr>
          </a:p>
        </p:txBody>
      </p:sp>
      <p:sp>
        <p:nvSpPr>
          <p:cNvPr id="6" name="2 İçerik Yer Tutucusu"/>
          <p:cNvSpPr txBox="1">
            <a:spLocks/>
          </p:cNvSpPr>
          <p:nvPr/>
        </p:nvSpPr>
        <p:spPr>
          <a:xfrm>
            <a:off x="1331640" y="3501008"/>
            <a:ext cx="6143668" cy="1357322"/>
          </a:xfrm>
          <a:prstGeom prst="rect">
            <a:avLst/>
          </a:prstGeom>
          <a:scene3d>
            <a:camera prst="obliqueBottomRight"/>
            <a:lightRig rig="threePt" dir="t"/>
          </a:scene3d>
        </p:spPr>
        <p:style>
          <a:lnRef idx="1">
            <a:schemeClr val="accent2"/>
          </a:lnRef>
          <a:fillRef idx="2">
            <a:schemeClr val="accent2"/>
          </a:fillRef>
          <a:effectRef idx="1">
            <a:schemeClr val="accent2"/>
          </a:effectRef>
          <a:fontRef idx="minor">
            <a:schemeClr val="dk1"/>
          </a:fontRef>
        </p:style>
        <p:txBody>
          <a:bodyPr anchor="ctr" anchorCtr="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365760" marR="0" lvl="0" indent="-256032" algn="ctr" defTabSz="914400" rtl="0" eaLnBrk="1" fontAlgn="auto" latinLnBrk="0" hangingPunct="1">
              <a:lnSpc>
                <a:spcPct val="100000"/>
              </a:lnSpc>
              <a:spcBef>
                <a:spcPts val="300"/>
              </a:spcBef>
              <a:spcAft>
                <a:spcPts val="0"/>
              </a:spcAft>
              <a:buClr>
                <a:schemeClr val="accent3"/>
              </a:buClr>
              <a:buSzTx/>
              <a:buFont typeface="Georgia"/>
              <a:buNone/>
              <a:tabLst/>
              <a:defRPr/>
            </a:pPr>
            <a:r>
              <a:rPr kumimoji="0" lang="tr-TR" sz="3600" b="1" i="1" u="none" strike="noStrike" kern="1200" cap="none"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n-lt"/>
                <a:ea typeface="+mn-ea"/>
                <a:cs typeface="+mn-cs"/>
              </a:rPr>
              <a:t>TEŞEKKÜR</a:t>
            </a:r>
            <a:r>
              <a:rPr kumimoji="0" lang="tr-TR" sz="3600" b="1" i="1" u="none" strike="noStrike" kern="1200" cap="none" spc="50" normalizeH="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n-lt"/>
                <a:ea typeface="+mn-ea"/>
                <a:cs typeface="+mn-cs"/>
              </a:rPr>
              <a:t> EDERİZ</a:t>
            </a:r>
            <a:r>
              <a:rPr kumimoji="0" lang="tr-TR" sz="3600" b="1" i="1" u="none" strike="noStrike" kern="1200" cap="none"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n-lt"/>
                <a:ea typeface="+mn-ea"/>
                <a:cs typeface="+mn-cs"/>
              </a:rPr>
              <a:t>…</a:t>
            </a:r>
          </a:p>
        </p:txBody>
      </p:sp>
      <p:pic>
        <p:nvPicPr>
          <p:cNvPr id="8" name="Resim 7">
            <a:extLst>
              <a:ext uri="{FF2B5EF4-FFF2-40B4-BE49-F238E27FC236}">
                <a16:creationId xmlns:a16="http://schemas.microsoft.com/office/drawing/2014/main" id="{4AE3F59D-F587-4753-B774-EDE47B9217D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0"/>
            <a:ext cx="933400" cy="933400"/>
          </a:xfrm>
          <a:prstGeom prst="rect">
            <a:avLst/>
          </a:prstGeom>
        </p:spPr>
      </p:pic>
    </p:spTree>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ntr" presetSubtype="1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8700" fill="hold"/>
                                        <p:tgtEl>
                                          <p:spTgt spid="5">
                                            <p:txEl>
                                              <p:pRg st="0" end="0"/>
                                            </p:txEl>
                                          </p:spTgt>
                                        </p:tgtEl>
                                        <p:attrNameLst>
                                          <p:attrName>ppt_w</p:attrName>
                                        </p:attrNameLst>
                                      </p:cBhvr>
                                      <p:tavLst>
                                        <p:tav tm="0" fmla="#ppt_w*sin(2.5*pi*$)">
                                          <p:val>
                                            <p:fltVal val="0"/>
                                          </p:val>
                                        </p:tav>
                                        <p:tav tm="100000">
                                          <p:val>
                                            <p:fltVal val="1"/>
                                          </p:val>
                                        </p:tav>
                                      </p:tavLst>
                                    </p:anim>
                                    <p:anim calcmode="lin" valueType="num">
                                      <p:cBhvr>
                                        <p:cTn id="8" dur="8700" fill="hold"/>
                                        <p:tgtEl>
                                          <p:spTgt spid="5">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32" fill="hold" grpId="0" nodeType="clickEffect">
                                  <p:stCondLst>
                                    <p:cond delay="0"/>
                                  </p:stCondLst>
                                  <p:childTnLst>
                                    <p:set>
                                      <p:cBhvr>
                                        <p:cTn id="12" dur="1" fill="hold">
                                          <p:stCondLst>
                                            <p:cond delay="0"/>
                                          </p:stCondLst>
                                        </p:cTn>
                                        <p:tgtEl>
                                          <p:spTgt spid="6">
                                            <p:bg/>
                                          </p:spTgt>
                                        </p:tgtEl>
                                        <p:attrNameLst>
                                          <p:attrName>style.visibility</p:attrName>
                                        </p:attrNameLst>
                                      </p:cBhvr>
                                      <p:to>
                                        <p:strVal val="visible"/>
                                      </p:to>
                                    </p:set>
                                    <p:animEffect transition="in" filter="diamond(out)">
                                      <p:cBhvr>
                                        <p:cTn id="13" dur="1000"/>
                                        <p:tgtEl>
                                          <p:spTgt spid="6">
                                            <p:bg/>
                                          </p:spTgt>
                                        </p:tgtEl>
                                      </p:cBhvr>
                                    </p:animEffect>
                                  </p:childTnLst>
                                </p:cTn>
                              </p:par>
                            </p:childTnLst>
                          </p:cTn>
                        </p:par>
                        <p:par>
                          <p:cTn id="14" fill="hold">
                            <p:stCondLst>
                              <p:cond delay="1000"/>
                            </p:stCondLst>
                            <p:childTnLst>
                              <p:par>
                                <p:cTn id="15" presetID="12" presetClass="entr" presetSubtype="2" fill="hold" grpId="0" nodeType="after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slide(fromRight)">
                                      <p:cBhvr>
                                        <p:cTn id="17" dur="1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graphicFrame>
        <p:nvGraphicFramePr>
          <p:cNvPr id="5" name="4 Tablo"/>
          <p:cNvGraphicFramePr>
            <a:graphicFrameLocks noGrp="1"/>
          </p:cNvGraphicFramePr>
          <p:nvPr/>
        </p:nvGraphicFramePr>
        <p:xfrm>
          <a:off x="971600" y="1268760"/>
          <a:ext cx="7416824" cy="2232248"/>
        </p:xfrm>
        <a:graphic>
          <a:graphicData uri="http://schemas.openxmlformats.org/drawingml/2006/table">
            <a:tbl>
              <a:tblPr firstRow="1" bandRow="1">
                <a:tableStyleId>{F2DE63D5-997A-4646-A377-4702673A728D}</a:tableStyleId>
              </a:tblPr>
              <a:tblGrid>
                <a:gridCol w="3708412">
                  <a:extLst>
                    <a:ext uri="{9D8B030D-6E8A-4147-A177-3AD203B41FA5}">
                      <a16:colId xmlns:a16="http://schemas.microsoft.com/office/drawing/2014/main" val="20000"/>
                    </a:ext>
                  </a:extLst>
                </a:gridCol>
                <a:gridCol w="3708412">
                  <a:extLst>
                    <a:ext uri="{9D8B030D-6E8A-4147-A177-3AD203B41FA5}">
                      <a16:colId xmlns:a16="http://schemas.microsoft.com/office/drawing/2014/main" val="20001"/>
                    </a:ext>
                  </a:extLst>
                </a:gridCol>
              </a:tblGrid>
              <a:tr h="712392">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400" dirty="0">
                          <a:effectLst/>
                        </a:rPr>
                        <a:t>Tabi Olunan Usul ve Esaslar</a:t>
                      </a:r>
                      <a:endParaRPr lang="tr-TR" sz="2400" dirty="0"/>
                    </a:p>
                  </a:txBody>
                  <a:tcPr anchor="ctr"/>
                </a:tc>
                <a:tc hMerge="1">
                  <a:txBody>
                    <a:bodyPr/>
                    <a:lstStyle/>
                    <a:p>
                      <a:endParaRPr lang="tr-TR" dirty="0"/>
                    </a:p>
                  </a:txBody>
                  <a:tcPr/>
                </a:tc>
                <a:extLst>
                  <a:ext uri="{0D108BD9-81ED-4DB2-BD59-A6C34878D82A}">
                    <a16:rowId xmlns:a16="http://schemas.microsoft.com/office/drawing/2014/main" val="10000"/>
                  </a:ext>
                </a:extLst>
              </a:tr>
              <a:tr h="15198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400" dirty="0"/>
                        <a:t>Harcama Usul Ve Esasları İlgili Kanunlarca Belirlenen Yararlanıcılar</a:t>
                      </a:r>
                    </a:p>
                  </a:txBody>
                  <a:tcPr anchor="ctr">
                    <a:lnR w="12700" cap="flat" cmpd="sng" algn="ctr">
                      <a:solidFill>
                        <a:schemeClr val="accent3">
                          <a:lumMod val="60000"/>
                          <a:lumOff val="40000"/>
                        </a:schemeClr>
                      </a:solidFill>
                      <a:prstDash val="solid"/>
                      <a:round/>
                      <a:headEnd type="none" w="med" len="med"/>
                      <a:tailEnd type="none" w="med" len="med"/>
                    </a:lnR>
                    <a:solidFill>
                      <a:schemeClr val="accent3">
                        <a:lumMod val="20000"/>
                        <a:lumOff val="80000"/>
                      </a:schemeClr>
                    </a:solidFill>
                  </a:tcPr>
                </a:tc>
                <a:tc>
                  <a:txBody>
                    <a:bodyPr/>
                    <a:lstStyle/>
                    <a:p>
                      <a:pPr algn="ctr"/>
                      <a:r>
                        <a:rPr lang="tr-TR" sz="2400" dirty="0"/>
                        <a:t>Tabi Oldukları</a:t>
                      </a:r>
                      <a:r>
                        <a:rPr lang="tr-TR" sz="2400" baseline="0" dirty="0"/>
                        <a:t> </a:t>
                      </a:r>
                      <a:r>
                        <a:rPr kumimoji="0" lang="tr-TR" sz="2400" kern="1200" dirty="0"/>
                        <a:t>Satın Alma Mevzuatı</a:t>
                      </a:r>
                      <a:endParaRPr lang="tr-TR" sz="2400" dirty="0"/>
                    </a:p>
                  </a:txBody>
                  <a:tcPr anchor="ctr">
                    <a:lnL w="12700" cap="flat" cmpd="sng" algn="ctr">
                      <a:solidFill>
                        <a:schemeClr val="accent3">
                          <a:lumMod val="60000"/>
                          <a:lumOff val="40000"/>
                        </a:schemeClr>
                      </a:solidFill>
                      <a:prstDash val="solid"/>
                      <a:round/>
                      <a:headEnd type="none" w="med" len="med"/>
                      <a:tailEnd type="none" w="med" len="med"/>
                    </a:lnL>
                  </a:tcPr>
                </a:tc>
                <a:extLst>
                  <a:ext uri="{0D108BD9-81ED-4DB2-BD59-A6C34878D82A}">
                    <a16:rowId xmlns:a16="http://schemas.microsoft.com/office/drawing/2014/main" val="10001"/>
                  </a:ext>
                </a:extLst>
              </a:tr>
            </a:tbl>
          </a:graphicData>
        </a:graphic>
      </p:graphicFrame>
      <p:graphicFrame>
        <p:nvGraphicFramePr>
          <p:cNvPr id="3" name="2 Tablo"/>
          <p:cNvGraphicFramePr>
            <a:graphicFrameLocks noGrp="1"/>
          </p:cNvGraphicFramePr>
          <p:nvPr/>
        </p:nvGraphicFramePr>
        <p:xfrm>
          <a:off x="971600" y="3501008"/>
          <a:ext cx="7416824" cy="1872208"/>
        </p:xfrm>
        <a:graphic>
          <a:graphicData uri="http://schemas.openxmlformats.org/drawingml/2006/table">
            <a:tbl>
              <a:tblPr firstRow="1" bandRow="1">
                <a:tableStyleId>{F2DE63D5-997A-4646-A377-4702673A728D}</a:tableStyleId>
              </a:tblPr>
              <a:tblGrid>
                <a:gridCol w="3708412">
                  <a:extLst>
                    <a:ext uri="{9D8B030D-6E8A-4147-A177-3AD203B41FA5}">
                      <a16:colId xmlns:a16="http://schemas.microsoft.com/office/drawing/2014/main" val="20000"/>
                    </a:ext>
                  </a:extLst>
                </a:gridCol>
                <a:gridCol w="3708412">
                  <a:extLst>
                    <a:ext uri="{9D8B030D-6E8A-4147-A177-3AD203B41FA5}">
                      <a16:colId xmlns:a16="http://schemas.microsoft.com/office/drawing/2014/main" val="20001"/>
                    </a:ext>
                  </a:extLst>
                </a:gridCol>
              </a:tblGrid>
              <a:tr h="18722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2400" b="0" kern="1200" dirty="0">
                          <a:solidFill>
                            <a:schemeClr val="tx1"/>
                          </a:solidFill>
                          <a:latin typeface="+mn-lt"/>
                          <a:ea typeface="+mn-ea"/>
                          <a:cs typeface="+mn-cs"/>
                        </a:rPr>
                        <a:t>Harcama Usul Ve Esasları Hiçbir Kanun Tarafından Belirlenmemiş Kişi, Kurum Ve Kuruluşlar</a:t>
                      </a:r>
                    </a:p>
                  </a:txBody>
                  <a:tcPr anchor="ctr">
                    <a:lnR w="12700" cap="flat" cmpd="sng" algn="ctr">
                      <a:solidFill>
                        <a:schemeClr val="accent3">
                          <a:lumMod val="60000"/>
                          <a:lumOff val="40000"/>
                        </a:schemeClr>
                      </a:solidFill>
                      <a:prstDash val="solid"/>
                      <a:round/>
                      <a:headEnd type="none" w="med" len="med"/>
                      <a:tailEnd type="none" w="med" len="med"/>
                    </a:lnR>
                    <a:solidFill>
                      <a:schemeClr val="accent3">
                        <a:lumMod val="20000"/>
                        <a:lumOff val="80000"/>
                      </a:schemeClr>
                    </a:solidFill>
                  </a:tcPr>
                </a:tc>
                <a:tc>
                  <a:txBody>
                    <a:bodyPr/>
                    <a:lstStyle/>
                    <a:p>
                      <a:pPr algn="ctr"/>
                      <a:r>
                        <a:rPr lang="tr-TR" sz="2400" dirty="0"/>
                        <a:t>Kalkınma Ajansları</a:t>
                      </a:r>
                      <a:r>
                        <a:rPr lang="tr-TR" sz="2400" baseline="0" dirty="0"/>
                        <a:t> Satın Alma Rehberi</a:t>
                      </a:r>
                      <a:endParaRPr lang="tr-TR" sz="2400" dirty="0"/>
                    </a:p>
                  </a:txBody>
                  <a:tcPr anchor="ctr">
                    <a:lnL w="12700" cap="flat" cmpd="sng" algn="ctr">
                      <a:solidFill>
                        <a:schemeClr val="accent3">
                          <a:lumMod val="60000"/>
                          <a:lumOff val="40000"/>
                        </a:schemeClr>
                      </a:solidFill>
                      <a:prstDash val="solid"/>
                      <a:round/>
                      <a:headEnd type="none" w="med" len="med"/>
                      <a:tailEnd type="none" w="med" len="med"/>
                    </a:lnL>
                  </a:tcPr>
                </a:tc>
                <a:extLst>
                  <a:ext uri="{0D108BD9-81ED-4DB2-BD59-A6C34878D82A}">
                    <a16:rowId xmlns:a16="http://schemas.microsoft.com/office/drawing/2014/main" val="10000"/>
                  </a:ext>
                </a:extLst>
              </a:tr>
            </a:tbl>
          </a:graphicData>
        </a:graphic>
      </p:graphicFrame>
      <p:pic>
        <p:nvPicPr>
          <p:cNvPr id="4" name="Resim 3">
            <a:extLst>
              <a:ext uri="{FF2B5EF4-FFF2-40B4-BE49-F238E27FC236}">
                <a16:creationId xmlns:a16="http://schemas.microsoft.com/office/drawing/2014/main" id="{198DB2CF-F16C-4C36-B9DA-6A350BE7C82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spTree>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6" name="5 İçerik Yer Tutucusu"/>
          <p:cNvSpPr>
            <a:spLocks noGrp="1"/>
          </p:cNvSpPr>
          <p:nvPr>
            <p:ph idx="1"/>
          </p:nvPr>
        </p:nvSpPr>
        <p:spPr>
          <a:xfrm>
            <a:off x="179512" y="1844824"/>
            <a:ext cx="8712968" cy="3672408"/>
          </a:xfrm>
        </p:spPr>
        <p:txBody>
          <a:bodyPr>
            <a:noAutofit/>
          </a:bodyPr>
          <a:lstStyle/>
          <a:p>
            <a:pPr marL="92075" indent="17463" algn="just">
              <a:buSzPct val="250000"/>
              <a:buBlip>
                <a:blip r:embed="rId3"/>
              </a:buBlip>
            </a:pPr>
            <a:r>
              <a:rPr lang="tr-TR" sz="2400" i="1" dirty="0"/>
              <a:t>Satın alma faaliyetlerinde, yararlanıcılar için belirlenmiş olan kurallara uyulmaması halinde, gerçekleştirilen alımlar uygun maliyet olarak değerlendirilmez ve yapılmış olan harcamalar destek bütçesinden </a:t>
            </a:r>
            <a:r>
              <a:rPr lang="tr-TR" sz="2400" i="1" u="sng" dirty="0"/>
              <a:t>karşılanamaz</a:t>
            </a:r>
            <a:r>
              <a:rPr lang="tr-TR" sz="2400" i="1" dirty="0"/>
              <a:t>. </a:t>
            </a:r>
          </a:p>
          <a:p>
            <a:pPr marL="92075" indent="17463" algn="just">
              <a:buSzPct val="250000"/>
              <a:buBlip>
                <a:blip r:embed="rId3"/>
              </a:buBlip>
            </a:pPr>
            <a:endParaRPr lang="tr-TR" sz="2400" i="1" dirty="0"/>
          </a:p>
          <a:p>
            <a:pPr marL="92075" indent="17463" algn="just">
              <a:buSzPct val="250000"/>
              <a:buBlip>
                <a:blip r:embed="rId3"/>
              </a:buBlip>
            </a:pPr>
            <a:r>
              <a:rPr lang="tr-TR" sz="2400" i="1" dirty="0"/>
              <a:t>Diğer taraftan, yararlanıcılara sağlanan mali destekten yanlış, kurallara uymayan veya usulsüz harcama yapıldığının sonradan tespit edilmesi durumunda ise verilen destek yasal faizi ile birlikte yararlanıcıdan </a:t>
            </a:r>
            <a:r>
              <a:rPr lang="tr-TR" sz="2400" i="1" u="sng" dirty="0"/>
              <a:t>geri alınır</a:t>
            </a:r>
            <a:r>
              <a:rPr lang="tr-TR" sz="2400" i="1" dirty="0"/>
              <a:t>.</a:t>
            </a:r>
            <a:endParaRPr lang="tr-TR" sz="3200" dirty="0"/>
          </a:p>
        </p:txBody>
      </p:sp>
      <p:sp>
        <p:nvSpPr>
          <p:cNvPr id="5" name="4 Başlık"/>
          <p:cNvSpPr>
            <a:spLocks noGrp="1"/>
          </p:cNvSpPr>
          <p:nvPr>
            <p:ph type="title"/>
          </p:nvPr>
        </p:nvSpPr>
        <p:spPr>
          <a:xfrm>
            <a:off x="2285984" y="836712"/>
            <a:ext cx="3857652" cy="1066800"/>
          </a:xfrm>
        </p:spPr>
        <p:txBody>
          <a:bodyPr/>
          <a:lstStyle/>
          <a:p>
            <a:pPr algn="ctr"/>
            <a:r>
              <a:rPr lang="tr-TR" b="1" cap="all" dirty="0">
                <a:ln w="9000" cmpd="sng">
                  <a:noFill/>
                  <a:prstDash val="solid"/>
                </a:ln>
                <a:solidFill>
                  <a:srgbClr val="EE1222"/>
                </a:solidFill>
                <a:effectLst>
                  <a:outerShdw blurRad="60007" dist="310007" dir="7680000" sy="30000" kx="1300200" algn="ctr" rotWithShape="0">
                    <a:prstClr val="black">
                      <a:alpha val="32000"/>
                    </a:prstClr>
                  </a:outerShdw>
                </a:effectLst>
              </a:rPr>
              <a:t>ÖNEMLİ</a:t>
            </a:r>
          </a:p>
        </p:txBody>
      </p:sp>
      <p:grpSp>
        <p:nvGrpSpPr>
          <p:cNvPr id="7" name="6 Grup"/>
          <p:cNvGrpSpPr/>
          <p:nvPr/>
        </p:nvGrpSpPr>
        <p:grpSpPr>
          <a:xfrm>
            <a:off x="5508104" y="1052736"/>
            <a:ext cx="1224136" cy="582166"/>
            <a:chOff x="6372200" y="1340768"/>
            <a:chExt cx="1052314" cy="438150"/>
          </a:xfrm>
        </p:grpSpPr>
        <p:pic>
          <p:nvPicPr>
            <p:cNvPr id="8" name="Picture 2"/>
            <p:cNvPicPr>
              <a:picLocks noChangeAspect="1" noChangeArrowheads="1"/>
            </p:cNvPicPr>
            <p:nvPr/>
          </p:nvPicPr>
          <p:blipFill>
            <a:blip r:embed="rId4" cstate="print"/>
            <a:srcRect/>
            <a:stretch>
              <a:fillRect/>
            </a:stretch>
          </p:blipFill>
          <p:spPr bwMode="auto">
            <a:xfrm>
              <a:off x="6372200" y="1340768"/>
              <a:ext cx="476250" cy="438150"/>
            </a:xfrm>
            <a:prstGeom prst="rect">
              <a:avLst/>
            </a:prstGeom>
            <a:noFill/>
            <a:ln w="9525">
              <a:noFill/>
              <a:miter lim="800000"/>
              <a:headEnd/>
              <a:tailEnd/>
            </a:ln>
          </p:spPr>
        </p:pic>
        <p:pic>
          <p:nvPicPr>
            <p:cNvPr id="9" name="Picture 2"/>
            <p:cNvPicPr>
              <a:picLocks noChangeAspect="1" noChangeArrowheads="1"/>
            </p:cNvPicPr>
            <p:nvPr/>
          </p:nvPicPr>
          <p:blipFill>
            <a:blip r:embed="rId4" cstate="print"/>
            <a:srcRect/>
            <a:stretch>
              <a:fillRect/>
            </a:stretch>
          </p:blipFill>
          <p:spPr bwMode="auto">
            <a:xfrm>
              <a:off x="6660232" y="1340768"/>
              <a:ext cx="476250" cy="438150"/>
            </a:xfrm>
            <a:prstGeom prst="rect">
              <a:avLst/>
            </a:prstGeom>
            <a:noFill/>
            <a:ln w="9525">
              <a:noFill/>
              <a:miter lim="800000"/>
              <a:headEnd/>
              <a:tailEnd/>
            </a:ln>
          </p:spPr>
        </p:pic>
        <p:pic>
          <p:nvPicPr>
            <p:cNvPr id="10" name="Picture 2"/>
            <p:cNvPicPr>
              <a:picLocks noChangeAspect="1" noChangeArrowheads="1"/>
            </p:cNvPicPr>
            <p:nvPr/>
          </p:nvPicPr>
          <p:blipFill>
            <a:blip r:embed="rId4" cstate="print"/>
            <a:srcRect/>
            <a:stretch>
              <a:fillRect/>
            </a:stretch>
          </p:blipFill>
          <p:spPr bwMode="auto">
            <a:xfrm>
              <a:off x="6948264" y="1340768"/>
              <a:ext cx="476250" cy="438150"/>
            </a:xfrm>
            <a:prstGeom prst="rect">
              <a:avLst/>
            </a:prstGeom>
            <a:noFill/>
            <a:ln w="9525">
              <a:noFill/>
              <a:miter lim="800000"/>
              <a:headEnd/>
              <a:tailEnd/>
            </a:ln>
          </p:spPr>
        </p:pic>
      </p:grpSp>
      <p:pic>
        <p:nvPicPr>
          <p:cNvPr id="11" name="Resim 10">
            <a:extLst>
              <a:ext uri="{FF2B5EF4-FFF2-40B4-BE49-F238E27FC236}">
                <a16:creationId xmlns:a16="http://schemas.microsoft.com/office/drawing/2014/main" id="{34CEFC79-74BA-41C3-9BB3-3497E04C145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28384" y="0"/>
            <a:ext cx="933400" cy="933400"/>
          </a:xfrm>
          <a:prstGeom prst="rect">
            <a:avLst/>
          </a:prstGeom>
        </p:spPr>
      </p:pic>
    </p:spTree>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amond(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diamond(in)">
                                      <p:cBhvr>
                                        <p:cTn id="12" dur="1000"/>
                                        <p:tgtEl>
                                          <p:spTgt spid="6">
                                            <p:txEl>
                                              <p:pRg st="2" end="2"/>
                                            </p:txEl>
                                          </p:spTgt>
                                        </p:tgtEl>
                                      </p:cBhvr>
                                    </p:animEffect>
                                  </p:childTnLst>
                                </p:cTn>
                              </p:par>
                              <p:par>
                                <p:cTn id="13" presetID="22" presetClass="exit" presetSubtype="4" fill="hold" nodeType="withEffect">
                                  <p:stCondLst>
                                    <p:cond delay="0"/>
                                  </p:stCondLst>
                                  <p:childTnLst>
                                    <p:animEffect transition="out" filter="wipe(down)">
                                      <p:cBhvr>
                                        <p:cTn id="14" dur="500"/>
                                        <p:tgtEl>
                                          <p:spTgt spid="6">
                                            <p:txEl>
                                              <p:pRg st="0" end="0"/>
                                            </p:txEl>
                                          </p:spTgt>
                                        </p:tgtEl>
                                      </p:cBhvr>
                                    </p:animEffect>
                                    <p:set>
                                      <p:cBhvr>
                                        <p:cTn id="15" dur="1" fill="hold">
                                          <p:stCondLst>
                                            <p:cond delay="499"/>
                                          </p:stCondLst>
                                        </p:cTn>
                                        <p:tgtEl>
                                          <p:spTgt spid="6">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1988840"/>
            <a:ext cx="8424936" cy="4392488"/>
          </a:xfrm>
        </p:spPr>
        <p:txBody>
          <a:bodyPr>
            <a:normAutofit/>
          </a:bodyPr>
          <a:lstStyle/>
          <a:p>
            <a:pPr marL="88900" indent="-3175" algn="just">
              <a:buNone/>
            </a:pPr>
            <a:r>
              <a:rPr lang="tr-TR" sz="2400" i="1" dirty="0"/>
              <a:t>Harcama ve satın alma belgelerinin tamamının yetkili makamlarca gerekli incelemelerden geçirilecektir; bu sebeple, kayıtların sağlıklı bir şekilde tutulması ve ilgili tüm belgelerin muhafaza edilmesi gerekmektedir.</a:t>
            </a:r>
          </a:p>
          <a:p>
            <a:pPr algn="just">
              <a:buNone/>
            </a:pPr>
            <a:endParaRPr lang="tr-TR" sz="2400" i="1" dirty="0"/>
          </a:p>
          <a:p>
            <a:pPr marL="92075" indent="17463" algn="just">
              <a:buNone/>
            </a:pPr>
            <a:r>
              <a:rPr lang="tr-TR" sz="2400" i="1" dirty="0"/>
              <a:t>Detaylar, kanun veya yönetmelikte, sözleşme ekinde, Proje Uygulama Rehberinde, Satın Alma Rehberinde veya başka bir yerde yazılı olabilir. Yararlanıcılar, bu kuralları öğrenmek ve uygulamakla mükelleftirler.</a:t>
            </a:r>
          </a:p>
        </p:txBody>
      </p:sp>
      <p:sp>
        <p:nvSpPr>
          <p:cNvPr id="5" name="4 Başlık"/>
          <p:cNvSpPr>
            <a:spLocks noGrp="1"/>
          </p:cNvSpPr>
          <p:nvPr>
            <p:ph type="title"/>
          </p:nvPr>
        </p:nvSpPr>
        <p:spPr>
          <a:xfrm>
            <a:off x="395536" y="908720"/>
            <a:ext cx="8229600" cy="1066800"/>
          </a:xfrm>
        </p:spPr>
        <p:txBody>
          <a:bodyPr/>
          <a:lstStyle/>
          <a:p>
            <a:pPr algn="ctr"/>
            <a:r>
              <a:rPr lang="tr-TR" b="1" cap="all" dirty="0">
                <a:ln w="9000" cmpd="sng">
                  <a:noFill/>
                  <a:prstDash val="solid"/>
                </a:ln>
                <a:solidFill>
                  <a:srgbClr val="EE1222"/>
                </a:solidFill>
                <a:effectLst>
                  <a:outerShdw blurRad="60007" dist="310007" dir="7680000" sy="30000" kx="1300200" algn="ctr" rotWithShape="0">
                    <a:prstClr val="black">
                      <a:alpha val="32000"/>
                    </a:prstClr>
                  </a:outerShdw>
                </a:effectLst>
              </a:rPr>
              <a:t>ÖNEMLİ</a:t>
            </a:r>
          </a:p>
        </p:txBody>
      </p:sp>
      <p:grpSp>
        <p:nvGrpSpPr>
          <p:cNvPr id="6" name="5 Grup"/>
          <p:cNvGrpSpPr/>
          <p:nvPr/>
        </p:nvGrpSpPr>
        <p:grpSpPr>
          <a:xfrm>
            <a:off x="5508104" y="1124744"/>
            <a:ext cx="1152128" cy="582166"/>
            <a:chOff x="6372200" y="1340768"/>
            <a:chExt cx="1052314" cy="438150"/>
          </a:xfrm>
        </p:grpSpPr>
        <p:pic>
          <p:nvPicPr>
            <p:cNvPr id="7" name="Picture 2"/>
            <p:cNvPicPr>
              <a:picLocks noChangeAspect="1" noChangeArrowheads="1"/>
            </p:cNvPicPr>
            <p:nvPr/>
          </p:nvPicPr>
          <p:blipFill>
            <a:blip r:embed="rId3" cstate="print"/>
            <a:srcRect/>
            <a:stretch>
              <a:fillRect/>
            </a:stretch>
          </p:blipFill>
          <p:spPr bwMode="auto">
            <a:xfrm>
              <a:off x="6372200" y="1340768"/>
              <a:ext cx="476250" cy="438150"/>
            </a:xfrm>
            <a:prstGeom prst="rect">
              <a:avLst/>
            </a:prstGeom>
            <a:noFill/>
            <a:ln w="9525">
              <a:noFill/>
              <a:miter lim="800000"/>
              <a:headEnd/>
              <a:tailEnd/>
            </a:ln>
          </p:spPr>
        </p:pic>
        <p:pic>
          <p:nvPicPr>
            <p:cNvPr id="8" name="Picture 2"/>
            <p:cNvPicPr>
              <a:picLocks noChangeAspect="1" noChangeArrowheads="1"/>
            </p:cNvPicPr>
            <p:nvPr/>
          </p:nvPicPr>
          <p:blipFill>
            <a:blip r:embed="rId3" cstate="print"/>
            <a:srcRect/>
            <a:stretch>
              <a:fillRect/>
            </a:stretch>
          </p:blipFill>
          <p:spPr bwMode="auto">
            <a:xfrm>
              <a:off x="6660232" y="1340768"/>
              <a:ext cx="476250" cy="438150"/>
            </a:xfrm>
            <a:prstGeom prst="rect">
              <a:avLst/>
            </a:prstGeom>
            <a:noFill/>
            <a:ln w="9525">
              <a:noFill/>
              <a:miter lim="800000"/>
              <a:headEnd/>
              <a:tailEnd/>
            </a:ln>
          </p:spPr>
        </p:pic>
        <p:pic>
          <p:nvPicPr>
            <p:cNvPr id="9" name="Picture 2"/>
            <p:cNvPicPr>
              <a:picLocks noChangeAspect="1" noChangeArrowheads="1"/>
            </p:cNvPicPr>
            <p:nvPr/>
          </p:nvPicPr>
          <p:blipFill>
            <a:blip r:embed="rId3" cstate="print"/>
            <a:srcRect/>
            <a:stretch>
              <a:fillRect/>
            </a:stretch>
          </p:blipFill>
          <p:spPr bwMode="auto">
            <a:xfrm>
              <a:off x="6948264" y="1340768"/>
              <a:ext cx="476250" cy="438150"/>
            </a:xfrm>
            <a:prstGeom prst="rect">
              <a:avLst/>
            </a:prstGeom>
            <a:noFill/>
            <a:ln w="9525">
              <a:noFill/>
              <a:miter lim="800000"/>
              <a:headEnd/>
              <a:tailEnd/>
            </a:ln>
          </p:spPr>
        </p:pic>
      </p:grpSp>
      <p:pic>
        <p:nvPicPr>
          <p:cNvPr id="10" name="Picture 2"/>
          <p:cNvPicPr>
            <a:picLocks noChangeAspect="1" noChangeArrowheads="1"/>
          </p:cNvPicPr>
          <p:nvPr/>
        </p:nvPicPr>
        <p:blipFill>
          <a:blip r:embed="rId3" cstate="print"/>
          <a:srcRect/>
          <a:stretch>
            <a:fillRect/>
          </a:stretch>
        </p:blipFill>
        <p:spPr bwMode="auto">
          <a:xfrm>
            <a:off x="179512" y="1988840"/>
            <a:ext cx="476250" cy="438150"/>
          </a:xfrm>
          <a:prstGeom prst="rect">
            <a:avLst/>
          </a:prstGeom>
          <a:noFill/>
          <a:ln w="9525">
            <a:noFill/>
            <a:miter lim="800000"/>
            <a:headEnd/>
            <a:tailEnd/>
          </a:ln>
        </p:spPr>
      </p:pic>
      <p:pic>
        <p:nvPicPr>
          <p:cNvPr id="12" name="Picture 2"/>
          <p:cNvPicPr>
            <a:picLocks noChangeAspect="1" noChangeArrowheads="1"/>
          </p:cNvPicPr>
          <p:nvPr/>
        </p:nvPicPr>
        <p:blipFill>
          <a:blip r:embed="rId3" cstate="print"/>
          <a:srcRect/>
          <a:stretch>
            <a:fillRect/>
          </a:stretch>
        </p:blipFill>
        <p:spPr bwMode="auto">
          <a:xfrm>
            <a:off x="179512" y="3998962"/>
            <a:ext cx="476250" cy="438150"/>
          </a:xfrm>
          <a:prstGeom prst="rect">
            <a:avLst/>
          </a:prstGeom>
          <a:noFill/>
          <a:ln w="9525">
            <a:noFill/>
            <a:miter lim="800000"/>
            <a:headEnd/>
            <a:tailEnd/>
          </a:ln>
        </p:spPr>
      </p:pic>
      <p:pic>
        <p:nvPicPr>
          <p:cNvPr id="11" name="Resim 10">
            <a:extLst>
              <a:ext uri="{FF2B5EF4-FFF2-40B4-BE49-F238E27FC236}">
                <a16:creationId xmlns:a16="http://schemas.microsoft.com/office/drawing/2014/main" id="{509093D2-8328-4A78-9C30-66BB35A833C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4" y="0"/>
            <a:ext cx="933400" cy="933400"/>
          </a:xfrm>
          <a:prstGeom prst="rect">
            <a:avLst/>
          </a:prstGeom>
        </p:spPr>
      </p:pic>
    </p:spTree>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par>
                                <p:cTn id="8" presetID="19" presetClass="entr" presetSubtype="10"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 calcmode="lin" valueType="num">
                                      <p:cBhvr>
                                        <p:cTn id="10" dur="5000" fill="hold"/>
                                        <p:tgtEl>
                                          <p:spTgt spid="10"/>
                                        </p:tgtEl>
                                        <p:attrNameLst>
                                          <p:attrName>ppt_w</p:attrName>
                                        </p:attrNameLst>
                                      </p:cBhvr>
                                      <p:tavLst>
                                        <p:tav tm="0" fmla="#ppt_w*sin(2.5*pi*$)">
                                          <p:val>
                                            <p:fltVal val="0"/>
                                          </p:val>
                                        </p:tav>
                                        <p:tav tm="100000">
                                          <p:val>
                                            <p:fltVal val="1"/>
                                          </p:val>
                                        </p:tav>
                                      </p:tavLst>
                                    </p:anim>
                                    <p:anim calcmode="lin" valueType="num">
                                      <p:cBhvr>
                                        <p:cTn id="11" dur="50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12" fill="hold">
                      <p:stCondLst>
                        <p:cond delay="indefinite"/>
                      </p:stCondLst>
                      <p:childTnLst>
                        <p:par>
                          <p:cTn id="13" fill="hold">
                            <p:stCondLst>
                              <p:cond delay="0"/>
                            </p:stCondLst>
                            <p:childTnLst>
                              <p:par>
                                <p:cTn id="14" presetID="12" presetClass="entr" presetSubtype="4"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slide(fromBottom)">
                                      <p:cBhvr>
                                        <p:cTn id="16" dur="500"/>
                                        <p:tgtEl>
                                          <p:spTgt spid="3">
                                            <p:txEl>
                                              <p:pRg st="2" end="2"/>
                                            </p:txEl>
                                          </p:spTgt>
                                        </p:tgtEl>
                                      </p:cBhvr>
                                    </p:animEffect>
                                  </p:childTnLst>
                                </p:cTn>
                              </p:par>
                              <p:par>
                                <p:cTn id="17" presetID="19" presetClass="entr" presetSubtype="10" fill="hold" nodeType="with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p:cTn id="19" dur="5000" fill="hold"/>
                                        <p:tgtEl>
                                          <p:spTgt spid="12"/>
                                        </p:tgtEl>
                                        <p:attrNameLst>
                                          <p:attrName>ppt_w</p:attrName>
                                        </p:attrNameLst>
                                      </p:cBhvr>
                                      <p:tavLst>
                                        <p:tav tm="0" fmla="#ppt_w*sin(2.5*pi*$)">
                                          <p:val>
                                            <p:fltVal val="0"/>
                                          </p:val>
                                        </p:tav>
                                        <p:tav tm="100000">
                                          <p:val>
                                            <p:fltVal val="1"/>
                                          </p:val>
                                        </p:tav>
                                      </p:tavLst>
                                    </p:anim>
                                    <p:anim calcmode="lin" valueType="num">
                                      <p:cBhvr>
                                        <p:cTn id="20" dur="5000" fill="hold"/>
                                        <p:tgtEl>
                                          <p:spTgt spid="12"/>
                                        </p:tgtEl>
                                        <p:attrNameLst>
                                          <p:attrName>ppt_h</p:attrName>
                                        </p:attrNameLst>
                                      </p:cBhvr>
                                      <p:tavLst>
                                        <p:tav tm="0">
                                          <p:val>
                                            <p:strVal val="#ppt_h"/>
                                          </p:val>
                                        </p:tav>
                                        <p:tav tm="100000">
                                          <p:val>
                                            <p:strVal val="#ppt_h"/>
                                          </p:val>
                                        </p:tav>
                                      </p:tavLst>
                                    </p:anim>
                                  </p:childTnLst>
                                </p:cTn>
                              </p:par>
                              <p:par>
                                <p:cTn id="21" presetID="22" presetClass="exit" presetSubtype="4" fill="hold" nodeType="withEffect">
                                  <p:stCondLst>
                                    <p:cond delay="0"/>
                                  </p:stCondLst>
                                  <p:childTnLst>
                                    <p:animEffect transition="out" filter="wipe(down)">
                                      <p:cBhvr>
                                        <p:cTn id="22" dur="500"/>
                                        <p:tgtEl>
                                          <p:spTgt spid="3">
                                            <p:txEl>
                                              <p:pRg st="0" end="0"/>
                                            </p:txEl>
                                          </p:spTgt>
                                        </p:tgtEl>
                                      </p:cBhvr>
                                    </p:animEffect>
                                    <p:set>
                                      <p:cBhvr>
                                        <p:cTn id="23" dur="1" fill="hold">
                                          <p:stCondLst>
                                            <p:cond delay="499"/>
                                          </p:stCondLst>
                                        </p:cTn>
                                        <p:tgtEl>
                                          <p:spTgt spid="3">
                                            <p:txEl>
                                              <p:pRg st="0" end="0"/>
                                            </p:txEl>
                                          </p:spTgt>
                                        </p:tgtEl>
                                        <p:attrNameLst>
                                          <p:attrName>style.visibility</p:attrName>
                                        </p:attrNameLst>
                                      </p:cBhvr>
                                      <p:to>
                                        <p:strVal val="hidden"/>
                                      </p:to>
                                    </p:set>
                                  </p:childTnLst>
                                </p:cTn>
                              </p:par>
                              <p:par>
                                <p:cTn id="24" presetID="22" presetClass="exit" presetSubtype="4" fill="hold" nodeType="withEffect">
                                  <p:stCondLst>
                                    <p:cond delay="0"/>
                                  </p:stCondLst>
                                  <p:childTnLst>
                                    <p:animEffect transition="out" filter="wipe(down)">
                                      <p:cBhvr>
                                        <p:cTn id="25" dur="500"/>
                                        <p:tgtEl>
                                          <p:spTgt spid="10"/>
                                        </p:tgtEl>
                                      </p:cBhvr>
                                    </p:animEffect>
                                    <p:set>
                                      <p:cBhvr>
                                        <p:cTn id="26"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1331640" y="1196752"/>
            <a:ext cx="6449370" cy="4878304"/>
          </a:xfrm>
        </p:spPr>
        <p:txBody>
          <a:bodyPr>
            <a:noAutofit/>
          </a:bodyPr>
          <a:lstStyle/>
          <a:p>
            <a:pPr marL="502920" indent="-457200" algn="just">
              <a:buClr>
                <a:schemeClr val="accent2">
                  <a:lumMod val="50000"/>
                </a:schemeClr>
              </a:buClr>
              <a:buFont typeface="+mj-lt"/>
              <a:buAutoNum type="arabicPeriod"/>
            </a:pPr>
            <a:r>
              <a:rPr lang="tr-TR" sz="3000" i="1" dirty="0">
                <a:solidFill>
                  <a:schemeClr val="accent6">
                    <a:lumMod val="75000"/>
                  </a:schemeClr>
                </a:solidFill>
              </a:rPr>
              <a:t>Geriye dönük ihale yapılmaması</a:t>
            </a:r>
          </a:p>
          <a:p>
            <a:pPr marL="502920" indent="-457200" algn="just">
              <a:buClr>
                <a:schemeClr val="accent2">
                  <a:lumMod val="50000"/>
                </a:schemeClr>
              </a:buClr>
              <a:buFont typeface="+mj-lt"/>
              <a:buAutoNum type="arabicPeriod"/>
            </a:pPr>
            <a:r>
              <a:rPr lang="tr-TR" sz="3000" i="1" dirty="0">
                <a:solidFill>
                  <a:schemeClr val="accent6">
                    <a:lumMod val="75000"/>
                  </a:schemeClr>
                </a:solidFill>
              </a:rPr>
              <a:t>Ayrım gözetmeme</a:t>
            </a:r>
          </a:p>
          <a:p>
            <a:pPr marL="502920" indent="-457200" algn="just">
              <a:buClr>
                <a:schemeClr val="accent2">
                  <a:lumMod val="50000"/>
                </a:schemeClr>
              </a:buClr>
              <a:buFont typeface="+mj-lt"/>
              <a:buAutoNum type="arabicPeriod"/>
            </a:pPr>
            <a:r>
              <a:rPr lang="tr-TR" sz="3000" i="1" dirty="0">
                <a:solidFill>
                  <a:schemeClr val="accent6">
                    <a:lumMod val="75000"/>
                  </a:schemeClr>
                </a:solidFill>
              </a:rPr>
              <a:t>Adil rekabet</a:t>
            </a:r>
          </a:p>
          <a:p>
            <a:pPr marL="502920" indent="-457200" algn="just">
              <a:buClr>
                <a:schemeClr val="accent2">
                  <a:lumMod val="50000"/>
                </a:schemeClr>
              </a:buClr>
              <a:buFont typeface="+mj-lt"/>
              <a:buAutoNum type="arabicPeriod"/>
            </a:pPr>
            <a:r>
              <a:rPr lang="tr-TR" sz="3000" i="1" dirty="0">
                <a:solidFill>
                  <a:schemeClr val="accent6">
                    <a:lumMod val="75000"/>
                  </a:schemeClr>
                </a:solidFill>
              </a:rPr>
              <a:t>Yeterli şartnamelerin hazırlanması</a:t>
            </a:r>
          </a:p>
          <a:p>
            <a:pPr marL="502920" indent="-457200" algn="just">
              <a:buClr>
                <a:schemeClr val="accent2">
                  <a:lumMod val="50000"/>
                </a:schemeClr>
              </a:buClr>
              <a:buFont typeface="+mj-lt"/>
              <a:buAutoNum type="arabicPeriod"/>
            </a:pPr>
            <a:r>
              <a:rPr lang="tr-TR" sz="3000" i="1" dirty="0">
                <a:solidFill>
                  <a:schemeClr val="accent6">
                    <a:lumMod val="75000"/>
                  </a:schemeClr>
                </a:solidFill>
              </a:rPr>
              <a:t>Etkin duyuru</a:t>
            </a:r>
          </a:p>
          <a:p>
            <a:pPr marL="502920" indent="-457200" algn="just">
              <a:buClr>
                <a:schemeClr val="accent2">
                  <a:lumMod val="50000"/>
                </a:schemeClr>
              </a:buClr>
              <a:buFont typeface="+mj-lt"/>
              <a:buAutoNum type="arabicPeriod"/>
            </a:pPr>
            <a:r>
              <a:rPr lang="tr-TR" sz="3000" i="1" dirty="0">
                <a:solidFill>
                  <a:schemeClr val="accent6">
                    <a:lumMod val="75000"/>
                  </a:schemeClr>
                </a:solidFill>
              </a:rPr>
              <a:t>Yeterli süre tanınması</a:t>
            </a:r>
          </a:p>
          <a:p>
            <a:pPr marL="502920" indent="-457200" algn="just">
              <a:buClr>
                <a:schemeClr val="accent2">
                  <a:lumMod val="50000"/>
                </a:schemeClr>
              </a:buClr>
              <a:buFont typeface="+mj-lt"/>
              <a:buAutoNum type="arabicPeriod"/>
            </a:pPr>
            <a:r>
              <a:rPr lang="tr-TR" sz="3000" i="1" dirty="0">
                <a:solidFill>
                  <a:schemeClr val="accent6">
                    <a:lumMod val="75000"/>
                  </a:schemeClr>
                </a:solidFill>
              </a:rPr>
              <a:t>Uygun objektif kriterlerin kullanımı</a:t>
            </a:r>
          </a:p>
          <a:p>
            <a:pPr marL="502920" indent="-457200" algn="just">
              <a:buClr>
                <a:schemeClr val="accent2">
                  <a:lumMod val="50000"/>
                </a:schemeClr>
              </a:buClr>
              <a:buFont typeface="+mj-lt"/>
              <a:buAutoNum type="arabicPeriod"/>
            </a:pPr>
            <a:r>
              <a:rPr lang="tr-TR" sz="3000" i="1" dirty="0">
                <a:solidFill>
                  <a:schemeClr val="accent6">
                    <a:lumMod val="75000"/>
                  </a:schemeClr>
                </a:solidFill>
              </a:rPr>
              <a:t>Kayıtların tutulması</a:t>
            </a:r>
          </a:p>
          <a:p>
            <a:pPr marL="502920" indent="-457200" algn="just">
              <a:buClr>
                <a:schemeClr val="accent2">
                  <a:lumMod val="50000"/>
                </a:schemeClr>
              </a:buClr>
              <a:buFont typeface="+mj-lt"/>
              <a:buAutoNum type="arabicPeriod"/>
            </a:pPr>
            <a:r>
              <a:rPr lang="tr-TR" sz="3000" i="1" dirty="0">
                <a:solidFill>
                  <a:schemeClr val="accent6">
                    <a:lumMod val="75000"/>
                  </a:schemeClr>
                </a:solidFill>
              </a:rPr>
              <a:t>Standart Belgelerin Kullanılması</a:t>
            </a:r>
          </a:p>
        </p:txBody>
      </p:sp>
      <p:sp>
        <p:nvSpPr>
          <p:cNvPr id="6" name="1 Başlık"/>
          <p:cNvSpPr txBox="1">
            <a:spLocks/>
          </p:cNvSpPr>
          <p:nvPr/>
        </p:nvSpPr>
        <p:spPr>
          <a:xfrm>
            <a:off x="827584" y="116632"/>
            <a:ext cx="7772400" cy="648072"/>
          </a:xfrm>
          <a:prstGeom prst="rect">
            <a:avLst/>
          </a:prstGeom>
        </p:spPr>
        <p:txBody>
          <a:bodyPr vert="horz" anchor="b">
            <a:noAutofit/>
          </a:bodyPr>
          <a:lstStyle/>
          <a:p>
            <a:pPr marL="342900" marR="0" lvl="0" indent="-342900" algn="ctr" defTabSz="914400" rtl="0" eaLnBrk="1" fontAlgn="auto" latinLnBrk="0" hangingPunct="1">
              <a:lnSpc>
                <a:spcPct val="100000"/>
              </a:lnSpc>
              <a:spcBef>
                <a:spcPct val="50000"/>
              </a:spcBef>
              <a:spcAft>
                <a:spcPts val="0"/>
              </a:spcAft>
              <a:buClrTx/>
              <a:buSzTx/>
              <a:buFontTx/>
              <a:buNone/>
              <a:tabLst/>
              <a:defRPr/>
            </a:pPr>
            <a:r>
              <a:rPr kumimoji="0" lang="tr-TR" sz="3600" b="1" i="0" u="none" strike="noStrike" kern="1200" cap="none" spc="0" normalizeH="0" baseline="0" noProof="0" dirty="0">
                <a:ln w="12700">
                  <a:solidFill>
                    <a:schemeClr val="accent2">
                      <a:shade val="90000"/>
                      <a:satMod val="150000"/>
                    </a:schemeClr>
                  </a:solidFill>
                </a:ln>
                <a:solidFill>
                  <a:srgbClr val="FFFFFF"/>
                </a:solidFill>
                <a:effectLst/>
                <a:uLnTx/>
                <a:uFillTx/>
                <a:latin typeface="+mj-lt"/>
                <a:ea typeface="+mj-ea"/>
                <a:cs typeface="+mj-cs"/>
              </a:rPr>
              <a:t>Genel Satın Alma İlkeleri</a:t>
            </a:r>
          </a:p>
        </p:txBody>
      </p:sp>
      <p:pic>
        <p:nvPicPr>
          <p:cNvPr id="4" name="Resim 3">
            <a:extLst>
              <a:ext uri="{FF2B5EF4-FFF2-40B4-BE49-F238E27FC236}">
                <a16:creationId xmlns:a16="http://schemas.microsoft.com/office/drawing/2014/main" id="{2DC38DDC-B465-4F0E-B190-CA2CF18E78C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4" y="0"/>
            <a:ext cx="933400" cy="933400"/>
          </a:xfrm>
          <a:prstGeom prst="rect">
            <a:avLst/>
          </a:prstGeom>
        </p:spPr>
      </p:pic>
    </p:spTree>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par>
                                <p:cTn id="13" presetID="22" presetClass="exit" presetSubtype="4" fill="hold" nodeType="withEffect">
                                  <p:stCondLst>
                                    <p:cond delay="0"/>
                                  </p:stCondLst>
                                  <p:childTnLst>
                                    <p:animEffect transition="out" filter="wipe(down)">
                                      <p:cBhvr>
                                        <p:cTn id="14" dur="500"/>
                                        <p:tgtEl>
                                          <p:spTgt spid="3">
                                            <p:txEl>
                                              <p:pRg st="0" end="0"/>
                                            </p:txEl>
                                          </p:spTgt>
                                        </p:tgtEl>
                                      </p:cBhvr>
                                    </p:animEffect>
                                    <p:set>
                                      <p:cBhvr>
                                        <p:cTn id="15"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blinds(horizontal)">
                                      <p:cBhvr>
                                        <p:cTn id="20" dur="500"/>
                                        <p:tgtEl>
                                          <p:spTgt spid="3">
                                            <p:txEl>
                                              <p:pRg st="2" end="2"/>
                                            </p:txEl>
                                          </p:spTgt>
                                        </p:tgtEl>
                                      </p:cBhvr>
                                    </p:animEffect>
                                  </p:childTnLst>
                                </p:cTn>
                              </p:par>
                              <p:par>
                                <p:cTn id="21" presetID="22" presetClass="exit" presetSubtype="4" fill="hold" nodeType="withEffect">
                                  <p:stCondLst>
                                    <p:cond delay="0"/>
                                  </p:stCondLst>
                                  <p:childTnLst>
                                    <p:animEffect transition="out" filter="wipe(down)">
                                      <p:cBhvr>
                                        <p:cTn id="22" dur="500"/>
                                        <p:tgtEl>
                                          <p:spTgt spid="3">
                                            <p:txEl>
                                              <p:pRg st="1" end="1"/>
                                            </p:txEl>
                                          </p:spTgt>
                                        </p:tgtEl>
                                      </p:cBhvr>
                                    </p:animEffect>
                                    <p:set>
                                      <p:cBhvr>
                                        <p:cTn id="23"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blinds(horizontal)">
                                      <p:cBhvr>
                                        <p:cTn id="28" dur="500"/>
                                        <p:tgtEl>
                                          <p:spTgt spid="3">
                                            <p:txEl>
                                              <p:pRg st="3" end="3"/>
                                            </p:txEl>
                                          </p:spTgt>
                                        </p:tgtEl>
                                      </p:cBhvr>
                                    </p:animEffect>
                                  </p:childTnLst>
                                </p:cTn>
                              </p:par>
                              <p:par>
                                <p:cTn id="29" presetID="22" presetClass="exit" presetSubtype="4" fill="hold" nodeType="withEffect">
                                  <p:stCondLst>
                                    <p:cond delay="0"/>
                                  </p:stCondLst>
                                  <p:childTnLst>
                                    <p:animEffect transition="out" filter="wipe(down)">
                                      <p:cBhvr>
                                        <p:cTn id="30" dur="500"/>
                                        <p:tgtEl>
                                          <p:spTgt spid="3">
                                            <p:txEl>
                                              <p:pRg st="2" end="2"/>
                                            </p:txEl>
                                          </p:spTgt>
                                        </p:tgtEl>
                                      </p:cBhvr>
                                    </p:animEffect>
                                    <p:set>
                                      <p:cBhvr>
                                        <p:cTn id="31"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Effect transition="in" filter="blinds(horizontal)">
                                      <p:cBhvr>
                                        <p:cTn id="36" dur="500"/>
                                        <p:tgtEl>
                                          <p:spTgt spid="3">
                                            <p:txEl>
                                              <p:pRg st="4" end="4"/>
                                            </p:txEl>
                                          </p:spTgt>
                                        </p:tgtEl>
                                      </p:cBhvr>
                                    </p:animEffect>
                                  </p:childTnLst>
                                </p:cTn>
                              </p:par>
                              <p:par>
                                <p:cTn id="37" presetID="22" presetClass="exit" presetSubtype="4" fill="hold" nodeType="withEffect">
                                  <p:stCondLst>
                                    <p:cond delay="0"/>
                                  </p:stCondLst>
                                  <p:childTnLst>
                                    <p:animEffect transition="out" filter="wipe(down)">
                                      <p:cBhvr>
                                        <p:cTn id="38" dur="500"/>
                                        <p:tgtEl>
                                          <p:spTgt spid="3">
                                            <p:txEl>
                                              <p:pRg st="3" end="3"/>
                                            </p:txEl>
                                          </p:spTgt>
                                        </p:tgtEl>
                                      </p:cBhvr>
                                    </p:animEffect>
                                    <p:set>
                                      <p:cBhvr>
                                        <p:cTn id="39"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Effect transition="in" filter="blinds(horizontal)">
                                      <p:cBhvr>
                                        <p:cTn id="44" dur="500"/>
                                        <p:tgtEl>
                                          <p:spTgt spid="3">
                                            <p:txEl>
                                              <p:pRg st="5" end="5"/>
                                            </p:txEl>
                                          </p:spTgt>
                                        </p:tgtEl>
                                      </p:cBhvr>
                                    </p:animEffect>
                                  </p:childTnLst>
                                </p:cTn>
                              </p:par>
                              <p:par>
                                <p:cTn id="45" presetID="22" presetClass="exit" presetSubtype="4" fill="hold" nodeType="withEffect">
                                  <p:stCondLst>
                                    <p:cond delay="0"/>
                                  </p:stCondLst>
                                  <p:childTnLst>
                                    <p:animEffect transition="out" filter="wipe(down)">
                                      <p:cBhvr>
                                        <p:cTn id="46" dur="500"/>
                                        <p:tgtEl>
                                          <p:spTgt spid="3">
                                            <p:txEl>
                                              <p:pRg st="4" end="4"/>
                                            </p:txEl>
                                          </p:spTgt>
                                        </p:tgtEl>
                                      </p:cBhvr>
                                    </p:animEffect>
                                    <p:set>
                                      <p:cBhvr>
                                        <p:cTn id="47"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3">
                                            <p:txEl>
                                              <p:pRg st="6" end="6"/>
                                            </p:txEl>
                                          </p:spTgt>
                                        </p:tgtEl>
                                        <p:attrNameLst>
                                          <p:attrName>style.visibility</p:attrName>
                                        </p:attrNameLst>
                                      </p:cBhvr>
                                      <p:to>
                                        <p:strVal val="visible"/>
                                      </p:to>
                                    </p:set>
                                    <p:animEffect transition="in" filter="blinds(horizontal)">
                                      <p:cBhvr>
                                        <p:cTn id="52" dur="500"/>
                                        <p:tgtEl>
                                          <p:spTgt spid="3">
                                            <p:txEl>
                                              <p:pRg st="6" end="6"/>
                                            </p:txEl>
                                          </p:spTgt>
                                        </p:tgtEl>
                                      </p:cBhvr>
                                    </p:animEffect>
                                  </p:childTnLst>
                                </p:cTn>
                              </p:par>
                              <p:par>
                                <p:cTn id="53" presetID="22" presetClass="exit" presetSubtype="4" fill="hold" nodeType="withEffect">
                                  <p:stCondLst>
                                    <p:cond delay="0"/>
                                  </p:stCondLst>
                                  <p:childTnLst>
                                    <p:animEffect transition="out" filter="wipe(down)">
                                      <p:cBhvr>
                                        <p:cTn id="54" dur="500"/>
                                        <p:tgtEl>
                                          <p:spTgt spid="3">
                                            <p:txEl>
                                              <p:pRg st="5" end="5"/>
                                            </p:txEl>
                                          </p:spTgt>
                                        </p:tgtEl>
                                      </p:cBhvr>
                                    </p:animEffect>
                                    <p:set>
                                      <p:cBhvr>
                                        <p:cTn id="55" dur="1" fill="hold">
                                          <p:stCondLst>
                                            <p:cond delay="499"/>
                                          </p:stCondLst>
                                        </p:cTn>
                                        <p:tgtEl>
                                          <p:spTgt spid="3">
                                            <p:txEl>
                                              <p:pRg st="5" end="5"/>
                                            </p:txEl>
                                          </p:spTgt>
                                        </p:tgtEl>
                                        <p:attrNameLst>
                                          <p:attrName>style.visibility</p:attrName>
                                        </p:attrNameLst>
                                      </p:cBhvr>
                                      <p:to>
                                        <p:strVal val="hidden"/>
                                      </p:to>
                                    </p:set>
                                  </p:childTnLst>
                                </p:cTn>
                              </p:par>
                            </p:childTnLst>
                          </p:cTn>
                        </p:par>
                      </p:childTnLst>
                    </p:cTn>
                  </p:par>
                  <p:par>
                    <p:cTn id="56" fill="hold">
                      <p:stCondLst>
                        <p:cond delay="indefinite"/>
                      </p:stCondLst>
                      <p:childTnLst>
                        <p:par>
                          <p:cTn id="57" fill="hold">
                            <p:stCondLst>
                              <p:cond delay="0"/>
                            </p:stCondLst>
                            <p:childTnLst>
                              <p:par>
                                <p:cTn id="58" presetID="3" presetClass="entr" presetSubtype="10" fill="hold" nodeType="clickEffect">
                                  <p:stCondLst>
                                    <p:cond delay="0"/>
                                  </p:stCondLst>
                                  <p:childTnLst>
                                    <p:set>
                                      <p:cBhvr>
                                        <p:cTn id="59" dur="1" fill="hold">
                                          <p:stCondLst>
                                            <p:cond delay="0"/>
                                          </p:stCondLst>
                                        </p:cTn>
                                        <p:tgtEl>
                                          <p:spTgt spid="3">
                                            <p:txEl>
                                              <p:pRg st="7" end="7"/>
                                            </p:txEl>
                                          </p:spTgt>
                                        </p:tgtEl>
                                        <p:attrNameLst>
                                          <p:attrName>style.visibility</p:attrName>
                                        </p:attrNameLst>
                                      </p:cBhvr>
                                      <p:to>
                                        <p:strVal val="visible"/>
                                      </p:to>
                                    </p:set>
                                    <p:animEffect transition="in" filter="blinds(horizontal)">
                                      <p:cBhvr>
                                        <p:cTn id="60" dur="500"/>
                                        <p:tgtEl>
                                          <p:spTgt spid="3">
                                            <p:txEl>
                                              <p:pRg st="7" end="7"/>
                                            </p:txEl>
                                          </p:spTgt>
                                        </p:tgtEl>
                                      </p:cBhvr>
                                    </p:animEffect>
                                  </p:childTnLst>
                                </p:cTn>
                              </p:par>
                              <p:par>
                                <p:cTn id="61" presetID="22" presetClass="exit" presetSubtype="4" fill="hold" nodeType="withEffect">
                                  <p:stCondLst>
                                    <p:cond delay="0"/>
                                  </p:stCondLst>
                                  <p:childTnLst>
                                    <p:animEffect transition="out" filter="wipe(down)">
                                      <p:cBhvr>
                                        <p:cTn id="62" dur="500"/>
                                        <p:tgtEl>
                                          <p:spTgt spid="3">
                                            <p:txEl>
                                              <p:pRg st="6" end="6"/>
                                            </p:txEl>
                                          </p:spTgt>
                                        </p:tgtEl>
                                      </p:cBhvr>
                                    </p:animEffect>
                                    <p:set>
                                      <p:cBhvr>
                                        <p:cTn id="63" dur="1" fill="hold">
                                          <p:stCondLst>
                                            <p:cond delay="499"/>
                                          </p:stCondLst>
                                        </p:cTn>
                                        <p:tgtEl>
                                          <p:spTgt spid="3">
                                            <p:txEl>
                                              <p:pRg st="6" end="6"/>
                                            </p:txEl>
                                          </p:spTgt>
                                        </p:tgtEl>
                                        <p:attrNameLst>
                                          <p:attrName>style.visibility</p:attrName>
                                        </p:attrNameLst>
                                      </p:cBhvr>
                                      <p:to>
                                        <p:strVal val="hidden"/>
                                      </p:to>
                                    </p:set>
                                  </p:childTnLst>
                                </p:cTn>
                              </p:par>
                            </p:childTnLst>
                          </p:cTn>
                        </p:par>
                      </p:childTnLst>
                    </p:cTn>
                  </p:par>
                  <p:par>
                    <p:cTn id="64" fill="hold">
                      <p:stCondLst>
                        <p:cond delay="indefinite"/>
                      </p:stCondLst>
                      <p:childTnLst>
                        <p:par>
                          <p:cTn id="65" fill="hold">
                            <p:stCondLst>
                              <p:cond delay="0"/>
                            </p:stCondLst>
                            <p:childTnLst>
                              <p:par>
                                <p:cTn id="66" presetID="3" presetClass="entr" presetSubtype="10" fill="hold" nodeType="clickEffect">
                                  <p:stCondLst>
                                    <p:cond delay="0"/>
                                  </p:stCondLst>
                                  <p:childTnLst>
                                    <p:set>
                                      <p:cBhvr>
                                        <p:cTn id="67" dur="1" fill="hold">
                                          <p:stCondLst>
                                            <p:cond delay="0"/>
                                          </p:stCondLst>
                                        </p:cTn>
                                        <p:tgtEl>
                                          <p:spTgt spid="3">
                                            <p:txEl>
                                              <p:pRg st="8" end="8"/>
                                            </p:txEl>
                                          </p:spTgt>
                                        </p:tgtEl>
                                        <p:attrNameLst>
                                          <p:attrName>style.visibility</p:attrName>
                                        </p:attrNameLst>
                                      </p:cBhvr>
                                      <p:to>
                                        <p:strVal val="visible"/>
                                      </p:to>
                                    </p:set>
                                    <p:animEffect transition="in" filter="blinds(horizontal)">
                                      <p:cBhvr>
                                        <p:cTn id="68" dur="500"/>
                                        <p:tgtEl>
                                          <p:spTgt spid="3">
                                            <p:txEl>
                                              <p:pRg st="8" end="8"/>
                                            </p:txEl>
                                          </p:spTgt>
                                        </p:tgtEl>
                                      </p:cBhvr>
                                    </p:animEffect>
                                  </p:childTnLst>
                                </p:cTn>
                              </p:par>
                              <p:par>
                                <p:cTn id="69" presetID="22" presetClass="exit" presetSubtype="4" fill="hold" nodeType="withEffect">
                                  <p:stCondLst>
                                    <p:cond delay="0"/>
                                  </p:stCondLst>
                                  <p:childTnLst>
                                    <p:animEffect transition="out" filter="wipe(down)">
                                      <p:cBhvr>
                                        <p:cTn id="70" dur="500"/>
                                        <p:tgtEl>
                                          <p:spTgt spid="3">
                                            <p:txEl>
                                              <p:pRg st="7" end="7"/>
                                            </p:txEl>
                                          </p:spTgt>
                                        </p:tgtEl>
                                      </p:cBhvr>
                                    </p:animEffect>
                                    <p:set>
                                      <p:cBhvr>
                                        <p:cTn id="71" dur="1" fill="hold">
                                          <p:stCondLst>
                                            <p:cond delay="499"/>
                                          </p:stCondLst>
                                        </p:cTn>
                                        <p:tgtEl>
                                          <p:spTgt spid="3">
                                            <p:txEl>
                                              <p:pRg st="7" end="7"/>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1403647" y="1"/>
            <a:ext cx="6768753" cy="908720"/>
          </a:xfrm>
        </p:spPr>
        <p:txBody>
          <a:bodyPr/>
          <a:lstStyle/>
          <a:p>
            <a:pPr algn="ctr"/>
            <a:r>
              <a:rPr lang="tr-TR" sz="2400" dirty="0">
                <a:latin typeface="+mn-lt"/>
              </a:rPr>
              <a:t>Harcama Usul Ve Esasları Kanunla Belirlenmemiş Yararlanıcılar için</a:t>
            </a:r>
          </a:p>
        </p:txBody>
      </p:sp>
      <p:sp>
        <p:nvSpPr>
          <p:cNvPr id="3" name="2 Metin Yer Tutucusu"/>
          <p:cNvSpPr>
            <a:spLocks noGrp="1"/>
          </p:cNvSpPr>
          <p:nvPr>
            <p:ph type="body" idx="1"/>
          </p:nvPr>
        </p:nvSpPr>
        <p:spPr>
          <a:xfrm>
            <a:off x="722313" y="1196752"/>
            <a:ext cx="7772400" cy="4968552"/>
          </a:xfrm>
        </p:spPr>
        <p:txBody>
          <a:bodyPr>
            <a:noAutofit/>
          </a:bodyPr>
          <a:lstStyle/>
          <a:p>
            <a:pPr algn="just">
              <a:lnSpc>
                <a:spcPct val="150000"/>
              </a:lnSpc>
              <a:defRPr/>
            </a:pPr>
            <a:r>
              <a:rPr lang="tr-TR" sz="2000" b="1" u="sng" dirty="0">
                <a:solidFill>
                  <a:schemeClr val="accent1"/>
                </a:solidFill>
              </a:rPr>
              <a:t>Sözleşme Makamı</a:t>
            </a:r>
            <a:r>
              <a:rPr lang="tr-TR" sz="2000" b="1" dirty="0">
                <a:solidFill>
                  <a:schemeClr val="accent1"/>
                </a:solidFill>
              </a:rPr>
              <a:t> olarak gerçekleştirecekleri mal alımı, hizmet alımı ve yapım işleri satın almalarında uygulayacakları satın alma usulleri şunlardır:</a:t>
            </a:r>
            <a:endParaRPr lang="tr-TR" sz="1800" i="1" dirty="0"/>
          </a:p>
          <a:p>
            <a:pPr marL="809625" indent="-450850" algn="just">
              <a:lnSpc>
                <a:spcPct val="150000"/>
              </a:lnSpc>
              <a:buFont typeface="+mj-lt"/>
              <a:buAutoNum type="arabicPeriod"/>
              <a:defRPr/>
            </a:pPr>
            <a:r>
              <a:rPr lang="tr-TR" sz="2000" b="1" dirty="0"/>
              <a:t>Doğrudan Temin Usulü: </a:t>
            </a:r>
            <a:r>
              <a:rPr lang="tr-TR" sz="2000" dirty="0"/>
              <a:t>Yaklaşık maliyeti </a:t>
            </a:r>
            <a:r>
              <a:rPr lang="tr-TR" sz="2000" b="1" dirty="0"/>
              <a:t>67.613</a:t>
            </a:r>
            <a:r>
              <a:rPr lang="tr-TR" sz="2000" dirty="0"/>
              <a:t> TL’ den düşük olan her türlü alımlar (2018 yılı için)</a:t>
            </a:r>
          </a:p>
          <a:p>
            <a:pPr marL="809625" indent="-450850" algn="just">
              <a:lnSpc>
                <a:spcPct val="150000"/>
              </a:lnSpc>
              <a:buFont typeface="+mj-lt"/>
              <a:buAutoNum type="arabicPeriod"/>
              <a:defRPr/>
            </a:pPr>
            <a:r>
              <a:rPr lang="tr-TR" sz="2000" b="1" dirty="0"/>
              <a:t>Pazarlık Usulü: </a:t>
            </a:r>
            <a:r>
              <a:rPr lang="tr-TR" sz="2000" dirty="0"/>
              <a:t>Yaklaşık maliyeti </a:t>
            </a:r>
            <a:r>
              <a:rPr lang="tr-TR" sz="2000" b="1" dirty="0"/>
              <a:t>67.613 – 338.104</a:t>
            </a:r>
            <a:r>
              <a:rPr lang="tr-TR" sz="2000" dirty="0"/>
              <a:t> TL arasında olan alımlar (2018 yılı için)</a:t>
            </a:r>
          </a:p>
          <a:p>
            <a:pPr marL="809625" indent="-450850" algn="just">
              <a:lnSpc>
                <a:spcPct val="150000"/>
              </a:lnSpc>
              <a:buFont typeface="+mj-lt"/>
              <a:buAutoNum type="arabicPeriod"/>
              <a:defRPr/>
            </a:pPr>
            <a:r>
              <a:rPr lang="tr-TR" sz="2000" b="1" dirty="0"/>
              <a:t>Açık İhale Usulü: </a:t>
            </a:r>
            <a:r>
              <a:rPr lang="tr-TR" sz="2000" dirty="0"/>
              <a:t>Yaklaşık maliyeti </a:t>
            </a:r>
            <a:r>
              <a:rPr lang="tr-TR" sz="2000" b="1" dirty="0"/>
              <a:t>338.104</a:t>
            </a:r>
            <a:r>
              <a:rPr lang="tr-TR" sz="2000" dirty="0"/>
              <a:t> TL’den büyük olan alımlar (2018 yılı için) </a:t>
            </a:r>
          </a:p>
        </p:txBody>
      </p:sp>
      <p:pic>
        <p:nvPicPr>
          <p:cNvPr id="4" name="Resim 3">
            <a:extLst>
              <a:ext uri="{FF2B5EF4-FFF2-40B4-BE49-F238E27FC236}">
                <a16:creationId xmlns:a16="http://schemas.microsoft.com/office/drawing/2014/main" id="{05ADC49D-F855-49D8-A9D8-501B326D2F5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0"/>
            <a:ext cx="933400" cy="933400"/>
          </a:xfrm>
          <a:prstGeom prst="rect">
            <a:avLst/>
          </a:prstGeom>
        </p:spPr>
      </p:pic>
    </p:spTree>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trips(down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899592" y="0"/>
            <a:ext cx="7772400" cy="908719"/>
          </a:xfrm>
        </p:spPr>
        <p:txBody>
          <a:bodyPr/>
          <a:lstStyle/>
          <a:p>
            <a:pPr algn="ctr"/>
            <a:r>
              <a:rPr lang="tr-TR" dirty="0">
                <a:latin typeface="+mn-lt"/>
              </a:rPr>
              <a:t>Açık İhale Usulü</a:t>
            </a:r>
          </a:p>
        </p:txBody>
      </p:sp>
      <p:sp>
        <p:nvSpPr>
          <p:cNvPr id="3" name="2 Metin Yer Tutucusu"/>
          <p:cNvSpPr>
            <a:spLocks noGrp="1"/>
          </p:cNvSpPr>
          <p:nvPr>
            <p:ph type="body" idx="1"/>
          </p:nvPr>
        </p:nvSpPr>
        <p:spPr>
          <a:xfrm>
            <a:off x="722313" y="1772816"/>
            <a:ext cx="7772400" cy="3744416"/>
          </a:xfrm>
        </p:spPr>
        <p:txBody>
          <a:bodyPr/>
          <a:lstStyle/>
          <a:p>
            <a:pPr marL="531813" indent="-487363" algn="just">
              <a:buFont typeface="Wingdings" pitchFamily="2" charset="2"/>
              <a:buChar char="Ø"/>
            </a:pPr>
            <a:r>
              <a:rPr lang="tr-TR" b="1" dirty="0"/>
              <a:t>Açık İhale Usulü </a:t>
            </a:r>
            <a:r>
              <a:rPr lang="tr-TR" dirty="0"/>
              <a:t>tüm isteklilerin teklif verebildiği bir usul olduğundan mali destek yararlanıcılarının uygulayacakları temel ihale usulüdür. </a:t>
            </a:r>
          </a:p>
          <a:p>
            <a:pPr marL="531813" indent="-487363" algn="just">
              <a:buFont typeface="Wingdings" pitchFamily="2" charset="2"/>
              <a:buChar char="Ø"/>
            </a:pPr>
            <a:endParaRPr lang="tr-TR" dirty="0"/>
          </a:p>
          <a:p>
            <a:pPr marL="531813" indent="-487363" algn="just">
              <a:spcBef>
                <a:spcPct val="50000"/>
              </a:spcBef>
              <a:buFont typeface="Wingdings" pitchFamily="2" charset="2"/>
              <a:buChar char="Ø"/>
            </a:pPr>
            <a:r>
              <a:rPr lang="tr-TR" dirty="0"/>
              <a:t>Yaklaşık maliyeti </a:t>
            </a:r>
            <a:r>
              <a:rPr lang="tr-TR" sz="2400" b="1" dirty="0"/>
              <a:t>338.104</a:t>
            </a:r>
            <a:r>
              <a:rPr lang="tr-TR" dirty="0"/>
              <a:t> TL’ den büyük olan alımlar, açık ihale usulü ile gerçekleştirilmek </a:t>
            </a:r>
            <a:r>
              <a:rPr lang="tr-TR" b="1" u="sng" dirty="0"/>
              <a:t>zorundadır.</a:t>
            </a:r>
          </a:p>
          <a:p>
            <a:pPr marL="531813" indent="-487363" algn="just">
              <a:spcBef>
                <a:spcPct val="50000"/>
              </a:spcBef>
              <a:buFont typeface="Wingdings" pitchFamily="2" charset="2"/>
              <a:buChar char="Ø"/>
            </a:pPr>
            <a:endParaRPr lang="tr-TR" dirty="0"/>
          </a:p>
          <a:p>
            <a:pPr marL="531813" indent="-487363" algn="just">
              <a:spcBef>
                <a:spcPct val="50000"/>
              </a:spcBef>
              <a:buFont typeface="Wingdings" pitchFamily="2" charset="2"/>
              <a:buChar char="Ø"/>
            </a:pPr>
            <a:r>
              <a:rPr lang="tr-TR" dirty="0"/>
              <a:t>Açık ihale usulü ile yapılacak olan alımlarda ihale ilanları, ihale açılış tarihinden en az </a:t>
            </a:r>
            <a:r>
              <a:rPr lang="tr-TR" b="1" u="sng" dirty="0"/>
              <a:t>20 gün önce </a:t>
            </a:r>
            <a:r>
              <a:rPr lang="tr-TR" dirty="0"/>
              <a:t>yayınlanmalıdır.</a:t>
            </a:r>
          </a:p>
        </p:txBody>
      </p:sp>
      <p:pic>
        <p:nvPicPr>
          <p:cNvPr id="4" name="Resim 3">
            <a:extLst>
              <a:ext uri="{FF2B5EF4-FFF2-40B4-BE49-F238E27FC236}">
                <a16:creationId xmlns:a16="http://schemas.microsoft.com/office/drawing/2014/main" id="{1A3C0BF0-16CF-47A3-B1C0-E351DF9861B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0"/>
            <a:ext cx="933400" cy="933400"/>
          </a:xfrm>
          <a:prstGeom prst="rect">
            <a:avLst/>
          </a:prstGeom>
        </p:spPr>
      </p:pic>
    </p:spTree>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Custom 2">
      <a:majorFont>
        <a:latin typeface="Trebuchet MS"/>
        <a:ea typeface=""/>
        <a:cs typeface=""/>
      </a:majorFont>
      <a:minorFont>
        <a:latin typeface="Calibri"/>
        <a:ea typeface=""/>
        <a:cs typeface=""/>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2512</TotalTime>
  <Words>2496</Words>
  <Application>Microsoft Office PowerPoint</Application>
  <PresentationFormat>Ekran Gösterisi (4:3)</PresentationFormat>
  <Paragraphs>279</Paragraphs>
  <Slides>38</Slides>
  <Notes>9</Notes>
  <HiddenSlides>0</HiddenSlides>
  <MMClips>0</MMClips>
  <ScaleCrop>false</ScaleCrop>
  <HeadingPairs>
    <vt:vector size="6" baseType="variant">
      <vt:variant>
        <vt:lpstr>Kullanılan Yazı Tipleri</vt:lpstr>
      </vt:variant>
      <vt:variant>
        <vt:i4>11</vt:i4>
      </vt:variant>
      <vt:variant>
        <vt:lpstr>Tema</vt:lpstr>
      </vt:variant>
      <vt:variant>
        <vt:i4>1</vt:i4>
      </vt:variant>
      <vt:variant>
        <vt:lpstr>Slayt Başlıkları</vt:lpstr>
      </vt:variant>
      <vt:variant>
        <vt:i4>38</vt:i4>
      </vt:variant>
    </vt:vector>
  </HeadingPairs>
  <TitlesOfParts>
    <vt:vector size="50" baseType="lpstr">
      <vt:lpstr>Arial</vt:lpstr>
      <vt:lpstr>Arial Rounded MT Bold</vt:lpstr>
      <vt:lpstr>Calibri</vt:lpstr>
      <vt:lpstr>Cambria</vt:lpstr>
      <vt:lpstr>Courier New</vt:lpstr>
      <vt:lpstr>Georgia</vt:lpstr>
      <vt:lpstr>Symbol</vt:lpstr>
      <vt:lpstr>Times New Roman</vt:lpstr>
      <vt:lpstr>Trebuchet MS</vt:lpstr>
      <vt:lpstr>Wingdings</vt:lpstr>
      <vt:lpstr>Wingdings 2</vt:lpstr>
      <vt:lpstr>Urban</vt:lpstr>
      <vt:lpstr>  2018 YILI MALİ DESTEK PROGRAMLARI</vt:lpstr>
      <vt:lpstr>SUNUM İÇERİĞİ</vt:lpstr>
      <vt:lpstr>Satın Alma Nedir?</vt:lpstr>
      <vt:lpstr>PowerPoint Sunusu</vt:lpstr>
      <vt:lpstr>ÖNEMLİ</vt:lpstr>
      <vt:lpstr>ÖNEMLİ</vt:lpstr>
      <vt:lpstr>PowerPoint Sunusu</vt:lpstr>
      <vt:lpstr>Harcama Usul Ve Esasları Kanunla Belirlenmemiş Yararlanıcılar için</vt:lpstr>
      <vt:lpstr>Açık İhale Usulü</vt:lpstr>
      <vt:lpstr>PowerPoint Sunusu</vt:lpstr>
      <vt:lpstr>PowerPoint Sunusu</vt:lpstr>
      <vt:lpstr>PowerPoint Sunusu</vt:lpstr>
      <vt:lpstr>3. Adım: Tekliflerin yazılı olarak alınması</vt:lpstr>
      <vt:lpstr>PowerPoint Sunusu</vt:lpstr>
      <vt:lpstr>İhaleyi kazanan istekli en geç 5 gün içinde sözleşmeyi imzalamak için davet edilir. Tebliğ tarihinden itibaren 7 gün içinde de gerekli belgelerin hazır olması gereklidir.   Sözleşme imzalandıktan sonra 10 gün içinde seçilmeyen istekliler yazılı olarak bilgilendirilir. Ayrıca ihale sonuçlarını kendi internet sitenizde yayımlanmalı ve ajans internet sitesinde yayımlanması için ajansa iletilmeli.</vt:lpstr>
      <vt:lpstr>PowerPoint Sunusu</vt:lpstr>
      <vt:lpstr>Pazarlık Usulü</vt:lpstr>
      <vt:lpstr>PowerPoint Sunusu</vt:lpstr>
      <vt:lpstr>Doğrudan Temin</vt:lpstr>
      <vt:lpstr>Kayıtların Tutulması</vt:lpstr>
      <vt:lpstr>Satın Alma Süreçlerinin İzlenmesi</vt:lpstr>
      <vt:lpstr>Özel Durumlar</vt:lpstr>
      <vt:lpstr>PowerPoint Sunusu</vt:lpstr>
      <vt:lpstr>İHALE DOSYASI</vt:lpstr>
      <vt:lpstr>İhale Dosyası Nelerden Oluşur?</vt:lpstr>
      <vt:lpstr>Bölüm-A) İsteklilere Talimatlar</vt:lpstr>
      <vt:lpstr>Bölüm-A) İsteklilere Talimatlar</vt:lpstr>
      <vt:lpstr>Bölüm-A) İsteklilere Talimatlar</vt:lpstr>
      <vt:lpstr>Bölüm-A) İsteklilere Talimatlar</vt:lpstr>
      <vt:lpstr>Bölüm-A) İsteklilere Talimatlar</vt:lpstr>
      <vt:lpstr>Sözleşme Ek-1 Genel Koşullar</vt:lpstr>
      <vt:lpstr>Sözleşme Ek-1 Genel Koşullar</vt:lpstr>
      <vt:lpstr>Sözleşme Ek-2 Teknik Şartname (İş Tanımı)</vt:lpstr>
      <vt:lpstr>Diğer Sözleşme Ekleri</vt:lpstr>
      <vt:lpstr>PowerPoint Sunusu</vt:lpstr>
      <vt:lpstr>PowerPoint Sunusu</vt:lpstr>
      <vt:lpstr>PowerPoint Sunusu</vt:lpstr>
      <vt:lpstr>SORU-CEVAP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2010 YILI MALİ DESTEK PROGRAMLARI</dc:title>
  <dc:creator>kerem.gozuacik</dc:creator>
  <cp:lastModifiedBy>Mehmet Fatih KAYA</cp:lastModifiedBy>
  <cp:revision>185</cp:revision>
  <dcterms:created xsi:type="dcterms:W3CDTF">2010-08-04T14:40:07Z</dcterms:created>
  <dcterms:modified xsi:type="dcterms:W3CDTF">2018-09-05T11:48:05Z</dcterms:modified>
</cp:coreProperties>
</file>