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7" r:id="rId2"/>
    <p:sldId id="299" r:id="rId3"/>
    <p:sldId id="259" r:id="rId4"/>
    <p:sldId id="289" r:id="rId5"/>
    <p:sldId id="290" r:id="rId6"/>
    <p:sldId id="293" r:id="rId7"/>
    <p:sldId id="260" r:id="rId8"/>
    <p:sldId id="291" r:id="rId9"/>
    <p:sldId id="264" r:id="rId10"/>
    <p:sldId id="300" r:id="rId11"/>
    <p:sldId id="266" r:id="rId12"/>
    <p:sldId id="267" r:id="rId13"/>
    <p:sldId id="297" r:id="rId14"/>
    <p:sldId id="270" r:id="rId15"/>
    <p:sldId id="271" r:id="rId16"/>
    <p:sldId id="298" r:id="rId17"/>
    <p:sldId id="272" r:id="rId18"/>
    <p:sldId id="301" r:id="rId19"/>
    <p:sldId id="281" r:id="rId20"/>
    <p:sldId id="282" r:id="rId21"/>
    <p:sldId id="283" r:id="rId22"/>
    <p:sldId id="286" r:id="rId23"/>
    <p:sldId id="288" r:id="rId24"/>
    <p:sldId id="326" r:id="rId25"/>
    <p:sldId id="305" r:id="rId26"/>
    <p:sldId id="306" r:id="rId27"/>
    <p:sldId id="307" r:id="rId28"/>
    <p:sldId id="309" r:id="rId29"/>
    <p:sldId id="310" r:id="rId30"/>
    <p:sldId id="324" r:id="rId31"/>
    <p:sldId id="312" r:id="rId32"/>
    <p:sldId id="313" r:id="rId33"/>
    <p:sldId id="314" r:id="rId34"/>
    <p:sldId id="318" r:id="rId35"/>
    <p:sldId id="319" r:id="rId36"/>
    <p:sldId id="320" r:id="rId37"/>
    <p:sldId id="325" r:id="rId38"/>
    <p:sldId id="322"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1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39" autoAdjust="0"/>
  </p:normalViewPr>
  <p:slideViewPr>
    <p:cSldViewPr>
      <p:cViewPr varScale="1">
        <p:scale>
          <a:sx n="79" d="100"/>
          <a:sy n="79" d="100"/>
        </p:scale>
        <p:origin x="108" y="7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53A823-26AD-4A08-8F06-060927533C1D}" type="doc">
      <dgm:prSet loTypeId="urn:microsoft.com/office/officeart/2005/8/layout/chevron2" loCatId="list" qsTypeId="urn:microsoft.com/office/officeart/2005/8/quickstyle/3d3" qsCatId="3D" csTypeId="urn:microsoft.com/office/officeart/2005/8/colors/accent6_2" csCatId="accent6" phldr="1"/>
      <dgm:spPr/>
      <dgm:t>
        <a:bodyPr/>
        <a:lstStyle/>
        <a:p>
          <a:endParaRPr lang="tr-TR"/>
        </a:p>
      </dgm:t>
    </dgm:pt>
    <dgm:pt modelId="{DF33A91B-2A4A-4508-BACD-4E6B78BE849D}">
      <dgm:prSet phldrT="[Metin]"/>
      <dgm:spPr/>
      <dgm:t>
        <a:bodyPr/>
        <a:lstStyle/>
        <a:p>
          <a:r>
            <a:rPr lang="tr-TR" b="1" i="1" dirty="0"/>
            <a:t>I.</a:t>
          </a:r>
        </a:p>
      </dgm:t>
    </dgm:pt>
    <dgm:pt modelId="{213B3C81-57D5-4A33-A01A-D6DFAA7FD50C}" type="parTrans" cxnId="{0A62E7C5-F80D-4959-93C4-AC22D0EF8A48}">
      <dgm:prSet/>
      <dgm:spPr/>
      <dgm:t>
        <a:bodyPr/>
        <a:lstStyle/>
        <a:p>
          <a:endParaRPr lang="tr-TR"/>
        </a:p>
      </dgm:t>
    </dgm:pt>
    <dgm:pt modelId="{EC416EAA-1CEF-4247-9681-9D7CBDAE381F}" type="sibTrans" cxnId="{0A62E7C5-F80D-4959-93C4-AC22D0EF8A48}">
      <dgm:prSet/>
      <dgm:spPr/>
      <dgm:t>
        <a:bodyPr/>
        <a:lstStyle/>
        <a:p>
          <a:endParaRPr lang="tr-TR"/>
        </a:p>
      </dgm:t>
    </dgm:pt>
    <dgm:pt modelId="{8AB72A07-463B-489A-A59F-8F3036EAC208}">
      <dgm:prSet phldrT="[Metin]"/>
      <dgm:spPr/>
      <dgm:t>
        <a:bodyPr/>
        <a:lstStyle/>
        <a:p>
          <a:r>
            <a:rPr lang="tr-TR" b="1" i="1" dirty="0"/>
            <a:t>İhtiyaçların</a:t>
          </a:r>
          <a:r>
            <a:rPr lang="nl-NL" b="1" i="1" dirty="0"/>
            <a:t> belirlenmesi  / </a:t>
          </a:r>
          <a:r>
            <a:rPr lang="tr-TR" b="1" i="1" dirty="0"/>
            <a:t>Teknik Şartnamenin (İş Tanımı) ve İhale Dosyasının hazırlanması, Değerlendirme Komitesinin oluşturulması</a:t>
          </a:r>
        </a:p>
      </dgm:t>
    </dgm:pt>
    <dgm:pt modelId="{B04E33A4-A004-4C3A-8C19-100592DA433F}" type="parTrans" cxnId="{2947FBB8-39DA-43C8-9602-9388B7F5512F}">
      <dgm:prSet/>
      <dgm:spPr/>
      <dgm:t>
        <a:bodyPr/>
        <a:lstStyle/>
        <a:p>
          <a:endParaRPr lang="tr-TR"/>
        </a:p>
      </dgm:t>
    </dgm:pt>
    <dgm:pt modelId="{253C5D57-0FF6-42DD-85ED-0EBCD47DA41F}" type="sibTrans" cxnId="{2947FBB8-39DA-43C8-9602-9388B7F5512F}">
      <dgm:prSet/>
      <dgm:spPr/>
      <dgm:t>
        <a:bodyPr/>
        <a:lstStyle/>
        <a:p>
          <a:endParaRPr lang="tr-TR"/>
        </a:p>
      </dgm:t>
    </dgm:pt>
    <dgm:pt modelId="{73D3E579-1C84-4C6E-99CA-EA5E195E6180}">
      <dgm:prSet phldrT="[Metin]"/>
      <dgm:spPr/>
      <dgm:t>
        <a:bodyPr/>
        <a:lstStyle/>
        <a:p>
          <a:r>
            <a:rPr lang="tr-TR" b="1" i="1" dirty="0"/>
            <a:t>II.</a:t>
          </a:r>
        </a:p>
      </dgm:t>
    </dgm:pt>
    <dgm:pt modelId="{E636A913-724A-4AB1-9895-41CA440CC2C4}" type="parTrans" cxnId="{CA5C9204-F82A-4070-99E1-E85533409C79}">
      <dgm:prSet/>
      <dgm:spPr/>
      <dgm:t>
        <a:bodyPr/>
        <a:lstStyle/>
        <a:p>
          <a:endParaRPr lang="tr-TR"/>
        </a:p>
      </dgm:t>
    </dgm:pt>
    <dgm:pt modelId="{052E0764-0188-4D03-B8C7-6A9179CA040C}" type="sibTrans" cxnId="{CA5C9204-F82A-4070-99E1-E85533409C79}">
      <dgm:prSet/>
      <dgm:spPr/>
      <dgm:t>
        <a:bodyPr/>
        <a:lstStyle/>
        <a:p>
          <a:endParaRPr lang="tr-TR"/>
        </a:p>
      </dgm:t>
    </dgm:pt>
    <dgm:pt modelId="{8E82C163-20B2-422E-8EE4-4FF0D82C0A07}">
      <dgm:prSet phldrT="[Metin]"/>
      <dgm:spPr/>
      <dgm:t>
        <a:bodyPr/>
        <a:lstStyle/>
        <a:p>
          <a:r>
            <a:rPr lang="nl-NL" b="1" i="1" dirty="0"/>
            <a:t>İhale duyurusunun yerel ve ulusal basında, yararlanıcının ve Ajans’ın internet sayfasında duyurulması</a:t>
          </a:r>
          <a:endParaRPr lang="tr-TR" b="1" i="1" dirty="0"/>
        </a:p>
      </dgm:t>
    </dgm:pt>
    <dgm:pt modelId="{51501D84-AA41-46B7-B925-7F550073CDF1}" type="parTrans" cxnId="{C2420E2F-359C-46E3-83B5-FC8DBEC65C2F}">
      <dgm:prSet/>
      <dgm:spPr/>
      <dgm:t>
        <a:bodyPr/>
        <a:lstStyle/>
        <a:p>
          <a:endParaRPr lang="tr-TR"/>
        </a:p>
      </dgm:t>
    </dgm:pt>
    <dgm:pt modelId="{ADB13CE0-84EF-4C4A-AC78-517841E975D1}" type="sibTrans" cxnId="{C2420E2F-359C-46E3-83B5-FC8DBEC65C2F}">
      <dgm:prSet/>
      <dgm:spPr/>
      <dgm:t>
        <a:bodyPr/>
        <a:lstStyle/>
        <a:p>
          <a:endParaRPr lang="tr-TR"/>
        </a:p>
      </dgm:t>
    </dgm:pt>
    <dgm:pt modelId="{A2AB660D-BAD0-4001-ACF0-A9D7BC1A7AD8}">
      <dgm:prSet phldrT="[Metin]"/>
      <dgm:spPr/>
      <dgm:t>
        <a:bodyPr/>
        <a:lstStyle/>
        <a:p>
          <a:r>
            <a:rPr lang="tr-TR" b="1" i="1" dirty="0"/>
            <a:t>III.</a:t>
          </a:r>
        </a:p>
      </dgm:t>
    </dgm:pt>
    <dgm:pt modelId="{1C94594F-D78C-4C3B-A384-4D644D01B12D}" type="parTrans" cxnId="{4152858F-E0EB-47D6-9892-07F69BD89CD4}">
      <dgm:prSet/>
      <dgm:spPr/>
      <dgm:t>
        <a:bodyPr/>
        <a:lstStyle/>
        <a:p>
          <a:endParaRPr lang="tr-TR"/>
        </a:p>
      </dgm:t>
    </dgm:pt>
    <dgm:pt modelId="{F919E877-04C5-4F2E-A0C5-6356DFF9D193}" type="sibTrans" cxnId="{4152858F-E0EB-47D6-9892-07F69BD89CD4}">
      <dgm:prSet/>
      <dgm:spPr/>
      <dgm:t>
        <a:bodyPr/>
        <a:lstStyle/>
        <a:p>
          <a:endParaRPr lang="tr-TR"/>
        </a:p>
      </dgm:t>
    </dgm:pt>
    <dgm:pt modelId="{351FD20A-FE4A-442D-8E7B-B67C2413F03E}">
      <dgm:prSet phldrT="[Metin]"/>
      <dgm:spPr/>
      <dgm:t>
        <a:bodyPr/>
        <a:lstStyle/>
        <a:p>
          <a:r>
            <a:rPr lang="nl-NL" b="1" i="1" dirty="0"/>
            <a:t>Tekliflerin yazılı olarak alınması</a:t>
          </a:r>
          <a:endParaRPr lang="tr-TR" b="1" i="1" dirty="0"/>
        </a:p>
      </dgm:t>
    </dgm:pt>
    <dgm:pt modelId="{EF283257-FADB-487F-8C65-652D53C566BB}" type="parTrans" cxnId="{75B2C662-6745-4CB6-B198-B47DC0D2BC1F}">
      <dgm:prSet/>
      <dgm:spPr/>
      <dgm:t>
        <a:bodyPr/>
        <a:lstStyle/>
        <a:p>
          <a:endParaRPr lang="tr-TR"/>
        </a:p>
      </dgm:t>
    </dgm:pt>
    <dgm:pt modelId="{4C49E4B6-2905-43D4-9F6E-FD148D2606E7}" type="sibTrans" cxnId="{75B2C662-6745-4CB6-B198-B47DC0D2BC1F}">
      <dgm:prSet/>
      <dgm:spPr/>
      <dgm:t>
        <a:bodyPr/>
        <a:lstStyle/>
        <a:p>
          <a:endParaRPr lang="tr-TR"/>
        </a:p>
      </dgm:t>
    </dgm:pt>
    <dgm:pt modelId="{7A89269E-ADD6-4A33-A0D0-899E31191E11}">
      <dgm:prSet phldrT="[Metin]"/>
      <dgm:spPr/>
      <dgm:t>
        <a:bodyPr/>
        <a:lstStyle/>
        <a:p>
          <a:r>
            <a:rPr lang="tr-TR" b="1" i="1" dirty="0"/>
            <a:t>IV.</a:t>
          </a:r>
        </a:p>
      </dgm:t>
    </dgm:pt>
    <dgm:pt modelId="{AA5CCE57-4684-421C-9377-118E7C6DFF6C}" type="parTrans" cxnId="{700F1365-C38D-46AB-8EF8-BDA8DD497964}">
      <dgm:prSet/>
      <dgm:spPr/>
      <dgm:t>
        <a:bodyPr/>
        <a:lstStyle/>
        <a:p>
          <a:endParaRPr lang="tr-TR"/>
        </a:p>
      </dgm:t>
    </dgm:pt>
    <dgm:pt modelId="{349B1B18-05B3-4827-BAB9-8F76337C51CF}" type="sibTrans" cxnId="{700F1365-C38D-46AB-8EF8-BDA8DD497964}">
      <dgm:prSet/>
      <dgm:spPr/>
      <dgm:t>
        <a:bodyPr/>
        <a:lstStyle/>
        <a:p>
          <a:endParaRPr lang="tr-TR"/>
        </a:p>
      </dgm:t>
    </dgm:pt>
    <dgm:pt modelId="{69F0837F-41C1-4567-AC7A-7973F0E48ACB}">
      <dgm:prSet phldrT="[Metin]"/>
      <dgm:spPr/>
      <dgm:t>
        <a:bodyPr/>
        <a:lstStyle/>
        <a:p>
          <a:r>
            <a:rPr lang="tr-TR" b="1" i="1" dirty="0"/>
            <a:t>İhalenin Yapılması ve </a:t>
          </a:r>
          <a:r>
            <a:rPr lang="nl-NL" b="1" i="1" dirty="0"/>
            <a:t>Tekliflerin değerlendirilmesi</a:t>
          </a:r>
          <a:endParaRPr lang="tr-TR" b="1" i="1" dirty="0"/>
        </a:p>
      </dgm:t>
    </dgm:pt>
    <dgm:pt modelId="{B265B583-7D2F-4E7C-972F-81EE01AA6634}" type="parTrans" cxnId="{A55EA065-7024-4FC7-A6ED-EF6E58AE8634}">
      <dgm:prSet/>
      <dgm:spPr/>
      <dgm:t>
        <a:bodyPr/>
        <a:lstStyle/>
        <a:p>
          <a:endParaRPr lang="tr-TR"/>
        </a:p>
      </dgm:t>
    </dgm:pt>
    <dgm:pt modelId="{16A90244-6D03-4FDD-9E74-4BF416BE2B9F}" type="sibTrans" cxnId="{A55EA065-7024-4FC7-A6ED-EF6E58AE8634}">
      <dgm:prSet/>
      <dgm:spPr/>
      <dgm:t>
        <a:bodyPr/>
        <a:lstStyle/>
        <a:p>
          <a:endParaRPr lang="tr-TR"/>
        </a:p>
      </dgm:t>
    </dgm:pt>
    <dgm:pt modelId="{CF1EB74D-AFF2-4B86-92BE-AFFF764CCA2C}">
      <dgm:prSet phldrT="[Metin]"/>
      <dgm:spPr/>
      <dgm:t>
        <a:bodyPr/>
        <a:lstStyle/>
        <a:p>
          <a:r>
            <a:rPr lang="tr-TR" b="1" i="1" dirty="0"/>
            <a:t>V.</a:t>
          </a:r>
        </a:p>
      </dgm:t>
    </dgm:pt>
    <dgm:pt modelId="{788BF4B5-DB9C-4684-93EB-90BB4D15E8A6}" type="parTrans" cxnId="{6C12D103-0080-4E2D-8310-BCE1D6C5269D}">
      <dgm:prSet/>
      <dgm:spPr/>
      <dgm:t>
        <a:bodyPr/>
        <a:lstStyle/>
        <a:p>
          <a:endParaRPr lang="tr-TR"/>
        </a:p>
      </dgm:t>
    </dgm:pt>
    <dgm:pt modelId="{C52AF940-B332-4135-A2AB-4AE99460E71A}" type="sibTrans" cxnId="{6C12D103-0080-4E2D-8310-BCE1D6C5269D}">
      <dgm:prSet/>
      <dgm:spPr/>
      <dgm:t>
        <a:bodyPr/>
        <a:lstStyle/>
        <a:p>
          <a:endParaRPr lang="tr-TR"/>
        </a:p>
      </dgm:t>
    </dgm:pt>
    <dgm:pt modelId="{43D436D8-65BE-44E0-A0F2-0555D3931A9C}">
      <dgm:prSet phldrT="[Metin]"/>
      <dgm:spPr/>
      <dgm:t>
        <a:bodyPr/>
        <a:lstStyle/>
        <a:p>
          <a:r>
            <a:rPr lang="nl-NL" b="1" i="1" dirty="0"/>
            <a:t>İhalenin </a:t>
          </a:r>
          <a:r>
            <a:rPr lang="tr-TR" b="1" i="1" dirty="0"/>
            <a:t>sonuçlandırılması</a:t>
          </a:r>
          <a:r>
            <a:rPr lang="nl-NL" b="1" i="1" dirty="0"/>
            <a:t> / seçilmeyenlerin bilgilendirilmesi</a:t>
          </a:r>
          <a:endParaRPr lang="tr-TR" b="1" i="1" dirty="0"/>
        </a:p>
      </dgm:t>
    </dgm:pt>
    <dgm:pt modelId="{CBA06789-66F2-4BD2-A976-02D69DF538F5}" type="parTrans" cxnId="{19278A26-0575-411F-95C1-F3E9D9F4847D}">
      <dgm:prSet/>
      <dgm:spPr/>
      <dgm:t>
        <a:bodyPr/>
        <a:lstStyle/>
        <a:p>
          <a:endParaRPr lang="tr-TR"/>
        </a:p>
      </dgm:t>
    </dgm:pt>
    <dgm:pt modelId="{97E0309A-82CD-47D7-944C-6C6F7A68FF13}" type="sibTrans" cxnId="{19278A26-0575-411F-95C1-F3E9D9F4847D}">
      <dgm:prSet/>
      <dgm:spPr/>
      <dgm:t>
        <a:bodyPr/>
        <a:lstStyle/>
        <a:p>
          <a:endParaRPr lang="tr-TR"/>
        </a:p>
      </dgm:t>
    </dgm:pt>
    <dgm:pt modelId="{361A01F9-7A6E-4139-9AA7-0F558EA420F6}">
      <dgm:prSet phldrT="[Metin]"/>
      <dgm:spPr/>
      <dgm:t>
        <a:bodyPr/>
        <a:lstStyle/>
        <a:p>
          <a:r>
            <a:rPr lang="tr-TR" b="1" i="1" dirty="0"/>
            <a:t>VI.</a:t>
          </a:r>
        </a:p>
      </dgm:t>
    </dgm:pt>
    <dgm:pt modelId="{CCE18CD5-3131-4F22-AB6D-A33612647F64}" type="parTrans" cxnId="{3E8D5F96-69C7-414D-A29D-B53D039AB742}">
      <dgm:prSet/>
      <dgm:spPr/>
      <dgm:t>
        <a:bodyPr/>
        <a:lstStyle/>
        <a:p>
          <a:endParaRPr lang="tr-TR"/>
        </a:p>
      </dgm:t>
    </dgm:pt>
    <dgm:pt modelId="{752A956F-9B42-451C-8D98-C282D9FBCD1C}" type="sibTrans" cxnId="{3E8D5F96-69C7-414D-A29D-B53D039AB742}">
      <dgm:prSet/>
      <dgm:spPr/>
      <dgm:t>
        <a:bodyPr/>
        <a:lstStyle/>
        <a:p>
          <a:endParaRPr lang="tr-TR"/>
        </a:p>
      </dgm:t>
    </dgm:pt>
    <dgm:pt modelId="{3C65FA66-5E90-44B6-8713-0630DE65D6A2}">
      <dgm:prSet phldrT="[Metin]"/>
      <dgm:spPr/>
      <dgm:t>
        <a:bodyPr/>
        <a:lstStyle/>
        <a:p>
          <a:r>
            <a:rPr lang="nl-NL" b="1" i="1" dirty="0"/>
            <a:t>Sözleşme</a:t>
          </a:r>
          <a:r>
            <a:rPr lang="tr-TR" b="1" i="1" dirty="0"/>
            <a:t>lerin</a:t>
          </a:r>
          <a:r>
            <a:rPr lang="nl-NL" b="1" i="1" dirty="0"/>
            <a:t> uygulanması</a:t>
          </a:r>
          <a:endParaRPr lang="tr-TR" b="1" i="1" dirty="0"/>
        </a:p>
      </dgm:t>
    </dgm:pt>
    <dgm:pt modelId="{758FBA16-58AD-4CB0-8112-7ABAD8ADB566}" type="parTrans" cxnId="{533C462B-1B32-43E5-879F-296B0A36D6CA}">
      <dgm:prSet/>
      <dgm:spPr/>
      <dgm:t>
        <a:bodyPr/>
        <a:lstStyle/>
        <a:p>
          <a:endParaRPr lang="tr-TR"/>
        </a:p>
      </dgm:t>
    </dgm:pt>
    <dgm:pt modelId="{36AEC10C-3929-4D5B-9524-45684FDFF2F5}" type="sibTrans" cxnId="{533C462B-1B32-43E5-879F-296B0A36D6CA}">
      <dgm:prSet/>
      <dgm:spPr/>
      <dgm:t>
        <a:bodyPr/>
        <a:lstStyle/>
        <a:p>
          <a:endParaRPr lang="tr-TR"/>
        </a:p>
      </dgm:t>
    </dgm:pt>
    <dgm:pt modelId="{ED6E40EC-017E-434B-9968-45C4AD345CD4}" type="pres">
      <dgm:prSet presAssocID="{1953A823-26AD-4A08-8F06-060927533C1D}" presName="linearFlow" presStyleCnt="0">
        <dgm:presLayoutVars>
          <dgm:dir/>
          <dgm:animLvl val="lvl"/>
          <dgm:resizeHandles val="exact"/>
        </dgm:presLayoutVars>
      </dgm:prSet>
      <dgm:spPr/>
    </dgm:pt>
    <dgm:pt modelId="{CF63A820-6E9A-4BA3-A220-231BBC339FF6}" type="pres">
      <dgm:prSet presAssocID="{DF33A91B-2A4A-4508-BACD-4E6B78BE849D}" presName="composite" presStyleCnt="0"/>
      <dgm:spPr/>
    </dgm:pt>
    <dgm:pt modelId="{A796F0F3-D600-4B28-8C7E-745CA787AF46}" type="pres">
      <dgm:prSet presAssocID="{DF33A91B-2A4A-4508-BACD-4E6B78BE849D}" presName="parentText" presStyleLbl="alignNode1" presStyleIdx="0" presStyleCnt="6">
        <dgm:presLayoutVars>
          <dgm:chMax val="1"/>
          <dgm:bulletEnabled val="1"/>
        </dgm:presLayoutVars>
      </dgm:prSet>
      <dgm:spPr/>
    </dgm:pt>
    <dgm:pt modelId="{A7AB1631-D143-4ACD-9886-C5C269FF7967}" type="pres">
      <dgm:prSet presAssocID="{DF33A91B-2A4A-4508-BACD-4E6B78BE849D}" presName="descendantText" presStyleLbl="alignAcc1" presStyleIdx="0" presStyleCnt="6">
        <dgm:presLayoutVars>
          <dgm:bulletEnabled val="1"/>
        </dgm:presLayoutVars>
      </dgm:prSet>
      <dgm:spPr/>
    </dgm:pt>
    <dgm:pt modelId="{40A41CCF-7052-4F42-ABDE-D98FFDAB6AB5}" type="pres">
      <dgm:prSet presAssocID="{EC416EAA-1CEF-4247-9681-9D7CBDAE381F}" presName="sp" presStyleCnt="0"/>
      <dgm:spPr/>
    </dgm:pt>
    <dgm:pt modelId="{5547A364-51F4-48BD-B111-0634A4BBD1C3}" type="pres">
      <dgm:prSet presAssocID="{73D3E579-1C84-4C6E-99CA-EA5E195E6180}" presName="composite" presStyleCnt="0"/>
      <dgm:spPr/>
    </dgm:pt>
    <dgm:pt modelId="{0E9731FA-E20E-443D-8062-423BE0DCCECE}" type="pres">
      <dgm:prSet presAssocID="{73D3E579-1C84-4C6E-99CA-EA5E195E6180}" presName="parentText" presStyleLbl="alignNode1" presStyleIdx="1" presStyleCnt="6">
        <dgm:presLayoutVars>
          <dgm:chMax val="1"/>
          <dgm:bulletEnabled val="1"/>
        </dgm:presLayoutVars>
      </dgm:prSet>
      <dgm:spPr/>
    </dgm:pt>
    <dgm:pt modelId="{C06B617C-CEF9-4B08-9448-39019E2D58BF}" type="pres">
      <dgm:prSet presAssocID="{73D3E579-1C84-4C6E-99CA-EA5E195E6180}" presName="descendantText" presStyleLbl="alignAcc1" presStyleIdx="1" presStyleCnt="6">
        <dgm:presLayoutVars>
          <dgm:bulletEnabled val="1"/>
        </dgm:presLayoutVars>
      </dgm:prSet>
      <dgm:spPr/>
    </dgm:pt>
    <dgm:pt modelId="{7703D0D8-59A1-4972-8810-ABA8ACFE3606}" type="pres">
      <dgm:prSet presAssocID="{052E0764-0188-4D03-B8C7-6A9179CA040C}" presName="sp" presStyleCnt="0"/>
      <dgm:spPr/>
    </dgm:pt>
    <dgm:pt modelId="{56AD3685-FAF0-4A00-94CC-56145D60F8A9}" type="pres">
      <dgm:prSet presAssocID="{A2AB660D-BAD0-4001-ACF0-A9D7BC1A7AD8}" presName="composite" presStyleCnt="0"/>
      <dgm:spPr/>
    </dgm:pt>
    <dgm:pt modelId="{22228E83-6F02-4407-9F4A-67D5CA6DDCB7}" type="pres">
      <dgm:prSet presAssocID="{A2AB660D-BAD0-4001-ACF0-A9D7BC1A7AD8}" presName="parentText" presStyleLbl="alignNode1" presStyleIdx="2" presStyleCnt="6">
        <dgm:presLayoutVars>
          <dgm:chMax val="1"/>
          <dgm:bulletEnabled val="1"/>
        </dgm:presLayoutVars>
      </dgm:prSet>
      <dgm:spPr/>
    </dgm:pt>
    <dgm:pt modelId="{E4070A9E-6C31-490B-9439-0C0566651C14}" type="pres">
      <dgm:prSet presAssocID="{A2AB660D-BAD0-4001-ACF0-A9D7BC1A7AD8}" presName="descendantText" presStyleLbl="alignAcc1" presStyleIdx="2" presStyleCnt="6">
        <dgm:presLayoutVars>
          <dgm:bulletEnabled val="1"/>
        </dgm:presLayoutVars>
      </dgm:prSet>
      <dgm:spPr/>
    </dgm:pt>
    <dgm:pt modelId="{8CD7BB70-AE87-4EEB-9CB2-4C16602A45C0}" type="pres">
      <dgm:prSet presAssocID="{F919E877-04C5-4F2E-A0C5-6356DFF9D193}" presName="sp" presStyleCnt="0"/>
      <dgm:spPr/>
    </dgm:pt>
    <dgm:pt modelId="{30ED7B67-314C-445D-BA60-22B7F06502F4}" type="pres">
      <dgm:prSet presAssocID="{7A89269E-ADD6-4A33-A0D0-899E31191E11}" presName="composite" presStyleCnt="0"/>
      <dgm:spPr/>
    </dgm:pt>
    <dgm:pt modelId="{36C32E77-1466-45E4-B68F-E3CBF052CDBC}" type="pres">
      <dgm:prSet presAssocID="{7A89269E-ADD6-4A33-A0D0-899E31191E11}" presName="parentText" presStyleLbl="alignNode1" presStyleIdx="3" presStyleCnt="6">
        <dgm:presLayoutVars>
          <dgm:chMax val="1"/>
          <dgm:bulletEnabled val="1"/>
        </dgm:presLayoutVars>
      </dgm:prSet>
      <dgm:spPr/>
    </dgm:pt>
    <dgm:pt modelId="{71B287B9-29F4-46F1-8961-6DB7708991C8}" type="pres">
      <dgm:prSet presAssocID="{7A89269E-ADD6-4A33-A0D0-899E31191E11}" presName="descendantText" presStyleLbl="alignAcc1" presStyleIdx="3" presStyleCnt="6">
        <dgm:presLayoutVars>
          <dgm:bulletEnabled val="1"/>
        </dgm:presLayoutVars>
      </dgm:prSet>
      <dgm:spPr/>
    </dgm:pt>
    <dgm:pt modelId="{8ED35E96-3DE3-4682-B6E0-637D6901C722}" type="pres">
      <dgm:prSet presAssocID="{349B1B18-05B3-4827-BAB9-8F76337C51CF}" presName="sp" presStyleCnt="0"/>
      <dgm:spPr/>
    </dgm:pt>
    <dgm:pt modelId="{E67BDE1C-0754-4BAE-BAE3-66570C704ACC}" type="pres">
      <dgm:prSet presAssocID="{CF1EB74D-AFF2-4B86-92BE-AFFF764CCA2C}" presName="composite" presStyleCnt="0"/>
      <dgm:spPr/>
    </dgm:pt>
    <dgm:pt modelId="{703B744F-CB1B-46DC-B229-318E6BB4047C}" type="pres">
      <dgm:prSet presAssocID="{CF1EB74D-AFF2-4B86-92BE-AFFF764CCA2C}" presName="parentText" presStyleLbl="alignNode1" presStyleIdx="4" presStyleCnt="6">
        <dgm:presLayoutVars>
          <dgm:chMax val="1"/>
          <dgm:bulletEnabled val="1"/>
        </dgm:presLayoutVars>
      </dgm:prSet>
      <dgm:spPr/>
    </dgm:pt>
    <dgm:pt modelId="{644ACA0F-CB55-498D-9470-96ACFC07A22D}" type="pres">
      <dgm:prSet presAssocID="{CF1EB74D-AFF2-4B86-92BE-AFFF764CCA2C}" presName="descendantText" presStyleLbl="alignAcc1" presStyleIdx="4" presStyleCnt="6">
        <dgm:presLayoutVars>
          <dgm:bulletEnabled val="1"/>
        </dgm:presLayoutVars>
      </dgm:prSet>
      <dgm:spPr/>
    </dgm:pt>
    <dgm:pt modelId="{FFB13675-E4D0-4063-8A61-54C40943FFA3}" type="pres">
      <dgm:prSet presAssocID="{C52AF940-B332-4135-A2AB-4AE99460E71A}" presName="sp" presStyleCnt="0"/>
      <dgm:spPr/>
    </dgm:pt>
    <dgm:pt modelId="{5DFF56DF-9AFA-4E59-8F47-320CA28CA0DC}" type="pres">
      <dgm:prSet presAssocID="{361A01F9-7A6E-4139-9AA7-0F558EA420F6}" presName="composite" presStyleCnt="0"/>
      <dgm:spPr/>
    </dgm:pt>
    <dgm:pt modelId="{C7A8C78A-7EE3-4459-811B-230E25DFEE0E}" type="pres">
      <dgm:prSet presAssocID="{361A01F9-7A6E-4139-9AA7-0F558EA420F6}" presName="parentText" presStyleLbl="alignNode1" presStyleIdx="5" presStyleCnt="6">
        <dgm:presLayoutVars>
          <dgm:chMax val="1"/>
          <dgm:bulletEnabled val="1"/>
        </dgm:presLayoutVars>
      </dgm:prSet>
      <dgm:spPr/>
    </dgm:pt>
    <dgm:pt modelId="{CE9F9FB9-E212-4B2C-AC67-9EE8EF90C3C2}" type="pres">
      <dgm:prSet presAssocID="{361A01F9-7A6E-4139-9AA7-0F558EA420F6}" presName="descendantText" presStyleLbl="alignAcc1" presStyleIdx="5" presStyleCnt="6">
        <dgm:presLayoutVars>
          <dgm:bulletEnabled val="1"/>
        </dgm:presLayoutVars>
      </dgm:prSet>
      <dgm:spPr/>
    </dgm:pt>
  </dgm:ptLst>
  <dgm:cxnLst>
    <dgm:cxn modelId="{6C12D103-0080-4E2D-8310-BCE1D6C5269D}" srcId="{1953A823-26AD-4A08-8F06-060927533C1D}" destId="{CF1EB74D-AFF2-4B86-92BE-AFFF764CCA2C}" srcOrd="4" destOrd="0" parTransId="{788BF4B5-DB9C-4684-93EB-90BB4D15E8A6}" sibTransId="{C52AF940-B332-4135-A2AB-4AE99460E71A}"/>
    <dgm:cxn modelId="{CA5C9204-F82A-4070-99E1-E85533409C79}" srcId="{1953A823-26AD-4A08-8F06-060927533C1D}" destId="{73D3E579-1C84-4C6E-99CA-EA5E195E6180}" srcOrd="1" destOrd="0" parTransId="{E636A913-724A-4AB1-9895-41CA440CC2C4}" sibTransId="{052E0764-0188-4D03-B8C7-6A9179CA040C}"/>
    <dgm:cxn modelId="{2C99550A-6FC5-4604-BEB9-B61A2CEE69BA}" type="presOf" srcId="{69F0837F-41C1-4567-AC7A-7973F0E48ACB}" destId="{71B287B9-29F4-46F1-8961-6DB7708991C8}" srcOrd="0" destOrd="0" presId="urn:microsoft.com/office/officeart/2005/8/layout/chevron2"/>
    <dgm:cxn modelId="{C0320B0D-0ACE-4315-866B-A117A1C2A90F}" type="presOf" srcId="{CF1EB74D-AFF2-4B86-92BE-AFFF764CCA2C}" destId="{703B744F-CB1B-46DC-B229-318E6BB4047C}" srcOrd="0" destOrd="0" presId="urn:microsoft.com/office/officeart/2005/8/layout/chevron2"/>
    <dgm:cxn modelId="{989E7620-9481-4D55-B8BC-098E8A04ED24}" type="presOf" srcId="{1953A823-26AD-4A08-8F06-060927533C1D}" destId="{ED6E40EC-017E-434B-9968-45C4AD345CD4}" srcOrd="0" destOrd="0" presId="urn:microsoft.com/office/officeart/2005/8/layout/chevron2"/>
    <dgm:cxn modelId="{19278A26-0575-411F-95C1-F3E9D9F4847D}" srcId="{CF1EB74D-AFF2-4B86-92BE-AFFF764CCA2C}" destId="{43D436D8-65BE-44E0-A0F2-0555D3931A9C}" srcOrd="0" destOrd="0" parTransId="{CBA06789-66F2-4BD2-A976-02D69DF538F5}" sibTransId="{97E0309A-82CD-47D7-944C-6C6F7A68FF13}"/>
    <dgm:cxn modelId="{533C462B-1B32-43E5-879F-296B0A36D6CA}" srcId="{361A01F9-7A6E-4139-9AA7-0F558EA420F6}" destId="{3C65FA66-5E90-44B6-8713-0630DE65D6A2}" srcOrd="0" destOrd="0" parTransId="{758FBA16-58AD-4CB0-8112-7ABAD8ADB566}" sibTransId="{36AEC10C-3929-4D5B-9524-45684FDFF2F5}"/>
    <dgm:cxn modelId="{C2420E2F-359C-46E3-83B5-FC8DBEC65C2F}" srcId="{73D3E579-1C84-4C6E-99CA-EA5E195E6180}" destId="{8E82C163-20B2-422E-8EE4-4FF0D82C0A07}" srcOrd="0" destOrd="0" parTransId="{51501D84-AA41-46B7-B925-7F550073CDF1}" sibTransId="{ADB13CE0-84EF-4C4A-AC78-517841E975D1}"/>
    <dgm:cxn modelId="{EA440833-244C-47D9-A82A-F39F65F5375D}" type="presOf" srcId="{7A89269E-ADD6-4A33-A0D0-899E31191E11}" destId="{36C32E77-1466-45E4-B68F-E3CBF052CDBC}" srcOrd="0" destOrd="0" presId="urn:microsoft.com/office/officeart/2005/8/layout/chevron2"/>
    <dgm:cxn modelId="{75B2C662-6745-4CB6-B198-B47DC0D2BC1F}" srcId="{A2AB660D-BAD0-4001-ACF0-A9D7BC1A7AD8}" destId="{351FD20A-FE4A-442D-8E7B-B67C2413F03E}" srcOrd="0" destOrd="0" parTransId="{EF283257-FADB-487F-8C65-652D53C566BB}" sibTransId="{4C49E4B6-2905-43D4-9F6E-FD148D2606E7}"/>
    <dgm:cxn modelId="{700F1365-C38D-46AB-8EF8-BDA8DD497964}" srcId="{1953A823-26AD-4A08-8F06-060927533C1D}" destId="{7A89269E-ADD6-4A33-A0D0-899E31191E11}" srcOrd="3" destOrd="0" parTransId="{AA5CCE57-4684-421C-9377-118E7C6DFF6C}" sibTransId="{349B1B18-05B3-4827-BAB9-8F76337C51CF}"/>
    <dgm:cxn modelId="{A55EA065-7024-4FC7-A6ED-EF6E58AE8634}" srcId="{7A89269E-ADD6-4A33-A0D0-899E31191E11}" destId="{69F0837F-41C1-4567-AC7A-7973F0E48ACB}" srcOrd="0" destOrd="0" parTransId="{B265B583-7D2F-4E7C-972F-81EE01AA6634}" sibTransId="{16A90244-6D03-4FDD-9E74-4BF416BE2B9F}"/>
    <dgm:cxn modelId="{6A91DB49-B744-4F3E-AC38-D8B9A8B6AC86}" type="presOf" srcId="{43D436D8-65BE-44E0-A0F2-0555D3931A9C}" destId="{644ACA0F-CB55-498D-9470-96ACFC07A22D}" srcOrd="0" destOrd="0" presId="urn:microsoft.com/office/officeart/2005/8/layout/chevron2"/>
    <dgm:cxn modelId="{7FE66789-5C4C-40C7-8CE0-E62A9419E353}" type="presOf" srcId="{DF33A91B-2A4A-4508-BACD-4E6B78BE849D}" destId="{A796F0F3-D600-4B28-8C7E-745CA787AF46}" srcOrd="0" destOrd="0" presId="urn:microsoft.com/office/officeart/2005/8/layout/chevron2"/>
    <dgm:cxn modelId="{4152858F-E0EB-47D6-9892-07F69BD89CD4}" srcId="{1953A823-26AD-4A08-8F06-060927533C1D}" destId="{A2AB660D-BAD0-4001-ACF0-A9D7BC1A7AD8}" srcOrd="2" destOrd="0" parTransId="{1C94594F-D78C-4C3B-A384-4D644D01B12D}" sibTransId="{F919E877-04C5-4F2E-A0C5-6356DFF9D193}"/>
    <dgm:cxn modelId="{BFE4BE95-0E6C-4170-83FB-F276FF65C681}" type="presOf" srcId="{8E82C163-20B2-422E-8EE4-4FF0D82C0A07}" destId="{C06B617C-CEF9-4B08-9448-39019E2D58BF}" srcOrd="0" destOrd="0" presId="urn:microsoft.com/office/officeart/2005/8/layout/chevron2"/>
    <dgm:cxn modelId="{3E8D5F96-69C7-414D-A29D-B53D039AB742}" srcId="{1953A823-26AD-4A08-8F06-060927533C1D}" destId="{361A01F9-7A6E-4139-9AA7-0F558EA420F6}" srcOrd="5" destOrd="0" parTransId="{CCE18CD5-3131-4F22-AB6D-A33612647F64}" sibTransId="{752A956F-9B42-451C-8D98-C282D9FBCD1C}"/>
    <dgm:cxn modelId="{A4FC8596-7D11-4B06-BD94-45E8725BA74B}" type="presOf" srcId="{351FD20A-FE4A-442D-8E7B-B67C2413F03E}" destId="{E4070A9E-6C31-490B-9439-0C0566651C14}" srcOrd="0" destOrd="0" presId="urn:microsoft.com/office/officeart/2005/8/layout/chevron2"/>
    <dgm:cxn modelId="{E20387A8-594E-4856-B012-05C1049A70A2}" type="presOf" srcId="{73D3E579-1C84-4C6E-99CA-EA5E195E6180}" destId="{0E9731FA-E20E-443D-8062-423BE0DCCECE}" srcOrd="0" destOrd="0" presId="urn:microsoft.com/office/officeart/2005/8/layout/chevron2"/>
    <dgm:cxn modelId="{933E94B1-BFA1-4892-8AF1-CE71B222DF3D}" type="presOf" srcId="{8AB72A07-463B-489A-A59F-8F3036EAC208}" destId="{A7AB1631-D143-4ACD-9886-C5C269FF7967}" srcOrd="0" destOrd="0" presId="urn:microsoft.com/office/officeart/2005/8/layout/chevron2"/>
    <dgm:cxn modelId="{2947FBB8-39DA-43C8-9602-9388B7F5512F}" srcId="{DF33A91B-2A4A-4508-BACD-4E6B78BE849D}" destId="{8AB72A07-463B-489A-A59F-8F3036EAC208}" srcOrd="0" destOrd="0" parTransId="{B04E33A4-A004-4C3A-8C19-100592DA433F}" sibTransId="{253C5D57-0FF6-42DD-85ED-0EBCD47DA41F}"/>
    <dgm:cxn modelId="{D18792C1-CBDE-4F75-8F9D-03224C7662EA}" type="presOf" srcId="{3C65FA66-5E90-44B6-8713-0630DE65D6A2}" destId="{CE9F9FB9-E212-4B2C-AC67-9EE8EF90C3C2}" srcOrd="0" destOrd="0" presId="urn:microsoft.com/office/officeart/2005/8/layout/chevron2"/>
    <dgm:cxn modelId="{0A62E7C5-F80D-4959-93C4-AC22D0EF8A48}" srcId="{1953A823-26AD-4A08-8F06-060927533C1D}" destId="{DF33A91B-2A4A-4508-BACD-4E6B78BE849D}" srcOrd="0" destOrd="0" parTransId="{213B3C81-57D5-4A33-A01A-D6DFAA7FD50C}" sibTransId="{EC416EAA-1CEF-4247-9681-9D7CBDAE381F}"/>
    <dgm:cxn modelId="{046AA5E0-8EB8-41DF-A2CC-AD1F32A520E4}" type="presOf" srcId="{A2AB660D-BAD0-4001-ACF0-A9D7BC1A7AD8}" destId="{22228E83-6F02-4407-9F4A-67D5CA6DDCB7}" srcOrd="0" destOrd="0" presId="urn:microsoft.com/office/officeart/2005/8/layout/chevron2"/>
    <dgm:cxn modelId="{EBDEE2E7-D74B-4A70-ACD7-4F8A7782DC01}" type="presOf" srcId="{361A01F9-7A6E-4139-9AA7-0F558EA420F6}" destId="{C7A8C78A-7EE3-4459-811B-230E25DFEE0E}" srcOrd="0" destOrd="0" presId="urn:microsoft.com/office/officeart/2005/8/layout/chevron2"/>
    <dgm:cxn modelId="{87BF40E2-CB90-471A-8F0D-D2F0B2693C58}" type="presParOf" srcId="{ED6E40EC-017E-434B-9968-45C4AD345CD4}" destId="{CF63A820-6E9A-4BA3-A220-231BBC339FF6}" srcOrd="0" destOrd="0" presId="urn:microsoft.com/office/officeart/2005/8/layout/chevron2"/>
    <dgm:cxn modelId="{06580DF7-7F99-4392-8C93-E651B5059581}" type="presParOf" srcId="{CF63A820-6E9A-4BA3-A220-231BBC339FF6}" destId="{A796F0F3-D600-4B28-8C7E-745CA787AF46}" srcOrd="0" destOrd="0" presId="urn:microsoft.com/office/officeart/2005/8/layout/chevron2"/>
    <dgm:cxn modelId="{B4C7FEEF-92AB-4154-89A7-EDEE07B0BF5B}" type="presParOf" srcId="{CF63A820-6E9A-4BA3-A220-231BBC339FF6}" destId="{A7AB1631-D143-4ACD-9886-C5C269FF7967}" srcOrd="1" destOrd="0" presId="urn:microsoft.com/office/officeart/2005/8/layout/chevron2"/>
    <dgm:cxn modelId="{060D7A13-D0BD-491C-B120-0CF919A959CF}" type="presParOf" srcId="{ED6E40EC-017E-434B-9968-45C4AD345CD4}" destId="{40A41CCF-7052-4F42-ABDE-D98FFDAB6AB5}" srcOrd="1" destOrd="0" presId="urn:microsoft.com/office/officeart/2005/8/layout/chevron2"/>
    <dgm:cxn modelId="{A00C5CAE-70F1-43B6-9D9B-D65073C1DF03}" type="presParOf" srcId="{ED6E40EC-017E-434B-9968-45C4AD345CD4}" destId="{5547A364-51F4-48BD-B111-0634A4BBD1C3}" srcOrd="2" destOrd="0" presId="urn:microsoft.com/office/officeart/2005/8/layout/chevron2"/>
    <dgm:cxn modelId="{B7DA98D7-D399-4660-98B2-26F183B1D73B}" type="presParOf" srcId="{5547A364-51F4-48BD-B111-0634A4BBD1C3}" destId="{0E9731FA-E20E-443D-8062-423BE0DCCECE}" srcOrd="0" destOrd="0" presId="urn:microsoft.com/office/officeart/2005/8/layout/chevron2"/>
    <dgm:cxn modelId="{48FF4EFB-F2DB-4C6D-9976-BFFC8841EFE2}" type="presParOf" srcId="{5547A364-51F4-48BD-B111-0634A4BBD1C3}" destId="{C06B617C-CEF9-4B08-9448-39019E2D58BF}" srcOrd="1" destOrd="0" presId="urn:microsoft.com/office/officeart/2005/8/layout/chevron2"/>
    <dgm:cxn modelId="{67E61D34-64BA-4B2F-80C1-754F7D566E67}" type="presParOf" srcId="{ED6E40EC-017E-434B-9968-45C4AD345CD4}" destId="{7703D0D8-59A1-4972-8810-ABA8ACFE3606}" srcOrd="3" destOrd="0" presId="urn:microsoft.com/office/officeart/2005/8/layout/chevron2"/>
    <dgm:cxn modelId="{DD7A8C4D-AA88-4FF0-8791-D56F0C2548E5}" type="presParOf" srcId="{ED6E40EC-017E-434B-9968-45C4AD345CD4}" destId="{56AD3685-FAF0-4A00-94CC-56145D60F8A9}" srcOrd="4" destOrd="0" presId="urn:microsoft.com/office/officeart/2005/8/layout/chevron2"/>
    <dgm:cxn modelId="{98FA5264-6BD2-4FEC-B716-70535C029429}" type="presParOf" srcId="{56AD3685-FAF0-4A00-94CC-56145D60F8A9}" destId="{22228E83-6F02-4407-9F4A-67D5CA6DDCB7}" srcOrd="0" destOrd="0" presId="urn:microsoft.com/office/officeart/2005/8/layout/chevron2"/>
    <dgm:cxn modelId="{4AD6C9DF-D655-4AA2-9E84-5A2A6378FB64}" type="presParOf" srcId="{56AD3685-FAF0-4A00-94CC-56145D60F8A9}" destId="{E4070A9E-6C31-490B-9439-0C0566651C14}" srcOrd="1" destOrd="0" presId="urn:microsoft.com/office/officeart/2005/8/layout/chevron2"/>
    <dgm:cxn modelId="{F4EEF2DF-1E02-4506-8AE6-CBA7667FC0A6}" type="presParOf" srcId="{ED6E40EC-017E-434B-9968-45C4AD345CD4}" destId="{8CD7BB70-AE87-4EEB-9CB2-4C16602A45C0}" srcOrd="5" destOrd="0" presId="urn:microsoft.com/office/officeart/2005/8/layout/chevron2"/>
    <dgm:cxn modelId="{7AD7D6CE-7CCD-4275-9E5B-BD0508ADD7F4}" type="presParOf" srcId="{ED6E40EC-017E-434B-9968-45C4AD345CD4}" destId="{30ED7B67-314C-445D-BA60-22B7F06502F4}" srcOrd="6" destOrd="0" presId="urn:microsoft.com/office/officeart/2005/8/layout/chevron2"/>
    <dgm:cxn modelId="{DEC237D3-C18B-462E-A947-B501AAB13E3C}" type="presParOf" srcId="{30ED7B67-314C-445D-BA60-22B7F06502F4}" destId="{36C32E77-1466-45E4-B68F-E3CBF052CDBC}" srcOrd="0" destOrd="0" presId="urn:microsoft.com/office/officeart/2005/8/layout/chevron2"/>
    <dgm:cxn modelId="{1A33A536-B13B-4B1A-92DF-8E2ACF1FBCA5}" type="presParOf" srcId="{30ED7B67-314C-445D-BA60-22B7F06502F4}" destId="{71B287B9-29F4-46F1-8961-6DB7708991C8}" srcOrd="1" destOrd="0" presId="urn:microsoft.com/office/officeart/2005/8/layout/chevron2"/>
    <dgm:cxn modelId="{9ED07E3F-8EB1-48EC-ADBB-F56D932F2872}" type="presParOf" srcId="{ED6E40EC-017E-434B-9968-45C4AD345CD4}" destId="{8ED35E96-3DE3-4682-B6E0-637D6901C722}" srcOrd="7" destOrd="0" presId="urn:microsoft.com/office/officeart/2005/8/layout/chevron2"/>
    <dgm:cxn modelId="{EFCA3BFA-9312-4D7F-B04F-5594D93162FD}" type="presParOf" srcId="{ED6E40EC-017E-434B-9968-45C4AD345CD4}" destId="{E67BDE1C-0754-4BAE-BAE3-66570C704ACC}" srcOrd="8" destOrd="0" presId="urn:microsoft.com/office/officeart/2005/8/layout/chevron2"/>
    <dgm:cxn modelId="{28AD3F84-36C4-41F5-82F3-0715EDBB4727}" type="presParOf" srcId="{E67BDE1C-0754-4BAE-BAE3-66570C704ACC}" destId="{703B744F-CB1B-46DC-B229-318E6BB4047C}" srcOrd="0" destOrd="0" presId="urn:microsoft.com/office/officeart/2005/8/layout/chevron2"/>
    <dgm:cxn modelId="{FBDE3AA4-DF5F-4B38-B759-B4A31E33FA8E}" type="presParOf" srcId="{E67BDE1C-0754-4BAE-BAE3-66570C704ACC}" destId="{644ACA0F-CB55-498D-9470-96ACFC07A22D}" srcOrd="1" destOrd="0" presId="urn:microsoft.com/office/officeart/2005/8/layout/chevron2"/>
    <dgm:cxn modelId="{1185303E-749A-4E49-A98D-62A7A43E7F27}" type="presParOf" srcId="{ED6E40EC-017E-434B-9968-45C4AD345CD4}" destId="{FFB13675-E4D0-4063-8A61-54C40943FFA3}" srcOrd="9" destOrd="0" presId="urn:microsoft.com/office/officeart/2005/8/layout/chevron2"/>
    <dgm:cxn modelId="{477C51CA-E66F-42FA-B348-96BF258466CE}" type="presParOf" srcId="{ED6E40EC-017E-434B-9968-45C4AD345CD4}" destId="{5DFF56DF-9AFA-4E59-8F47-320CA28CA0DC}" srcOrd="10" destOrd="0" presId="urn:microsoft.com/office/officeart/2005/8/layout/chevron2"/>
    <dgm:cxn modelId="{8BB63912-BB66-47DF-AE03-7C12DEE5713A}" type="presParOf" srcId="{5DFF56DF-9AFA-4E59-8F47-320CA28CA0DC}" destId="{C7A8C78A-7EE3-4459-811B-230E25DFEE0E}" srcOrd="0" destOrd="0" presId="urn:microsoft.com/office/officeart/2005/8/layout/chevron2"/>
    <dgm:cxn modelId="{F535CD33-9C4A-4C82-9C58-BCECA49E0F0F}" type="presParOf" srcId="{5DFF56DF-9AFA-4E59-8F47-320CA28CA0DC}" destId="{CE9F9FB9-E212-4B2C-AC67-9EE8EF90C3C2}" srcOrd="1" destOrd="0" presId="urn:microsoft.com/office/officeart/2005/8/layout/chevron2"/>
  </dgm:cxnLst>
  <dgm:bg/>
  <dgm:whole>
    <a:ln cap="sq"/>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53A823-26AD-4A08-8F06-060927533C1D}" type="doc">
      <dgm:prSet loTypeId="urn:microsoft.com/office/officeart/2005/8/layout/chevron2" loCatId="list" qsTypeId="urn:microsoft.com/office/officeart/2005/8/quickstyle/3d3" qsCatId="3D" csTypeId="urn:microsoft.com/office/officeart/2005/8/colors/accent6_2" csCatId="accent6" phldr="1"/>
      <dgm:spPr/>
      <dgm:t>
        <a:bodyPr/>
        <a:lstStyle/>
        <a:p>
          <a:endParaRPr lang="tr-TR"/>
        </a:p>
      </dgm:t>
    </dgm:pt>
    <dgm:pt modelId="{DF33A91B-2A4A-4508-BACD-4E6B78BE849D}">
      <dgm:prSet phldrT="[Metin]" custT="1"/>
      <dgm:spPr/>
      <dgm:t>
        <a:bodyPr/>
        <a:lstStyle/>
        <a:p>
          <a:r>
            <a:rPr lang="tr-TR" sz="1600" b="1" i="1" dirty="0"/>
            <a:t>I.</a:t>
          </a:r>
        </a:p>
      </dgm:t>
    </dgm:pt>
    <dgm:pt modelId="{213B3C81-57D5-4A33-A01A-D6DFAA7FD50C}" type="parTrans" cxnId="{0A62E7C5-F80D-4959-93C4-AC22D0EF8A48}">
      <dgm:prSet/>
      <dgm:spPr/>
      <dgm:t>
        <a:bodyPr/>
        <a:lstStyle/>
        <a:p>
          <a:endParaRPr lang="tr-TR"/>
        </a:p>
      </dgm:t>
    </dgm:pt>
    <dgm:pt modelId="{EC416EAA-1CEF-4247-9681-9D7CBDAE381F}" type="sibTrans" cxnId="{0A62E7C5-F80D-4959-93C4-AC22D0EF8A48}">
      <dgm:prSet/>
      <dgm:spPr/>
      <dgm:t>
        <a:bodyPr/>
        <a:lstStyle/>
        <a:p>
          <a:endParaRPr lang="tr-TR"/>
        </a:p>
      </dgm:t>
    </dgm:pt>
    <dgm:pt modelId="{8AB72A07-463B-489A-A59F-8F3036EAC208}">
      <dgm:prSet phldrT="[Metin]" custT="1"/>
      <dgm:spPr/>
      <dgm:t>
        <a:bodyPr/>
        <a:lstStyle/>
        <a:p>
          <a:r>
            <a:rPr lang="tr-TR" sz="1600" b="1" i="1" dirty="0"/>
            <a:t>İhtiyaçların</a:t>
          </a:r>
          <a:r>
            <a:rPr lang="nl-NL" sz="1600" b="1" i="1" dirty="0"/>
            <a:t> belirlenmesi  / </a:t>
          </a:r>
          <a:r>
            <a:rPr lang="tr-TR" sz="1600" b="1" i="1" dirty="0"/>
            <a:t>Teknik Şartnamenin (İş Tanımı) ve İhale Dosyasının hazırlanması, Değerlendirme Komitesinin oluşturulması</a:t>
          </a:r>
        </a:p>
      </dgm:t>
    </dgm:pt>
    <dgm:pt modelId="{B04E33A4-A004-4C3A-8C19-100592DA433F}" type="parTrans" cxnId="{2947FBB8-39DA-43C8-9602-9388B7F5512F}">
      <dgm:prSet/>
      <dgm:spPr/>
      <dgm:t>
        <a:bodyPr/>
        <a:lstStyle/>
        <a:p>
          <a:endParaRPr lang="tr-TR"/>
        </a:p>
      </dgm:t>
    </dgm:pt>
    <dgm:pt modelId="{253C5D57-0FF6-42DD-85ED-0EBCD47DA41F}" type="sibTrans" cxnId="{2947FBB8-39DA-43C8-9602-9388B7F5512F}">
      <dgm:prSet/>
      <dgm:spPr/>
      <dgm:t>
        <a:bodyPr/>
        <a:lstStyle/>
        <a:p>
          <a:endParaRPr lang="tr-TR"/>
        </a:p>
      </dgm:t>
    </dgm:pt>
    <dgm:pt modelId="{73D3E579-1C84-4C6E-99CA-EA5E195E6180}">
      <dgm:prSet phldrT="[Metin]" custT="1"/>
      <dgm:spPr/>
      <dgm:t>
        <a:bodyPr/>
        <a:lstStyle/>
        <a:p>
          <a:r>
            <a:rPr lang="tr-TR" sz="1600" b="1" i="1" dirty="0"/>
            <a:t>II.</a:t>
          </a:r>
        </a:p>
      </dgm:t>
    </dgm:pt>
    <dgm:pt modelId="{E636A913-724A-4AB1-9895-41CA440CC2C4}" type="parTrans" cxnId="{CA5C9204-F82A-4070-99E1-E85533409C79}">
      <dgm:prSet/>
      <dgm:spPr/>
      <dgm:t>
        <a:bodyPr/>
        <a:lstStyle/>
        <a:p>
          <a:endParaRPr lang="tr-TR"/>
        </a:p>
      </dgm:t>
    </dgm:pt>
    <dgm:pt modelId="{052E0764-0188-4D03-B8C7-6A9179CA040C}" type="sibTrans" cxnId="{CA5C9204-F82A-4070-99E1-E85533409C79}">
      <dgm:prSet/>
      <dgm:spPr/>
      <dgm:t>
        <a:bodyPr/>
        <a:lstStyle/>
        <a:p>
          <a:endParaRPr lang="tr-TR"/>
        </a:p>
      </dgm:t>
    </dgm:pt>
    <dgm:pt modelId="{8E82C163-20B2-422E-8EE4-4FF0D82C0A07}">
      <dgm:prSet phldrT="[Metin]" custT="1"/>
      <dgm:spPr/>
      <dgm:t>
        <a:bodyPr/>
        <a:lstStyle/>
        <a:p>
          <a:r>
            <a:rPr lang="tr-TR" sz="1600" b="1" i="1" dirty="0"/>
            <a:t>Belirlenen ihtiyaçlara cevap verebilecek nitelikte olduğuna inanılan teklif verebilecek en az beş adaydan oluşan bir kısa listenin hazırlanması</a:t>
          </a:r>
        </a:p>
      </dgm:t>
    </dgm:pt>
    <dgm:pt modelId="{51501D84-AA41-46B7-B925-7F550073CDF1}" type="parTrans" cxnId="{C2420E2F-359C-46E3-83B5-FC8DBEC65C2F}">
      <dgm:prSet/>
      <dgm:spPr/>
      <dgm:t>
        <a:bodyPr/>
        <a:lstStyle/>
        <a:p>
          <a:endParaRPr lang="tr-TR"/>
        </a:p>
      </dgm:t>
    </dgm:pt>
    <dgm:pt modelId="{ADB13CE0-84EF-4C4A-AC78-517841E975D1}" type="sibTrans" cxnId="{C2420E2F-359C-46E3-83B5-FC8DBEC65C2F}">
      <dgm:prSet/>
      <dgm:spPr/>
      <dgm:t>
        <a:bodyPr/>
        <a:lstStyle/>
        <a:p>
          <a:endParaRPr lang="tr-TR"/>
        </a:p>
      </dgm:t>
    </dgm:pt>
    <dgm:pt modelId="{A2AB660D-BAD0-4001-ACF0-A9D7BC1A7AD8}">
      <dgm:prSet phldrT="[Metin]" custT="1"/>
      <dgm:spPr/>
      <dgm:t>
        <a:bodyPr/>
        <a:lstStyle/>
        <a:p>
          <a:r>
            <a:rPr lang="tr-TR" sz="1600" b="1" i="1" dirty="0"/>
            <a:t>III.</a:t>
          </a:r>
        </a:p>
      </dgm:t>
    </dgm:pt>
    <dgm:pt modelId="{1C94594F-D78C-4C3B-A384-4D644D01B12D}" type="parTrans" cxnId="{4152858F-E0EB-47D6-9892-07F69BD89CD4}">
      <dgm:prSet/>
      <dgm:spPr/>
      <dgm:t>
        <a:bodyPr/>
        <a:lstStyle/>
        <a:p>
          <a:endParaRPr lang="tr-TR"/>
        </a:p>
      </dgm:t>
    </dgm:pt>
    <dgm:pt modelId="{F919E877-04C5-4F2E-A0C5-6356DFF9D193}" type="sibTrans" cxnId="{4152858F-E0EB-47D6-9892-07F69BD89CD4}">
      <dgm:prSet/>
      <dgm:spPr/>
      <dgm:t>
        <a:bodyPr/>
        <a:lstStyle/>
        <a:p>
          <a:endParaRPr lang="tr-TR"/>
        </a:p>
      </dgm:t>
    </dgm:pt>
    <dgm:pt modelId="{351FD20A-FE4A-442D-8E7B-B67C2413F03E}">
      <dgm:prSet phldrT="[Metin]" custT="1"/>
      <dgm:spPr/>
      <dgm:t>
        <a:bodyPr/>
        <a:lstStyle/>
        <a:p>
          <a:r>
            <a:rPr lang="tr-TR" sz="1600" b="1" i="1" dirty="0"/>
            <a:t>İhale konusu işin teknik detayları ve gerçekleştirme yöntemleri gibi hususlarda fiyat içermeyen teknik tekliflerin alınması</a:t>
          </a:r>
        </a:p>
      </dgm:t>
    </dgm:pt>
    <dgm:pt modelId="{EF283257-FADB-487F-8C65-652D53C566BB}" type="parTrans" cxnId="{75B2C662-6745-4CB6-B198-B47DC0D2BC1F}">
      <dgm:prSet/>
      <dgm:spPr/>
      <dgm:t>
        <a:bodyPr/>
        <a:lstStyle/>
        <a:p>
          <a:endParaRPr lang="tr-TR"/>
        </a:p>
      </dgm:t>
    </dgm:pt>
    <dgm:pt modelId="{4C49E4B6-2905-43D4-9F6E-FD148D2606E7}" type="sibTrans" cxnId="{75B2C662-6745-4CB6-B198-B47DC0D2BC1F}">
      <dgm:prSet/>
      <dgm:spPr/>
      <dgm:t>
        <a:bodyPr/>
        <a:lstStyle/>
        <a:p>
          <a:endParaRPr lang="tr-TR"/>
        </a:p>
      </dgm:t>
    </dgm:pt>
    <dgm:pt modelId="{7A89269E-ADD6-4A33-A0D0-899E31191E11}">
      <dgm:prSet phldrT="[Metin]" custT="1"/>
      <dgm:spPr/>
      <dgm:t>
        <a:bodyPr/>
        <a:lstStyle/>
        <a:p>
          <a:r>
            <a:rPr lang="tr-TR" sz="1600" b="1" i="1" dirty="0"/>
            <a:t>IV.</a:t>
          </a:r>
        </a:p>
      </dgm:t>
    </dgm:pt>
    <dgm:pt modelId="{AA5CCE57-4684-421C-9377-118E7C6DFF6C}" type="parTrans" cxnId="{700F1365-C38D-46AB-8EF8-BDA8DD497964}">
      <dgm:prSet/>
      <dgm:spPr/>
      <dgm:t>
        <a:bodyPr/>
        <a:lstStyle/>
        <a:p>
          <a:endParaRPr lang="tr-TR"/>
        </a:p>
      </dgm:t>
    </dgm:pt>
    <dgm:pt modelId="{349B1B18-05B3-4827-BAB9-8F76337C51CF}" type="sibTrans" cxnId="{700F1365-C38D-46AB-8EF8-BDA8DD497964}">
      <dgm:prSet/>
      <dgm:spPr/>
      <dgm:t>
        <a:bodyPr/>
        <a:lstStyle/>
        <a:p>
          <a:endParaRPr lang="tr-TR"/>
        </a:p>
      </dgm:t>
    </dgm:pt>
    <dgm:pt modelId="{69F0837F-41C1-4567-AC7A-7973F0E48ACB}">
      <dgm:prSet phldrT="[Metin]" custT="1"/>
      <dgm:spPr/>
      <dgm:t>
        <a:bodyPr/>
        <a:lstStyle/>
        <a:p>
          <a:r>
            <a:rPr lang="tr-TR" sz="1600" b="1" i="1" dirty="0"/>
            <a:t>İhtiyaçları en uygun şekilde karşılayacak yöntem ve çözümler üzerine, her bir istekli ile görüşme yapılması </a:t>
          </a:r>
        </a:p>
      </dgm:t>
    </dgm:pt>
    <dgm:pt modelId="{B265B583-7D2F-4E7C-972F-81EE01AA6634}" type="parTrans" cxnId="{A55EA065-7024-4FC7-A6ED-EF6E58AE8634}">
      <dgm:prSet/>
      <dgm:spPr/>
      <dgm:t>
        <a:bodyPr/>
        <a:lstStyle/>
        <a:p>
          <a:endParaRPr lang="tr-TR"/>
        </a:p>
      </dgm:t>
    </dgm:pt>
    <dgm:pt modelId="{16A90244-6D03-4FDD-9E74-4BF416BE2B9F}" type="sibTrans" cxnId="{A55EA065-7024-4FC7-A6ED-EF6E58AE8634}">
      <dgm:prSet/>
      <dgm:spPr/>
      <dgm:t>
        <a:bodyPr/>
        <a:lstStyle/>
        <a:p>
          <a:endParaRPr lang="tr-TR"/>
        </a:p>
      </dgm:t>
    </dgm:pt>
    <dgm:pt modelId="{CF1EB74D-AFF2-4B86-92BE-AFFF764CCA2C}">
      <dgm:prSet phldrT="[Metin]" custT="1"/>
      <dgm:spPr/>
      <dgm:t>
        <a:bodyPr/>
        <a:lstStyle/>
        <a:p>
          <a:r>
            <a:rPr lang="tr-TR" sz="1600" b="1" i="1" dirty="0"/>
            <a:t>V.</a:t>
          </a:r>
        </a:p>
      </dgm:t>
    </dgm:pt>
    <dgm:pt modelId="{788BF4B5-DB9C-4684-93EB-90BB4D15E8A6}" type="parTrans" cxnId="{6C12D103-0080-4E2D-8310-BCE1D6C5269D}">
      <dgm:prSet/>
      <dgm:spPr/>
      <dgm:t>
        <a:bodyPr/>
        <a:lstStyle/>
        <a:p>
          <a:endParaRPr lang="tr-TR"/>
        </a:p>
      </dgm:t>
    </dgm:pt>
    <dgm:pt modelId="{C52AF940-B332-4135-A2AB-4AE99460E71A}" type="sibTrans" cxnId="{6C12D103-0080-4E2D-8310-BCE1D6C5269D}">
      <dgm:prSet/>
      <dgm:spPr/>
      <dgm:t>
        <a:bodyPr/>
        <a:lstStyle/>
        <a:p>
          <a:endParaRPr lang="tr-TR"/>
        </a:p>
      </dgm:t>
    </dgm:pt>
    <dgm:pt modelId="{43D436D8-65BE-44E0-A0F2-0555D3931A9C}">
      <dgm:prSet phldrT="[Metin]" custT="1"/>
      <dgm:spPr/>
      <dgm:t>
        <a:bodyPr/>
        <a:lstStyle/>
        <a:p>
          <a:r>
            <a:rPr lang="tr-TR" sz="1600" b="1" i="1" dirty="0"/>
            <a:t>Teknik görüşmeler sonucunda şartların netleşmesi üzerine, teknik şartnameye dayalı olarak fiyat tekliflerini de içeren son tekliflerinin alınması</a:t>
          </a:r>
        </a:p>
      </dgm:t>
    </dgm:pt>
    <dgm:pt modelId="{CBA06789-66F2-4BD2-A976-02D69DF538F5}" type="parTrans" cxnId="{19278A26-0575-411F-95C1-F3E9D9F4847D}">
      <dgm:prSet/>
      <dgm:spPr/>
      <dgm:t>
        <a:bodyPr/>
        <a:lstStyle/>
        <a:p>
          <a:endParaRPr lang="tr-TR"/>
        </a:p>
      </dgm:t>
    </dgm:pt>
    <dgm:pt modelId="{97E0309A-82CD-47D7-944C-6C6F7A68FF13}" type="sibTrans" cxnId="{19278A26-0575-411F-95C1-F3E9D9F4847D}">
      <dgm:prSet/>
      <dgm:spPr/>
      <dgm:t>
        <a:bodyPr/>
        <a:lstStyle/>
        <a:p>
          <a:endParaRPr lang="tr-TR"/>
        </a:p>
      </dgm:t>
    </dgm:pt>
    <dgm:pt modelId="{361A01F9-7A6E-4139-9AA7-0F558EA420F6}">
      <dgm:prSet phldrT="[Metin]" custT="1"/>
      <dgm:spPr/>
      <dgm:t>
        <a:bodyPr/>
        <a:lstStyle/>
        <a:p>
          <a:r>
            <a:rPr lang="tr-TR" sz="1600" b="1" i="1" dirty="0"/>
            <a:t>VI.</a:t>
          </a:r>
        </a:p>
      </dgm:t>
    </dgm:pt>
    <dgm:pt modelId="{CCE18CD5-3131-4F22-AB6D-A33612647F64}" type="parTrans" cxnId="{3E8D5F96-69C7-414D-A29D-B53D039AB742}">
      <dgm:prSet/>
      <dgm:spPr/>
      <dgm:t>
        <a:bodyPr/>
        <a:lstStyle/>
        <a:p>
          <a:endParaRPr lang="tr-TR"/>
        </a:p>
      </dgm:t>
    </dgm:pt>
    <dgm:pt modelId="{752A956F-9B42-451C-8D98-C282D9FBCD1C}" type="sibTrans" cxnId="{3E8D5F96-69C7-414D-A29D-B53D039AB742}">
      <dgm:prSet/>
      <dgm:spPr/>
      <dgm:t>
        <a:bodyPr/>
        <a:lstStyle/>
        <a:p>
          <a:endParaRPr lang="tr-TR"/>
        </a:p>
      </dgm:t>
    </dgm:pt>
    <dgm:pt modelId="{3C65FA66-5E90-44B6-8713-0630DE65D6A2}">
      <dgm:prSet phldrT="[Metin]" custT="1"/>
      <dgm:spPr/>
      <dgm:t>
        <a:bodyPr/>
        <a:lstStyle/>
        <a:p>
          <a:r>
            <a:rPr lang="tr-TR" sz="1600" b="1" i="1" dirty="0"/>
            <a:t>Tekliflerin değerlendirilmesi, şartname ile karşılaştırılması, uygunluğunun denetlenmesi </a:t>
          </a:r>
        </a:p>
      </dgm:t>
    </dgm:pt>
    <dgm:pt modelId="{758FBA16-58AD-4CB0-8112-7ABAD8ADB566}" type="parTrans" cxnId="{533C462B-1B32-43E5-879F-296B0A36D6CA}">
      <dgm:prSet/>
      <dgm:spPr/>
      <dgm:t>
        <a:bodyPr/>
        <a:lstStyle/>
        <a:p>
          <a:endParaRPr lang="tr-TR"/>
        </a:p>
      </dgm:t>
    </dgm:pt>
    <dgm:pt modelId="{36AEC10C-3929-4D5B-9524-45684FDFF2F5}" type="sibTrans" cxnId="{533C462B-1B32-43E5-879F-296B0A36D6CA}">
      <dgm:prSet/>
      <dgm:spPr/>
      <dgm:t>
        <a:bodyPr/>
        <a:lstStyle/>
        <a:p>
          <a:endParaRPr lang="tr-TR"/>
        </a:p>
      </dgm:t>
    </dgm:pt>
    <dgm:pt modelId="{B2B09733-8335-4A34-9801-6928764007B5}">
      <dgm:prSet phldrT="[Metin]" custT="1"/>
      <dgm:spPr/>
      <dgm:t>
        <a:bodyPr/>
        <a:lstStyle/>
        <a:p>
          <a:r>
            <a:rPr lang="tr-TR" sz="1600" b="1" i="1" dirty="0"/>
            <a:t>VII.</a:t>
          </a:r>
        </a:p>
      </dgm:t>
    </dgm:pt>
    <dgm:pt modelId="{8D1E0499-BA80-49AA-9770-3C548CCE6F66}" type="parTrans" cxnId="{B5B46A12-353F-43CD-B5A9-95DB96F06097}">
      <dgm:prSet/>
      <dgm:spPr/>
      <dgm:t>
        <a:bodyPr/>
        <a:lstStyle/>
        <a:p>
          <a:endParaRPr lang="tr-TR"/>
        </a:p>
      </dgm:t>
    </dgm:pt>
    <dgm:pt modelId="{043F9AC8-205B-49C6-92F9-AB4158602D1B}" type="sibTrans" cxnId="{B5B46A12-353F-43CD-B5A9-95DB96F06097}">
      <dgm:prSet/>
      <dgm:spPr/>
      <dgm:t>
        <a:bodyPr/>
        <a:lstStyle/>
        <a:p>
          <a:endParaRPr lang="tr-TR"/>
        </a:p>
      </dgm:t>
    </dgm:pt>
    <dgm:pt modelId="{49479985-6487-44F2-8736-D832DDFB1F96}">
      <dgm:prSet phldrT="[Metin]" custT="1"/>
      <dgm:spPr/>
      <dgm:t>
        <a:bodyPr/>
        <a:lstStyle/>
        <a:p>
          <a:r>
            <a:rPr lang="tr-TR" sz="1600" b="1" i="1" dirty="0"/>
            <a:t>VIII.</a:t>
          </a:r>
        </a:p>
      </dgm:t>
    </dgm:pt>
    <dgm:pt modelId="{066A5BC4-88AE-4390-B86A-C345CBCFA686}" type="parTrans" cxnId="{480EC08B-99CA-4A6D-81A6-3B9567335A05}">
      <dgm:prSet/>
      <dgm:spPr/>
      <dgm:t>
        <a:bodyPr/>
        <a:lstStyle/>
        <a:p>
          <a:endParaRPr lang="tr-TR"/>
        </a:p>
      </dgm:t>
    </dgm:pt>
    <dgm:pt modelId="{C403A91B-541B-40BD-A2DD-C01DB8231365}" type="sibTrans" cxnId="{480EC08B-99CA-4A6D-81A6-3B9567335A05}">
      <dgm:prSet/>
      <dgm:spPr/>
      <dgm:t>
        <a:bodyPr/>
        <a:lstStyle/>
        <a:p>
          <a:endParaRPr lang="tr-TR"/>
        </a:p>
      </dgm:t>
    </dgm:pt>
    <dgm:pt modelId="{C6657150-7B58-4755-AEFC-54249A4F9C60}">
      <dgm:prSet phldrT="[Metin]" custT="1"/>
      <dgm:spPr/>
      <dgm:t>
        <a:bodyPr/>
        <a:lstStyle/>
        <a:p>
          <a:r>
            <a:rPr lang="tr-TR" sz="1600" b="1" i="1" dirty="0"/>
            <a:t>IX.</a:t>
          </a:r>
        </a:p>
      </dgm:t>
    </dgm:pt>
    <dgm:pt modelId="{6E68AA7F-950F-489A-BDD2-711D7A38D389}" type="parTrans" cxnId="{C02F8402-CBBE-4E3D-A34E-6EAA0424246B}">
      <dgm:prSet/>
      <dgm:spPr/>
      <dgm:t>
        <a:bodyPr/>
        <a:lstStyle/>
        <a:p>
          <a:endParaRPr lang="tr-TR"/>
        </a:p>
      </dgm:t>
    </dgm:pt>
    <dgm:pt modelId="{661B7E0B-0781-4D15-B07A-749DE740D569}" type="sibTrans" cxnId="{C02F8402-CBBE-4E3D-A34E-6EAA0424246B}">
      <dgm:prSet/>
      <dgm:spPr/>
      <dgm:t>
        <a:bodyPr/>
        <a:lstStyle/>
        <a:p>
          <a:endParaRPr lang="tr-TR"/>
        </a:p>
      </dgm:t>
    </dgm:pt>
    <dgm:pt modelId="{A574AA3F-FFF9-4CD0-89D4-2080190CE2CA}">
      <dgm:prSet phldrT="[Metin]" custT="1"/>
      <dgm:spPr/>
      <dgm:t>
        <a:bodyPr/>
        <a:lstStyle/>
        <a:p>
          <a:r>
            <a:rPr lang="tr-TR" sz="1600" b="1" i="1" dirty="0"/>
            <a:t>Verilen teklifler üzerinde fiyat görüşmesi yapılması, son indirimli fiyat tekliflerinin yazılı ve kapalı olarak alınması</a:t>
          </a:r>
        </a:p>
      </dgm:t>
    </dgm:pt>
    <dgm:pt modelId="{B3177061-7DF3-4686-843C-0F2B720D13A2}" type="parTrans" cxnId="{3D2A5728-CD59-4A6A-946D-39E07C3CD943}">
      <dgm:prSet/>
      <dgm:spPr/>
      <dgm:t>
        <a:bodyPr/>
        <a:lstStyle/>
        <a:p>
          <a:endParaRPr lang="tr-TR"/>
        </a:p>
      </dgm:t>
    </dgm:pt>
    <dgm:pt modelId="{8A612851-E3AD-490E-93E1-259321FD16F3}" type="sibTrans" cxnId="{3D2A5728-CD59-4A6A-946D-39E07C3CD943}">
      <dgm:prSet/>
      <dgm:spPr/>
      <dgm:t>
        <a:bodyPr/>
        <a:lstStyle/>
        <a:p>
          <a:endParaRPr lang="tr-TR"/>
        </a:p>
      </dgm:t>
    </dgm:pt>
    <dgm:pt modelId="{5A797FE9-FE7A-4274-841A-310F192252C7}">
      <dgm:prSet phldrT="[Metin]" custT="1"/>
      <dgm:spPr/>
      <dgm:t>
        <a:bodyPr/>
        <a:lstStyle/>
        <a:p>
          <a:r>
            <a:rPr lang="tr-TR" sz="1600" b="1" i="1" dirty="0"/>
            <a:t>Son fiyat tekliflerinin açılması ve en uygun teklif veren istekliye ihalenin verilmesi </a:t>
          </a:r>
        </a:p>
      </dgm:t>
    </dgm:pt>
    <dgm:pt modelId="{94EEC9E2-8E54-4D72-9A87-1042613AA712}" type="parTrans" cxnId="{7FA7E351-455D-4D49-87E0-DE10C28E6763}">
      <dgm:prSet/>
      <dgm:spPr/>
      <dgm:t>
        <a:bodyPr/>
        <a:lstStyle/>
        <a:p>
          <a:endParaRPr lang="tr-TR"/>
        </a:p>
      </dgm:t>
    </dgm:pt>
    <dgm:pt modelId="{C451D1E1-5E69-4B6D-8A15-1B15FE8F9641}" type="sibTrans" cxnId="{7FA7E351-455D-4D49-87E0-DE10C28E6763}">
      <dgm:prSet/>
      <dgm:spPr/>
      <dgm:t>
        <a:bodyPr/>
        <a:lstStyle/>
        <a:p>
          <a:endParaRPr lang="tr-TR"/>
        </a:p>
      </dgm:t>
    </dgm:pt>
    <dgm:pt modelId="{AF1E7E0C-49CF-4B5D-A4B8-F8DD2E2486F9}">
      <dgm:prSet phldrT="[Metin]" custT="1"/>
      <dgm:spPr/>
      <dgm:t>
        <a:bodyPr/>
        <a:lstStyle/>
        <a:p>
          <a:r>
            <a:rPr lang="tr-TR" sz="1600" b="1" i="1" dirty="0"/>
            <a:t>Sözleşmenin imzalanması ve uygulanması </a:t>
          </a:r>
        </a:p>
      </dgm:t>
    </dgm:pt>
    <dgm:pt modelId="{050BD9E4-B743-41E6-A26F-38B6C58CA545}" type="parTrans" cxnId="{FFFB9BD2-3DD6-4DDB-B015-E94B62134A49}">
      <dgm:prSet/>
      <dgm:spPr/>
      <dgm:t>
        <a:bodyPr/>
        <a:lstStyle/>
        <a:p>
          <a:endParaRPr lang="tr-TR"/>
        </a:p>
      </dgm:t>
    </dgm:pt>
    <dgm:pt modelId="{D07804F9-7E00-401C-A1F4-3C10E6AA21C7}" type="sibTrans" cxnId="{FFFB9BD2-3DD6-4DDB-B015-E94B62134A49}">
      <dgm:prSet/>
      <dgm:spPr/>
      <dgm:t>
        <a:bodyPr/>
        <a:lstStyle/>
        <a:p>
          <a:endParaRPr lang="tr-TR"/>
        </a:p>
      </dgm:t>
    </dgm:pt>
    <dgm:pt modelId="{ED6E40EC-017E-434B-9968-45C4AD345CD4}" type="pres">
      <dgm:prSet presAssocID="{1953A823-26AD-4A08-8F06-060927533C1D}" presName="linearFlow" presStyleCnt="0">
        <dgm:presLayoutVars>
          <dgm:dir/>
          <dgm:animLvl val="lvl"/>
          <dgm:resizeHandles val="exact"/>
        </dgm:presLayoutVars>
      </dgm:prSet>
      <dgm:spPr/>
    </dgm:pt>
    <dgm:pt modelId="{CF63A820-6E9A-4BA3-A220-231BBC339FF6}" type="pres">
      <dgm:prSet presAssocID="{DF33A91B-2A4A-4508-BACD-4E6B78BE849D}" presName="composite" presStyleCnt="0"/>
      <dgm:spPr/>
    </dgm:pt>
    <dgm:pt modelId="{A796F0F3-D600-4B28-8C7E-745CA787AF46}" type="pres">
      <dgm:prSet presAssocID="{DF33A91B-2A4A-4508-BACD-4E6B78BE849D}" presName="parentText" presStyleLbl="alignNode1" presStyleIdx="0" presStyleCnt="9">
        <dgm:presLayoutVars>
          <dgm:chMax val="1"/>
          <dgm:bulletEnabled val="1"/>
        </dgm:presLayoutVars>
      </dgm:prSet>
      <dgm:spPr/>
    </dgm:pt>
    <dgm:pt modelId="{A7AB1631-D143-4ACD-9886-C5C269FF7967}" type="pres">
      <dgm:prSet presAssocID="{DF33A91B-2A4A-4508-BACD-4E6B78BE849D}" presName="descendantText" presStyleLbl="alignAcc1" presStyleIdx="0" presStyleCnt="9">
        <dgm:presLayoutVars>
          <dgm:bulletEnabled val="1"/>
        </dgm:presLayoutVars>
      </dgm:prSet>
      <dgm:spPr/>
    </dgm:pt>
    <dgm:pt modelId="{40A41CCF-7052-4F42-ABDE-D98FFDAB6AB5}" type="pres">
      <dgm:prSet presAssocID="{EC416EAA-1CEF-4247-9681-9D7CBDAE381F}" presName="sp" presStyleCnt="0"/>
      <dgm:spPr/>
    </dgm:pt>
    <dgm:pt modelId="{5547A364-51F4-48BD-B111-0634A4BBD1C3}" type="pres">
      <dgm:prSet presAssocID="{73D3E579-1C84-4C6E-99CA-EA5E195E6180}" presName="composite" presStyleCnt="0"/>
      <dgm:spPr/>
    </dgm:pt>
    <dgm:pt modelId="{0E9731FA-E20E-443D-8062-423BE0DCCECE}" type="pres">
      <dgm:prSet presAssocID="{73D3E579-1C84-4C6E-99CA-EA5E195E6180}" presName="parentText" presStyleLbl="alignNode1" presStyleIdx="1" presStyleCnt="9">
        <dgm:presLayoutVars>
          <dgm:chMax val="1"/>
          <dgm:bulletEnabled val="1"/>
        </dgm:presLayoutVars>
      </dgm:prSet>
      <dgm:spPr/>
    </dgm:pt>
    <dgm:pt modelId="{C06B617C-CEF9-4B08-9448-39019E2D58BF}" type="pres">
      <dgm:prSet presAssocID="{73D3E579-1C84-4C6E-99CA-EA5E195E6180}" presName="descendantText" presStyleLbl="alignAcc1" presStyleIdx="1" presStyleCnt="9">
        <dgm:presLayoutVars>
          <dgm:bulletEnabled val="1"/>
        </dgm:presLayoutVars>
      </dgm:prSet>
      <dgm:spPr/>
    </dgm:pt>
    <dgm:pt modelId="{7703D0D8-59A1-4972-8810-ABA8ACFE3606}" type="pres">
      <dgm:prSet presAssocID="{052E0764-0188-4D03-B8C7-6A9179CA040C}" presName="sp" presStyleCnt="0"/>
      <dgm:spPr/>
    </dgm:pt>
    <dgm:pt modelId="{56AD3685-FAF0-4A00-94CC-56145D60F8A9}" type="pres">
      <dgm:prSet presAssocID="{A2AB660D-BAD0-4001-ACF0-A9D7BC1A7AD8}" presName="composite" presStyleCnt="0"/>
      <dgm:spPr/>
    </dgm:pt>
    <dgm:pt modelId="{22228E83-6F02-4407-9F4A-67D5CA6DDCB7}" type="pres">
      <dgm:prSet presAssocID="{A2AB660D-BAD0-4001-ACF0-A9D7BC1A7AD8}" presName="parentText" presStyleLbl="alignNode1" presStyleIdx="2" presStyleCnt="9">
        <dgm:presLayoutVars>
          <dgm:chMax val="1"/>
          <dgm:bulletEnabled val="1"/>
        </dgm:presLayoutVars>
      </dgm:prSet>
      <dgm:spPr/>
    </dgm:pt>
    <dgm:pt modelId="{E4070A9E-6C31-490B-9439-0C0566651C14}" type="pres">
      <dgm:prSet presAssocID="{A2AB660D-BAD0-4001-ACF0-A9D7BC1A7AD8}" presName="descendantText" presStyleLbl="alignAcc1" presStyleIdx="2" presStyleCnt="9">
        <dgm:presLayoutVars>
          <dgm:bulletEnabled val="1"/>
        </dgm:presLayoutVars>
      </dgm:prSet>
      <dgm:spPr/>
    </dgm:pt>
    <dgm:pt modelId="{8CD7BB70-AE87-4EEB-9CB2-4C16602A45C0}" type="pres">
      <dgm:prSet presAssocID="{F919E877-04C5-4F2E-A0C5-6356DFF9D193}" presName="sp" presStyleCnt="0"/>
      <dgm:spPr/>
    </dgm:pt>
    <dgm:pt modelId="{30ED7B67-314C-445D-BA60-22B7F06502F4}" type="pres">
      <dgm:prSet presAssocID="{7A89269E-ADD6-4A33-A0D0-899E31191E11}" presName="composite" presStyleCnt="0"/>
      <dgm:spPr/>
    </dgm:pt>
    <dgm:pt modelId="{36C32E77-1466-45E4-B68F-E3CBF052CDBC}" type="pres">
      <dgm:prSet presAssocID="{7A89269E-ADD6-4A33-A0D0-899E31191E11}" presName="parentText" presStyleLbl="alignNode1" presStyleIdx="3" presStyleCnt="9">
        <dgm:presLayoutVars>
          <dgm:chMax val="1"/>
          <dgm:bulletEnabled val="1"/>
        </dgm:presLayoutVars>
      </dgm:prSet>
      <dgm:spPr/>
    </dgm:pt>
    <dgm:pt modelId="{71B287B9-29F4-46F1-8961-6DB7708991C8}" type="pres">
      <dgm:prSet presAssocID="{7A89269E-ADD6-4A33-A0D0-899E31191E11}" presName="descendantText" presStyleLbl="alignAcc1" presStyleIdx="3" presStyleCnt="9">
        <dgm:presLayoutVars>
          <dgm:bulletEnabled val="1"/>
        </dgm:presLayoutVars>
      </dgm:prSet>
      <dgm:spPr/>
    </dgm:pt>
    <dgm:pt modelId="{8ED35E96-3DE3-4682-B6E0-637D6901C722}" type="pres">
      <dgm:prSet presAssocID="{349B1B18-05B3-4827-BAB9-8F76337C51CF}" presName="sp" presStyleCnt="0"/>
      <dgm:spPr/>
    </dgm:pt>
    <dgm:pt modelId="{E67BDE1C-0754-4BAE-BAE3-66570C704ACC}" type="pres">
      <dgm:prSet presAssocID="{CF1EB74D-AFF2-4B86-92BE-AFFF764CCA2C}" presName="composite" presStyleCnt="0"/>
      <dgm:spPr/>
    </dgm:pt>
    <dgm:pt modelId="{703B744F-CB1B-46DC-B229-318E6BB4047C}" type="pres">
      <dgm:prSet presAssocID="{CF1EB74D-AFF2-4B86-92BE-AFFF764CCA2C}" presName="parentText" presStyleLbl="alignNode1" presStyleIdx="4" presStyleCnt="9">
        <dgm:presLayoutVars>
          <dgm:chMax val="1"/>
          <dgm:bulletEnabled val="1"/>
        </dgm:presLayoutVars>
      </dgm:prSet>
      <dgm:spPr/>
    </dgm:pt>
    <dgm:pt modelId="{644ACA0F-CB55-498D-9470-96ACFC07A22D}" type="pres">
      <dgm:prSet presAssocID="{CF1EB74D-AFF2-4B86-92BE-AFFF764CCA2C}" presName="descendantText" presStyleLbl="alignAcc1" presStyleIdx="4" presStyleCnt="9">
        <dgm:presLayoutVars>
          <dgm:bulletEnabled val="1"/>
        </dgm:presLayoutVars>
      </dgm:prSet>
      <dgm:spPr/>
    </dgm:pt>
    <dgm:pt modelId="{FFB13675-E4D0-4063-8A61-54C40943FFA3}" type="pres">
      <dgm:prSet presAssocID="{C52AF940-B332-4135-A2AB-4AE99460E71A}" presName="sp" presStyleCnt="0"/>
      <dgm:spPr/>
    </dgm:pt>
    <dgm:pt modelId="{5DFF56DF-9AFA-4E59-8F47-320CA28CA0DC}" type="pres">
      <dgm:prSet presAssocID="{361A01F9-7A6E-4139-9AA7-0F558EA420F6}" presName="composite" presStyleCnt="0"/>
      <dgm:spPr/>
    </dgm:pt>
    <dgm:pt modelId="{C7A8C78A-7EE3-4459-811B-230E25DFEE0E}" type="pres">
      <dgm:prSet presAssocID="{361A01F9-7A6E-4139-9AA7-0F558EA420F6}" presName="parentText" presStyleLbl="alignNode1" presStyleIdx="5" presStyleCnt="9">
        <dgm:presLayoutVars>
          <dgm:chMax val="1"/>
          <dgm:bulletEnabled val="1"/>
        </dgm:presLayoutVars>
      </dgm:prSet>
      <dgm:spPr/>
    </dgm:pt>
    <dgm:pt modelId="{CE9F9FB9-E212-4B2C-AC67-9EE8EF90C3C2}" type="pres">
      <dgm:prSet presAssocID="{361A01F9-7A6E-4139-9AA7-0F558EA420F6}" presName="descendantText" presStyleLbl="alignAcc1" presStyleIdx="5" presStyleCnt="9">
        <dgm:presLayoutVars>
          <dgm:bulletEnabled val="1"/>
        </dgm:presLayoutVars>
      </dgm:prSet>
      <dgm:spPr/>
    </dgm:pt>
    <dgm:pt modelId="{512D27EB-2792-49E7-AD36-7785FB83F9B3}" type="pres">
      <dgm:prSet presAssocID="{752A956F-9B42-451C-8D98-C282D9FBCD1C}" presName="sp" presStyleCnt="0"/>
      <dgm:spPr/>
    </dgm:pt>
    <dgm:pt modelId="{CDB59682-80E1-4242-9D37-C788C5A299EC}" type="pres">
      <dgm:prSet presAssocID="{B2B09733-8335-4A34-9801-6928764007B5}" presName="composite" presStyleCnt="0"/>
      <dgm:spPr/>
    </dgm:pt>
    <dgm:pt modelId="{D0A16785-47CE-4757-A162-C652885031DF}" type="pres">
      <dgm:prSet presAssocID="{B2B09733-8335-4A34-9801-6928764007B5}" presName="parentText" presStyleLbl="alignNode1" presStyleIdx="6" presStyleCnt="9">
        <dgm:presLayoutVars>
          <dgm:chMax val="1"/>
          <dgm:bulletEnabled val="1"/>
        </dgm:presLayoutVars>
      </dgm:prSet>
      <dgm:spPr/>
    </dgm:pt>
    <dgm:pt modelId="{A2B3AE27-9B71-43FC-80F8-C8DE30094F4C}" type="pres">
      <dgm:prSet presAssocID="{B2B09733-8335-4A34-9801-6928764007B5}" presName="descendantText" presStyleLbl="alignAcc1" presStyleIdx="6" presStyleCnt="9">
        <dgm:presLayoutVars>
          <dgm:bulletEnabled val="1"/>
        </dgm:presLayoutVars>
      </dgm:prSet>
      <dgm:spPr/>
    </dgm:pt>
    <dgm:pt modelId="{FAB53075-CE52-46B8-9A28-9463E40D00FD}" type="pres">
      <dgm:prSet presAssocID="{043F9AC8-205B-49C6-92F9-AB4158602D1B}" presName="sp" presStyleCnt="0"/>
      <dgm:spPr/>
    </dgm:pt>
    <dgm:pt modelId="{48F113C3-4FA7-46BC-BCC9-A4ABB123A42F}" type="pres">
      <dgm:prSet presAssocID="{49479985-6487-44F2-8736-D832DDFB1F96}" presName="composite" presStyleCnt="0"/>
      <dgm:spPr/>
    </dgm:pt>
    <dgm:pt modelId="{2D5D3485-EF6E-499F-8E60-035B8C58F89B}" type="pres">
      <dgm:prSet presAssocID="{49479985-6487-44F2-8736-D832DDFB1F96}" presName="parentText" presStyleLbl="alignNode1" presStyleIdx="7" presStyleCnt="9">
        <dgm:presLayoutVars>
          <dgm:chMax val="1"/>
          <dgm:bulletEnabled val="1"/>
        </dgm:presLayoutVars>
      </dgm:prSet>
      <dgm:spPr/>
    </dgm:pt>
    <dgm:pt modelId="{01A19631-9801-49FB-9ABF-AA3874DE1CB0}" type="pres">
      <dgm:prSet presAssocID="{49479985-6487-44F2-8736-D832DDFB1F96}" presName="descendantText" presStyleLbl="alignAcc1" presStyleIdx="7" presStyleCnt="9">
        <dgm:presLayoutVars>
          <dgm:bulletEnabled val="1"/>
        </dgm:presLayoutVars>
      </dgm:prSet>
      <dgm:spPr/>
    </dgm:pt>
    <dgm:pt modelId="{ADAF485F-ABFD-45BC-9B40-0881A9601713}" type="pres">
      <dgm:prSet presAssocID="{C403A91B-541B-40BD-A2DD-C01DB8231365}" presName="sp" presStyleCnt="0"/>
      <dgm:spPr/>
    </dgm:pt>
    <dgm:pt modelId="{E0B8710A-0B79-46B4-8EEB-F42966E396A6}" type="pres">
      <dgm:prSet presAssocID="{C6657150-7B58-4755-AEFC-54249A4F9C60}" presName="composite" presStyleCnt="0"/>
      <dgm:spPr/>
    </dgm:pt>
    <dgm:pt modelId="{8C74C38D-2727-435C-B3D0-7B35EDC8A076}" type="pres">
      <dgm:prSet presAssocID="{C6657150-7B58-4755-AEFC-54249A4F9C60}" presName="parentText" presStyleLbl="alignNode1" presStyleIdx="8" presStyleCnt="9">
        <dgm:presLayoutVars>
          <dgm:chMax val="1"/>
          <dgm:bulletEnabled val="1"/>
        </dgm:presLayoutVars>
      </dgm:prSet>
      <dgm:spPr/>
    </dgm:pt>
    <dgm:pt modelId="{D00D89FB-EB40-4CB8-8B94-4AB27D846C0F}" type="pres">
      <dgm:prSet presAssocID="{C6657150-7B58-4755-AEFC-54249A4F9C60}" presName="descendantText" presStyleLbl="alignAcc1" presStyleIdx="8" presStyleCnt="9">
        <dgm:presLayoutVars>
          <dgm:bulletEnabled val="1"/>
        </dgm:presLayoutVars>
      </dgm:prSet>
      <dgm:spPr/>
    </dgm:pt>
  </dgm:ptLst>
  <dgm:cxnLst>
    <dgm:cxn modelId="{C02F8402-CBBE-4E3D-A34E-6EAA0424246B}" srcId="{1953A823-26AD-4A08-8F06-060927533C1D}" destId="{C6657150-7B58-4755-AEFC-54249A4F9C60}" srcOrd="8" destOrd="0" parTransId="{6E68AA7F-950F-489A-BDD2-711D7A38D389}" sibTransId="{661B7E0B-0781-4D15-B07A-749DE740D569}"/>
    <dgm:cxn modelId="{6C12D103-0080-4E2D-8310-BCE1D6C5269D}" srcId="{1953A823-26AD-4A08-8F06-060927533C1D}" destId="{CF1EB74D-AFF2-4B86-92BE-AFFF764CCA2C}" srcOrd="4" destOrd="0" parTransId="{788BF4B5-DB9C-4684-93EB-90BB4D15E8A6}" sibTransId="{C52AF940-B332-4135-A2AB-4AE99460E71A}"/>
    <dgm:cxn modelId="{CA5C9204-F82A-4070-99E1-E85533409C79}" srcId="{1953A823-26AD-4A08-8F06-060927533C1D}" destId="{73D3E579-1C84-4C6E-99CA-EA5E195E6180}" srcOrd="1" destOrd="0" parTransId="{E636A913-724A-4AB1-9895-41CA440CC2C4}" sibTransId="{052E0764-0188-4D03-B8C7-6A9179CA040C}"/>
    <dgm:cxn modelId="{B5B46A12-353F-43CD-B5A9-95DB96F06097}" srcId="{1953A823-26AD-4A08-8F06-060927533C1D}" destId="{B2B09733-8335-4A34-9801-6928764007B5}" srcOrd="6" destOrd="0" parTransId="{8D1E0499-BA80-49AA-9770-3C548CCE6F66}" sibTransId="{043F9AC8-205B-49C6-92F9-AB4158602D1B}"/>
    <dgm:cxn modelId="{C70CBC23-A11B-4216-AC0E-8CBFB88FE231}" type="presOf" srcId="{49479985-6487-44F2-8736-D832DDFB1F96}" destId="{2D5D3485-EF6E-499F-8E60-035B8C58F89B}" srcOrd="0" destOrd="0" presId="urn:microsoft.com/office/officeart/2005/8/layout/chevron2"/>
    <dgm:cxn modelId="{19278A26-0575-411F-95C1-F3E9D9F4847D}" srcId="{CF1EB74D-AFF2-4B86-92BE-AFFF764CCA2C}" destId="{43D436D8-65BE-44E0-A0F2-0555D3931A9C}" srcOrd="0" destOrd="0" parTransId="{CBA06789-66F2-4BD2-A976-02D69DF538F5}" sibTransId="{97E0309A-82CD-47D7-944C-6C6F7A68FF13}"/>
    <dgm:cxn modelId="{55A2DE27-4BF6-4F83-B45D-9748ED99DD0D}" type="presOf" srcId="{A574AA3F-FFF9-4CD0-89D4-2080190CE2CA}" destId="{A2B3AE27-9B71-43FC-80F8-C8DE30094F4C}" srcOrd="0" destOrd="0" presId="urn:microsoft.com/office/officeart/2005/8/layout/chevron2"/>
    <dgm:cxn modelId="{3D2A5728-CD59-4A6A-946D-39E07C3CD943}" srcId="{B2B09733-8335-4A34-9801-6928764007B5}" destId="{A574AA3F-FFF9-4CD0-89D4-2080190CE2CA}" srcOrd="0" destOrd="0" parTransId="{B3177061-7DF3-4686-843C-0F2B720D13A2}" sibTransId="{8A612851-E3AD-490E-93E1-259321FD16F3}"/>
    <dgm:cxn modelId="{F53EFA2A-5714-435C-9633-695A0C517827}" type="presOf" srcId="{5A797FE9-FE7A-4274-841A-310F192252C7}" destId="{01A19631-9801-49FB-9ABF-AA3874DE1CB0}" srcOrd="0" destOrd="0" presId="urn:microsoft.com/office/officeart/2005/8/layout/chevron2"/>
    <dgm:cxn modelId="{533C462B-1B32-43E5-879F-296B0A36D6CA}" srcId="{361A01F9-7A6E-4139-9AA7-0F558EA420F6}" destId="{3C65FA66-5E90-44B6-8713-0630DE65D6A2}" srcOrd="0" destOrd="0" parTransId="{758FBA16-58AD-4CB0-8112-7ABAD8ADB566}" sibTransId="{36AEC10C-3929-4D5B-9524-45684FDFF2F5}"/>
    <dgm:cxn modelId="{C2420E2F-359C-46E3-83B5-FC8DBEC65C2F}" srcId="{73D3E579-1C84-4C6E-99CA-EA5E195E6180}" destId="{8E82C163-20B2-422E-8EE4-4FF0D82C0A07}" srcOrd="0" destOrd="0" parTransId="{51501D84-AA41-46B7-B925-7F550073CDF1}" sibTransId="{ADB13CE0-84EF-4C4A-AC78-517841E975D1}"/>
    <dgm:cxn modelId="{11A5DD3F-FCE3-4D9E-85EB-E2EE0FD153B5}" type="presOf" srcId="{C6657150-7B58-4755-AEFC-54249A4F9C60}" destId="{8C74C38D-2727-435C-B3D0-7B35EDC8A076}" srcOrd="0" destOrd="0" presId="urn:microsoft.com/office/officeart/2005/8/layout/chevron2"/>
    <dgm:cxn modelId="{B17EF460-7BB7-41AB-8DC6-8F3D465B5464}" type="presOf" srcId="{1953A823-26AD-4A08-8F06-060927533C1D}" destId="{ED6E40EC-017E-434B-9968-45C4AD345CD4}" srcOrd="0" destOrd="0" presId="urn:microsoft.com/office/officeart/2005/8/layout/chevron2"/>
    <dgm:cxn modelId="{75B2C662-6745-4CB6-B198-B47DC0D2BC1F}" srcId="{A2AB660D-BAD0-4001-ACF0-A9D7BC1A7AD8}" destId="{351FD20A-FE4A-442D-8E7B-B67C2413F03E}" srcOrd="0" destOrd="0" parTransId="{EF283257-FADB-487F-8C65-652D53C566BB}" sibTransId="{4C49E4B6-2905-43D4-9F6E-FD148D2606E7}"/>
    <dgm:cxn modelId="{700F1365-C38D-46AB-8EF8-BDA8DD497964}" srcId="{1953A823-26AD-4A08-8F06-060927533C1D}" destId="{7A89269E-ADD6-4A33-A0D0-899E31191E11}" srcOrd="3" destOrd="0" parTransId="{AA5CCE57-4684-421C-9377-118E7C6DFF6C}" sibTransId="{349B1B18-05B3-4827-BAB9-8F76337C51CF}"/>
    <dgm:cxn modelId="{A55EA065-7024-4FC7-A6ED-EF6E58AE8634}" srcId="{7A89269E-ADD6-4A33-A0D0-899E31191E11}" destId="{69F0837F-41C1-4567-AC7A-7973F0E48ACB}" srcOrd="0" destOrd="0" parTransId="{B265B583-7D2F-4E7C-972F-81EE01AA6634}" sibTransId="{16A90244-6D03-4FDD-9E74-4BF416BE2B9F}"/>
    <dgm:cxn modelId="{22C0F868-D539-4961-AEA8-0BE329E62768}" type="presOf" srcId="{69F0837F-41C1-4567-AC7A-7973F0E48ACB}" destId="{71B287B9-29F4-46F1-8961-6DB7708991C8}" srcOrd="0" destOrd="0" presId="urn:microsoft.com/office/officeart/2005/8/layout/chevron2"/>
    <dgm:cxn modelId="{7B27A870-213E-4A2B-A1EC-AD7C768F3851}" type="presOf" srcId="{8E82C163-20B2-422E-8EE4-4FF0D82C0A07}" destId="{C06B617C-CEF9-4B08-9448-39019E2D58BF}" srcOrd="0" destOrd="0" presId="urn:microsoft.com/office/officeart/2005/8/layout/chevron2"/>
    <dgm:cxn modelId="{7FA7E351-455D-4D49-87E0-DE10C28E6763}" srcId="{49479985-6487-44F2-8736-D832DDFB1F96}" destId="{5A797FE9-FE7A-4274-841A-310F192252C7}" srcOrd="0" destOrd="0" parTransId="{94EEC9E2-8E54-4D72-9A87-1042613AA712}" sibTransId="{C451D1E1-5E69-4B6D-8A15-1B15FE8F9641}"/>
    <dgm:cxn modelId="{41E25E58-0174-4800-8DA3-EE43073AD1EE}" type="presOf" srcId="{CF1EB74D-AFF2-4B86-92BE-AFFF764CCA2C}" destId="{703B744F-CB1B-46DC-B229-318E6BB4047C}" srcOrd="0" destOrd="0" presId="urn:microsoft.com/office/officeart/2005/8/layout/chevron2"/>
    <dgm:cxn modelId="{2BC1EA81-B0A3-4B2C-92F5-9A5D3E98DF73}" type="presOf" srcId="{A2AB660D-BAD0-4001-ACF0-A9D7BC1A7AD8}" destId="{22228E83-6F02-4407-9F4A-67D5CA6DDCB7}" srcOrd="0" destOrd="0" presId="urn:microsoft.com/office/officeart/2005/8/layout/chevron2"/>
    <dgm:cxn modelId="{2BA19485-D879-400F-B09C-9580B0051EE5}" type="presOf" srcId="{361A01F9-7A6E-4139-9AA7-0F558EA420F6}" destId="{C7A8C78A-7EE3-4459-811B-230E25DFEE0E}" srcOrd="0" destOrd="0" presId="urn:microsoft.com/office/officeart/2005/8/layout/chevron2"/>
    <dgm:cxn modelId="{480EC08B-99CA-4A6D-81A6-3B9567335A05}" srcId="{1953A823-26AD-4A08-8F06-060927533C1D}" destId="{49479985-6487-44F2-8736-D832DDFB1F96}" srcOrd="7" destOrd="0" parTransId="{066A5BC4-88AE-4390-B86A-C345CBCFA686}" sibTransId="{C403A91B-541B-40BD-A2DD-C01DB8231365}"/>
    <dgm:cxn modelId="{96B8EF8B-0681-4DFB-881A-5CE43E6EAC9E}" type="presOf" srcId="{3C65FA66-5E90-44B6-8713-0630DE65D6A2}" destId="{CE9F9FB9-E212-4B2C-AC67-9EE8EF90C3C2}" srcOrd="0" destOrd="0" presId="urn:microsoft.com/office/officeart/2005/8/layout/chevron2"/>
    <dgm:cxn modelId="{4152858F-E0EB-47D6-9892-07F69BD89CD4}" srcId="{1953A823-26AD-4A08-8F06-060927533C1D}" destId="{A2AB660D-BAD0-4001-ACF0-A9D7BC1A7AD8}" srcOrd="2" destOrd="0" parTransId="{1C94594F-D78C-4C3B-A384-4D644D01B12D}" sibTransId="{F919E877-04C5-4F2E-A0C5-6356DFF9D193}"/>
    <dgm:cxn modelId="{3E8D5F96-69C7-414D-A29D-B53D039AB742}" srcId="{1953A823-26AD-4A08-8F06-060927533C1D}" destId="{361A01F9-7A6E-4139-9AA7-0F558EA420F6}" srcOrd="5" destOrd="0" parTransId="{CCE18CD5-3131-4F22-AB6D-A33612647F64}" sibTransId="{752A956F-9B42-451C-8D98-C282D9FBCD1C}"/>
    <dgm:cxn modelId="{FB5680A0-38F9-4B3C-8987-8FE51B2D8DE8}" type="presOf" srcId="{B2B09733-8335-4A34-9801-6928764007B5}" destId="{D0A16785-47CE-4757-A162-C652885031DF}" srcOrd="0" destOrd="0" presId="urn:microsoft.com/office/officeart/2005/8/layout/chevron2"/>
    <dgm:cxn modelId="{93E34DB3-4A85-492D-948F-482EE820FAB2}" type="presOf" srcId="{DF33A91B-2A4A-4508-BACD-4E6B78BE849D}" destId="{A796F0F3-D600-4B28-8C7E-745CA787AF46}" srcOrd="0" destOrd="0" presId="urn:microsoft.com/office/officeart/2005/8/layout/chevron2"/>
    <dgm:cxn modelId="{BF40EBB5-3C89-47A3-8BC9-47CC487ED0EC}" type="presOf" srcId="{7A89269E-ADD6-4A33-A0D0-899E31191E11}" destId="{36C32E77-1466-45E4-B68F-E3CBF052CDBC}" srcOrd="0" destOrd="0" presId="urn:microsoft.com/office/officeart/2005/8/layout/chevron2"/>
    <dgm:cxn modelId="{2947FBB8-39DA-43C8-9602-9388B7F5512F}" srcId="{DF33A91B-2A4A-4508-BACD-4E6B78BE849D}" destId="{8AB72A07-463B-489A-A59F-8F3036EAC208}" srcOrd="0" destOrd="0" parTransId="{B04E33A4-A004-4C3A-8C19-100592DA433F}" sibTransId="{253C5D57-0FF6-42DD-85ED-0EBCD47DA41F}"/>
    <dgm:cxn modelId="{81F593C2-A752-4B9B-B03E-01312B4A8D1A}" type="presOf" srcId="{73D3E579-1C84-4C6E-99CA-EA5E195E6180}" destId="{0E9731FA-E20E-443D-8062-423BE0DCCECE}" srcOrd="0" destOrd="0" presId="urn:microsoft.com/office/officeart/2005/8/layout/chevron2"/>
    <dgm:cxn modelId="{0A62E7C5-F80D-4959-93C4-AC22D0EF8A48}" srcId="{1953A823-26AD-4A08-8F06-060927533C1D}" destId="{DF33A91B-2A4A-4508-BACD-4E6B78BE849D}" srcOrd="0" destOrd="0" parTransId="{213B3C81-57D5-4A33-A01A-D6DFAA7FD50C}" sibTransId="{EC416EAA-1CEF-4247-9681-9D7CBDAE381F}"/>
    <dgm:cxn modelId="{FFFB9BD2-3DD6-4DDB-B015-E94B62134A49}" srcId="{C6657150-7B58-4755-AEFC-54249A4F9C60}" destId="{AF1E7E0C-49CF-4B5D-A4B8-F8DD2E2486F9}" srcOrd="0" destOrd="0" parTransId="{050BD9E4-B743-41E6-A26F-38B6C58CA545}" sibTransId="{D07804F9-7E00-401C-A1F4-3C10E6AA21C7}"/>
    <dgm:cxn modelId="{6A7F1ED4-6CE7-4408-8AE1-95CB6660A3C9}" type="presOf" srcId="{8AB72A07-463B-489A-A59F-8F3036EAC208}" destId="{A7AB1631-D143-4ACD-9886-C5C269FF7967}" srcOrd="0" destOrd="0" presId="urn:microsoft.com/office/officeart/2005/8/layout/chevron2"/>
    <dgm:cxn modelId="{0E9FF4D4-8C58-4C32-AEC1-F37D1D6F5197}" type="presOf" srcId="{AF1E7E0C-49CF-4B5D-A4B8-F8DD2E2486F9}" destId="{D00D89FB-EB40-4CB8-8B94-4AB27D846C0F}" srcOrd="0" destOrd="0" presId="urn:microsoft.com/office/officeart/2005/8/layout/chevron2"/>
    <dgm:cxn modelId="{878B48EA-D135-4306-BD88-D9C67C41B366}" type="presOf" srcId="{351FD20A-FE4A-442D-8E7B-B67C2413F03E}" destId="{E4070A9E-6C31-490B-9439-0C0566651C14}" srcOrd="0" destOrd="0" presId="urn:microsoft.com/office/officeart/2005/8/layout/chevron2"/>
    <dgm:cxn modelId="{F89E43F5-29D0-4665-86E8-9F1E0DDF7C5E}" type="presOf" srcId="{43D436D8-65BE-44E0-A0F2-0555D3931A9C}" destId="{644ACA0F-CB55-498D-9470-96ACFC07A22D}" srcOrd="0" destOrd="0" presId="urn:microsoft.com/office/officeart/2005/8/layout/chevron2"/>
    <dgm:cxn modelId="{CA22CF84-3328-4871-AE45-48DEC725B40A}" type="presParOf" srcId="{ED6E40EC-017E-434B-9968-45C4AD345CD4}" destId="{CF63A820-6E9A-4BA3-A220-231BBC339FF6}" srcOrd="0" destOrd="0" presId="urn:microsoft.com/office/officeart/2005/8/layout/chevron2"/>
    <dgm:cxn modelId="{195C4AFB-1DD6-4FE6-8425-D27B9C005F1E}" type="presParOf" srcId="{CF63A820-6E9A-4BA3-A220-231BBC339FF6}" destId="{A796F0F3-D600-4B28-8C7E-745CA787AF46}" srcOrd="0" destOrd="0" presId="urn:microsoft.com/office/officeart/2005/8/layout/chevron2"/>
    <dgm:cxn modelId="{CD6D2B1B-C346-4853-AF61-F23F62383C18}" type="presParOf" srcId="{CF63A820-6E9A-4BA3-A220-231BBC339FF6}" destId="{A7AB1631-D143-4ACD-9886-C5C269FF7967}" srcOrd="1" destOrd="0" presId="urn:microsoft.com/office/officeart/2005/8/layout/chevron2"/>
    <dgm:cxn modelId="{C9DE4F88-8276-45BC-8340-D7A537BBA302}" type="presParOf" srcId="{ED6E40EC-017E-434B-9968-45C4AD345CD4}" destId="{40A41CCF-7052-4F42-ABDE-D98FFDAB6AB5}" srcOrd="1" destOrd="0" presId="urn:microsoft.com/office/officeart/2005/8/layout/chevron2"/>
    <dgm:cxn modelId="{96FE2AE2-1C45-4E59-BF27-1F3024405333}" type="presParOf" srcId="{ED6E40EC-017E-434B-9968-45C4AD345CD4}" destId="{5547A364-51F4-48BD-B111-0634A4BBD1C3}" srcOrd="2" destOrd="0" presId="urn:microsoft.com/office/officeart/2005/8/layout/chevron2"/>
    <dgm:cxn modelId="{55B20D24-74D3-475B-9001-0904FACC669B}" type="presParOf" srcId="{5547A364-51F4-48BD-B111-0634A4BBD1C3}" destId="{0E9731FA-E20E-443D-8062-423BE0DCCECE}" srcOrd="0" destOrd="0" presId="urn:microsoft.com/office/officeart/2005/8/layout/chevron2"/>
    <dgm:cxn modelId="{6059ABB3-F05C-4130-B68B-82CF7CB32016}" type="presParOf" srcId="{5547A364-51F4-48BD-B111-0634A4BBD1C3}" destId="{C06B617C-CEF9-4B08-9448-39019E2D58BF}" srcOrd="1" destOrd="0" presId="urn:microsoft.com/office/officeart/2005/8/layout/chevron2"/>
    <dgm:cxn modelId="{0CDE523E-152D-442B-9DD6-220D0D13DFA2}" type="presParOf" srcId="{ED6E40EC-017E-434B-9968-45C4AD345CD4}" destId="{7703D0D8-59A1-4972-8810-ABA8ACFE3606}" srcOrd="3" destOrd="0" presId="urn:microsoft.com/office/officeart/2005/8/layout/chevron2"/>
    <dgm:cxn modelId="{725DAE47-8088-4D61-AF47-7D65166EA9D4}" type="presParOf" srcId="{ED6E40EC-017E-434B-9968-45C4AD345CD4}" destId="{56AD3685-FAF0-4A00-94CC-56145D60F8A9}" srcOrd="4" destOrd="0" presId="urn:microsoft.com/office/officeart/2005/8/layout/chevron2"/>
    <dgm:cxn modelId="{68F5B5D2-89BC-4020-9544-994D746EDB8F}" type="presParOf" srcId="{56AD3685-FAF0-4A00-94CC-56145D60F8A9}" destId="{22228E83-6F02-4407-9F4A-67D5CA6DDCB7}" srcOrd="0" destOrd="0" presId="urn:microsoft.com/office/officeart/2005/8/layout/chevron2"/>
    <dgm:cxn modelId="{044126F1-A255-4D72-84F6-363ABE53E22D}" type="presParOf" srcId="{56AD3685-FAF0-4A00-94CC-56145D60F8A9}" destId="{E4070A9E-6C31-490B-9439-0C0566651C14}" srcOrd="1" destOrd="0" presId="urn:microsoft.com/office/officeart/2005/8/layout/chevron2"/>
    <dgm:cxn modelId="{C0C2BB7E-7933-4B5D-A380-F794BCCC1C17}" type="presParOf" srcId="{ED6E40EC-017E-434B-9968-45C4AD345CD4}" destId="{8CD7BB70-AE87-4EEB-9CB2-4C16602A45C0}" srcOrd="5" destOrd="0" presId="urn:microsoft.com/office/officeart/2005/8/layout/chevron2"/>
    <dgm:cxn modelId="{733C9776-B2C2-42F3-B658-344D9B984F3E}" type="presParOf" srcId="{ED6E40EC-017E-434B-9968-45C4AD345CD4}" destId="{30ED7B67-314C-445D-BA60-22B7F06502F4}" srcOrd="6" destOrd="0" presId="urn:microsoft.com/office/officeart/2005/8/layout/chevron2"/>
    <dgm:cxn modelId="{6141816D-2E33-4AB9-9605-496AFAF5521F}" type="presParOf" srcId="{30ED7B67-314C-445D-BA60-22B7F06502F4}" destId="{36C32E77-1466-45E4-B68F-E3CBF052CDBC}" srcOrd="0" destOrd="0" presId="urn:microsoft.com/office/officeart/2005/8/layout/chevron2"/>
    <dgm:cxn modelId="{54344232-FC05-440F-9E0C-0527F6A9F1DC}" type="presParOf" srcId="{30ED7B67-314C-445D-BA60-22B7F06502F4}" destId="{71B287B9-29F4-46F1-8961-6DB7708991C8}" srcOrd="1" destOrd="0" presId="urn:microsoft.com/office/officeart/2005/8/layout/chevron2"/>
    <dgm:cxn modelId="{E256534B-9F06-433C-A6CD-694C8BC8734E}" type="presParOf" srcId="{ED6E40EC-017E-434B-9968-45C4AD345CD4}" destId="{8ED35E96-3DE3-4682-B6E0-637D6901C722}" srcOrd="7" destOrd="0" presId="urn:microsoft.com/office/officeart/2005/8/layout/chevron2"/>
    <dgm:cxn modelId="{F151D573-6CD7-41B8-B4AD-2634B27A56E9}" type="presParOf" srcId="{ED6E40EC-017E-434B-9968-45C4AD345CD4}" destId="{E67BDE1C-0754-4BAE-BAE3-66570C704ACC}" srcOrd="8" destOrd="0" presId="urn:microsoft.com/office/officeart/2005/8/layout/chevron2"/>
    <dgm:cxn modelId="{5B7CCB01-82D9-4379-A70A-E6545E648FB3}" type="presParOf" srcId="{E67BDE1C-0754-4BAE-BAE3-66570C704ACC}" destId="{703B744F-CB1B-46DC-B229-318E6BB4047C}" srcOrd="0" destOrd="0" presId="urn:microsoft.com/office/officeart/2005/8/layout/chevron2"/>
    <dgm:cxn modelId="{DD337185-8C17-4505-B2D2-AAA3B0DD2C88}" type="presParOf" srcId="{E67BDE1C-0754-4BAE-BAE3-66570C704ACC}" destId="{644ACA0F-CB55-498D-9470-96ACFC07A22D}" srcOrd="1" destOrd="0" presId="urn:microsoft.com/office/officeart/2005/8/layout/chevron2"/>
    <dgm:cxn modelId="{E9CB9DA8-AECC-401B-A5B3-0CA76EEA65BE}" type="presParOf" srcId="{ED6E40EC-017E-434B-9968-45C4AD345CD4}" destId="{FFB13675-E4D0-4063-8A61-54C40943FFA3}" srcOrd="9" destOrd="0" presId="urn:microsoft.com/office/officeart/2005/8/layout/chevron2"/>
    <dgm:cxn modelId="{C632978B-9C28-4837-A190-4FC41561B699}" type="presParOf" srcId="{ED6E40EC-017E-434B-9968-45C4AD345CD4}" destId="{5DFF56DF-9AFA-4E59-8F47-320CA28CA0DC}" srcOrd="10" destOrd="0" presId="urn:microsoft.com/office/officeart/2005/8/layout/chevron2"/>
    <dgm:cxn modelId="{DA8D00A3-7CB4-4315-A2E8-91A5ECD3D131}" type="presParOf" srcId="{5DFF56DF-9AFA-4E59-8F47-320CA28CA0DC}" destId="{C7A8C78A-7EE3-4459-811B-230E25DFEE0E}" srcOrd="0" destOrd="0" presId="urn:microsoft.com/office/officeart/2005/8/layout/chevron2"/>
    <dgm:cxn modelId="{05D076F8-6B3A-48D6-8136-2C61704761F6}" type="presParOf" srcId="{5DFF56DF-9AFA-4E59-8F47-320CA28CA0DC}" destId="{CE9F9FB9-E212-4B2C-AC67-9EE8EF90C3C2}" srcOrd="1" destOrd="0" presId="urn:microsoft.com/office/officeart/2005/8/layout/chevron2"/>
    <dgm:cxn modelId="{52DF1B94-5051-48C8-A11B-957AC13F822E}" type="presParOf" srcId="{ED6E40EC-017E-434B-9968-45C4AD345CD4}" destId="{512D27EB-2792-49E7-AD36-7785FB83F9B3}" srcOrd="11" destOrd="0" presId="urn:microsoft.com/office/officeart/2005/8/layout/chevron2"/>
    <dgm:cxn modelId="{589C480D-C25E-46FB-B88E-A52B95B9F4E9}" type="presParOf" srcId="{ED6E40EC-017E-434B-9968-45C4AD345CD4}" destId="{CDB59682-80E1-4242-9D37-C788C5A299EC}" srcOrd="12" destOrd="0" presId="urn:microsoft.com/office/officeart/2005/8/layout/chevron2"/>
    <dgm:cxn modelId="{D385CB2A-9543-4542-9CCF-703693675688}" type="presParOf" srcId="{CDB59682-80E1-4242-9D37-C788C5A299EC}" destId="{D0A16785-47CE-4757-A162-C652885031DF}" srcOrd="0" destOrd="0" presId="urn:microsoft.com/office/officeart/2005/8/layout/chevron2"/>
    <dgm:cxn modelId="{71091C22-0CCD-4B4B-A4E0-5055D87B6310}" type="presParOf" srcId="{CDB59682-80E1-4242-9D37-C788C5A299EC}" destId="{A2B3AE27-9B71-43FC-80F8-C8DE30094F4C}" srcOrd="1" destOrd="0" presId="urn:microsoft.com/office/officeart/2005/8/layout/chevron2"/>
    <dgm:cxn modelId="{7DE78BF3-A13C-4AE2-9D5C-207C1C20C957}" type="presParOf" srcId="{ED6E40EC-017E-434B-9968-45C4AD345CD4}" destId="{FAB53075-CE52-46B8-9A28-9463E40D00FD}" srcOrd="13" destOrd="0" presId="urn:microsoft.com/office/officeart/2005/8/layout/chevron2"/>
    <dgm:cxn modelId="{7F8696B4-6ADD-414B-B9A4-25A8A285C70D}" type="presParOf" srcId="{ED6E40EC-017E-434B-9968-45C4AD345CD4}" destId="{48F113C3-4FA7-46BC-BCC9-A4ABB123A42F}" srcOrd="14" destOrd="0" presId="urn:microsoft.com/office/officeart/2005/8/layout/chevron2"/>
    <dgm:cxn modelId="{3D5DD7BA-A4AA-4474-9E07-88E12BEE9A65}" type="presParOf" srcId="{48F113C3-4FA7-46BC-BCC9-A4ABB123A42F}" destId="{2D5D3485-EF6E-499F-8E60-035B8C58F89B}" srcOrd="0" destOrd="0" presId="urn:microsoft.com/office/officeart/2005/8/layout/chevron2"/>
    <dgm:cxn modelId="{4BA70990-557E-48F6-AD9D-B5E7B1A3661F}" type="presParOf" srcId="{48F113C3-4FA7-46BC-BCC9-A4ABB123A42F}" destId="{01A19631-9801-49FB-9ABF-AA3874DE1CB0}" srcOrd="1" destOrd="0" presId="urn:microsoft.com/office/officeart/2005/8/layout/chevron2"/>
    <dgm:cxn modelId="{4AD6ACA0-D299-4802-AA14-720B389740BC}" type="presParOf" srcId="{ED6E40EC-017E-434B-9968-45C4AD345CD4}" destId="{ADAF485F-ABFD-45BC-9B40-0881A9601713}" srcOrd="15" destOrd="0" presId="urn:microsoft.com/office/officeart/2005/8/layout/chevron2"/>
    <dgm:cxn modelId="{64B12EAC-D578-4A62-A6FC-747745875AC3}" type="presParOf" srcId="{ED6E40EC-017E-434B-9968-45C4AD345CD4}" destId="{E0B8710A-0B79-46B4-8EEB-F42966E396A6}" srcOrd="16" destOrd="0" presId="urn:microsoft.com/office/officeart/2005/8/layout/chevron2"/>
    <dgm:cxn modelId="{28323A27-898B-47E1-BF0D-31E1CF3F3578}" type="presParOf" srcId="{E0B8710A-0B79-46B4-8EEB-F42966E396A6}" destId="{8C74C38D-2727-435C-B3D0-7B35EDC8A076}" srcOrd="0" destOrd="0" presId="urn:microsoft.com/office/officeart/2005/8/layout/chevron2"/>
    <dgm:cxn modelId="{E4EEEC99-7F75-458D-8E5C-F444C7BD0BA1}" type="presParOf" srcId="{E0B8710A-0B79-46B4-8EEB-F42966E396A6}" destId="{D00D89FB-EB40-4CB8-8B94-4AB27D846C0F}" srcOrd="1" destOrd="0" presId="urn:microsoft.com/office/officeart/2005/8/layout/chevron2"/>
  </dgm:cxnLst>
  <dgm:bg/>
  <dgm:whole>
    <a:ln cap="sq"/>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6F0F3-D600-4B28-8C7E-745CA787AF46}">
      <dsp:nvSpPr>
        <dsp:cNvPr id="0" name=""/>
        <dsp:cNvSpPr/>
      </dsp:nvSpPr>
      <dsp:spPr>
        <a:xfrm rot="5400000">
          <a:off x="-129239" y="131223"/>
          <a:ext cx="861599" cy="603119"/>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I.</a:t>
          </a:r>
        </a:p>
      </dsp:txBody>
      <dsp:txXfrm rot="-5400000">
        <a:off x="2" y="303543"/>
        <a:ext cx="603119" cy="258480"/>
      </dsp:txXfrm>
    </dsp:sp>
    <dsp:sp modelId="{A7AB1631-D143-4ACD-9886-C5C269FF7967}">
      <dsp:nvSpPr>
        <dsp:cNvPr id="0" name=""/>
        <dsp:cNvSpPr/>
      </dsp:nvSpPr>
      <dsp:spPr>
        <a:xfrm rot="5400000">
          <a:off x="4053987" y="-3448884"/>
          <a:ext cx="560039" cy="746177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tr-TR" sz="1700" b="1" i="1" kern="1200" dirty="0"/>
            <a:t>İhtiyaçların</a:t>
          </a:r>
          <a:r>
            <a:rPr lang="nl-NL" sz="1700" b="1" i="1" kern="1200" dirty="0"/>
            <a:t> belirlenmesi  / </a:t>
          </a:r>
          <a:r>
            <a:rPr lang="tr-TR" sz="1700" b="1" i="1" kern="1200" dirty="0"/>
            <a:t>Teknik Şartnamenin (İş Tanımı) ve İhale Dosyasının hazırlanması, Değerlendirme Komitesinin oluşturulması</a:t>
          </a:r>
        </a:p>
      </dsp:txBody>
      <dsp:txXfrm rot="-5400000">
        <a:off x="603119" y="29323"/>
        <a:ext cx="7434437" cy="505361"/>
      </dsp:txXfrm>
    </dsp:sp>
    <dsp:sp modelId="{0E9731FA-E20E-443D-8062-423BE0DCCECE}">
      <dsp:nvSpPr>
        <dsp:cNvPr id="0" name=""/>
        <dsp:cNvSpPr/>
      </dsp:nvSpPr>
      <dsp:spPr>
        <a:xfrm rot="5400000">
          <a:off x="-129239" y="894214"/>
          <a:ext cx="861599" cy="603119"/>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II.</a:t>
          </a:r>
        </a:p>
      </dsp:txBody>
      <dsp:txXfrm rot="-5400000">
        <a:off x="2" y="1066534"/>
        <a:ext cx="603119" cy="258480"/>
      </dsp:txXfrm>
    </dsp:sp>
    <dsp:sp modelId="{C06B617C-CEF9-4B08-9448-39019E2D58BF}">
      <dsp:nvSpPr>
        <dsp:cNvPr id="0" name=""/>
        <dsp:cNvSpPr/>
      </dsp:nvSpPr>
      <dsp:spPr>
        <a:xfrm rot="5400000">
          <a:off x="4053987" y="-2685893"/>
          <a:ext cx="560039" cy="746177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nl-NL" sz="1700" b="1" i="1" kern="1200" dirty="0"/>
            <a:t>İhale duyurusunun yerel ve ulusal basında, yararlanıcının ve Ajans’ın internet sayfasında duyurulması</a:t>
          </a:r>
          <a:endParaRPr lang="tr-TR" sz="1700" b="1" i="1" kern="1200" dirty="0"/>
        </a:p>
      </dsp:txBody>
      <dsp:txXfrm rot="-5400000">
        <a:off x="603119" y="792314"/>
        <a:ext cx="7434437" cy="505361"/>
      </dsp:txXfrm>
    </dsp:sp>
    <dsp:sp modelId="{22228E83-6F02-4407-9F4A-67D5CA6DDCB7}">
      <dsp:nvSpPr>
        <dsp:cNvPr id="0" name=""/>
        <dsp:cNvSpPr/>
      </dsp:nvSpPr>
      <dsp:spPr>
        <a:xfrm rot="5400000">
          <a:off x="-129239" y="1657204"/>
          <a:ext cx="861599" cy="603119"/>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III.</a:t>
          </a:r>
        </a:p>
      </dsp:txBody>
      <dsp:txXfrm rot="-5400000">
        <a:off x="2" y="1829524"/>
        <a:ext cx="603119" cy="258480"/>
      </dsp:txXfrm>
    </dsp:sp>
    <dsp:sp modelId="{E4070A9E-6C31-490B-9439-0C0566651C14}">
      <dsp:nvSpPr>
        <dsp:cNvPr id="0" name=""/>
        <dsp:cNvSpPr/>
      </dsp:nvSpPr>
      <dsp:spPr>
        <a:xfrm rot="5400000">
          <a:off x="4053987" y="-1922903"/>
          <a:ext cx="560039" cy="746177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nl-NL" sz="1700" b="1" i="1" kern="1200" dirty="0"/>
            <a:t>Tekliflerin yazılı olarak alınması</a:t>
          </a:r>
          <a:endParaRPr lang="tr-TR" sz="1700" b="1" i="1" kern="1200" dirty="0"/>
        </a:p>
      </dsp:txBody>
      <dsp:txXfrm rot="-5400000">
        <a:off x="603119" y="1555304"/>
        <a:ext cx="7434437" cy="505361"/>
      </dsp:txXfrm>
    </dsp:sp>
    <dsp:sp modelId="{36C32E77-1466-45E4-B68F-E3CBF052CDBC}">
      <dsp:nvSpPr>
        <dsp:cNvPr id="0" name=""/>
        <dsp:cNvSpPr/>
      </dsp:nvSpPr>
      <dsp:spPr>
        <a:xfrm rot="5400000">
          <a:off x="-129239" y="2420195"/>
          <a:ext cx="861599" cy="603119"/>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IV.</a:t>
          </a:r>
        </a:p>
      </dsp:txBody>
      <dsp:txXfrm rot="-5400000">
        <a:off x="2" y="2592515"/>
        <a:ext cx="603119" cy="258480"/>
      </dsp:txXfrm>
    </dsp:sp>
    <dsp:sp modelId="{71B287B9-29F4-46F1-8961-6DB7708991C8}">
      <dsp:nvSpPr>
        <dsp:cNvPr id="0" name=""/>
        <dsp:cNvSpPr/>
      </dsp:nvSpPr>
      <dsp:spPr>
        <a:xfrm rot="5400000">
          <a:off x="4053987" y="-1159912"/>
          <a:ext cx="560039" cy="746177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tr-TR" sz="1700" b="1" i="1" kern="1200" dirty="0"/>
            <a:t>İhalenin Yapılması ve </a:t>
          </a:r>
          <a:r>
            <a:rPr lang="nl-NL" sz="1700" b="1" i="1" kern="1200" dirty="0"/>
            <a:t>Tekliflerin değerlendirilmesi</a:t>
          </a:r>
          <a:endParaRPr lang="tr-TR" sz="1700" b="1" i="1" kern="1200" dirty="0"/>
        </a:p>
      </dsp:txBody>
      <dsp:txXfrm rot="-5400000">
        <a:off x="603119" y="2318295"/>
        <a:ext cx="7434437" cy="505361"/>
      </dsp:txXfrm>
    </dsp:sp>
    <dsp:sp modelId="{703B744F-CB1B-46DC-B229-318E6BB4047C}">
      <dsp:nvSpPr>
        <dsp:cNvPr id="0" name=""/>
        <dsp:cNvSpPr/>
      </dsp:nvSpPr>
      <dsp:spPr>
        <a:xfrm rot="5400000">
          <a:off x="-129239" y="3183185"/>
          <a:ext cx="861599" cy="603119"/>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V.</a:t>
          </a:r>
        </a:p>
      </dsp:txBody>
      <dsp:txXfrm rot="-5400000">
        <a:off x="2" y="3355505"/>
        <a:ext cx="603119" cy="258480"/>
      </dsp:txXfrm>
    </dsp:sp>
    <dsp:sp modelId="{644ACA0F-CB55-498D-9470-96ACFC07A22D}">
      <dsp:nvSpPr>
        <dsp:cNvPr id="0" name=""/>
        <dsp:cNvSpPr/>
      </dsp:nvSpPr>
      <dsp:spPr>
        <a:xfrm rot="5400000">
          <a:off x="4053987" y="-396922"/>
          <a:ext cx="560039" cy="746177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nl-NL" sz="1700" b="1" i="1" kern="1200" dirty="0"/>
            <a:t>İhalenin </a:t>
          </a:r>
          <a:r>
            <a:rPr lang="tr-TR" sz="1700" b="1" i="1" kern="1200" dirty="0"/>
            <a:t>sonuçlandırılması</a:t>
          </a:r>
          <a:r>
            <a:rPr lang="nl-NL" sz="1700" b="1" i="1" kern="1200" dirty="0"/>
            <a:t> / seçilmeyenlerin bilgilendirilmesi</a:t>
          </a:r>
          <a:endParaRPr lang="tr-TR" sz="1700" b="1" i="1" kern="1200" dirty="0"/>
        </a:p>
      </dsp:txBody>
      <dsp:txXfrm rot="-5400000">
        <a:off x="603119" y="3081285"/>
        <a:ext cx="7434437" cy="505361"/>
      </dsp:txXfrm>
    </dsp:sp>
    <dsp:sp modelId="{C7A8C78A-7EE3-4459-811B-230E25DFEE0E}">
      <dsp:nvSpPr>
        <dsp:cNvPr id="0" name=""/>
        <dsp:cNvSpPr/>
      </dsp:nvSpPr>
      <dsp:spPr>
        <a:xfrm rot="5400000">
          <a:off x="-129239" y="3946176"/>
          <a:ext cx="861599" cy="603119"/>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VI.</a:t>
          </a:r>
        </a:p>
      </dsp:txBody>
      <dsp:txXfrm rot="-5400000">
        <a:off x="2" y="4118496"/>
        <a:ext cx="603119" cy="258480"/>
      </dsp:txXfrm>
    </dsp:sp>
    <dsp:sp modelId="{CE9F9FB9-E212-4B2C-AC67-9EE8EF90C3C2}">
      <dsp:nvSpPr>
        <dsp:cNvPr id="0" name=""/>
        <dsp:cNvSpPr/>
      </dsp:nvSpPr>
      <dsp:spPr>
        <a:xfrm rot="5400000">
          <a:off x="4053987" y="366068"/>
          <a:ext cx="560039" cy="7461776"/>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nl-NL" sz="1700" b="1" i="1" kern="1200" dirty="0"/>
            <a:t>Sözleşme</a:t>
          </a:r>
          <a:r>
            <a:rPr lang="tr-TR" sz="1700" b="1" i="1" kern="1200" dirty="0"/>
            <a:t>lerin</a:t>
          </a:r>
          <a:r>
            <a:rPr lang="nl-NL" sz="1700" b="1" i="1" kern="1200" dirty="0"/>
            <a:t> uygulanması</a:t>
          </a:r>
          <a:endParaRPr lang="tr-TR" sz="1700" b="1" i="1" kern="1200" dirty="0"/>
        </a:p>
      </dsp:txBody>
      <dsp:txXfrm rot="-5400000">
        <a:off x="603119" y="3844276"/>
        <a:ext cx="7434437" cy="5053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6F0F3-D600-4B28-8C7E-745CA787AF46}">
      <dsp:nvSpPr>
        <dsp:cNvPr id="0" name=""/>
        <dsp:cNvSpPr/>
      </dsp:nvSpPr>
      <dsp:spPr>
        <a:xfrm rot="5400000">
          <a:off x="-95491" y="99811"/>
          <a:ext cx="636607" cy="445625"/>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I.</a:t>
          </a:r>
        </a:p>
      </dsp:txBody>
      <dsp:txXfrm rot="-5400000">
        <a:off x="1" y="227133"/>
        <a:ext cx="445625" cy="190982"/>
      </dsp:txXfrm>
    </dsp:sp>
    <dsp:sp modelId="{A7AB1631-D143-4ACD-9886-C5C269FF7967}">
      <dsp:nvSpPr>
        <dsp:cNvPr id="0" name=""/>
        <dsp:cNvSpPr/>
      </dsp:nvSpPr>
      <dsp:spPr>
        <a:xfrm rot="5400000">
          <a:off x="4230648" y="-3780702"/>
          <a:ext cx="414012" cy="79840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i="1" kern="1200" dirty="0"/>
            <a:t>İhtiyaçların</a:t>
          </a:r>
          <a:r>
            <a:rPr lang="nl-NL" sz="1600" b="1" i="1" kern="1200" dirty="0"/>
            <a:t> belirlenmesi  / </a:t>
          </a:r>
          <a:r>
            <a:rPr lang="tr-TR" sz="1600" b="1" i="1" kern="1200" dirty="0"/>
            <a:t>Teknik Şartnamenin (İş Tanımı) ve İhale Dosyasının hazırlanması, Değerlendirme Komitesinin oluşturulması</a:t>
          </a:r>
        </a:p>
      </dsp:txBody>
      <dsp:txXfrm rot="-5400000">
        <a:off x="445625" y="24531"/>
        <a:ext cx="7963848" cy="373592"/>
      </dsp:txXfrm>
    </dsp:sp>
    <dsp:sp modelId="{0E9731FA-E20E-443D-8062-423BE0DCCECE}">
      <dsp:nvSpPr>
        <dsp:cNvPr id="0" name=""/>
        <dsp:cNvSpPr/>
      </dsp:nvSpPr>
      <dsp:spPr>
        <a:xfrm rot="5400000">
          <a:off x="-95491" y="671027"/>
          <a:ext cx="636607" cy="445625"/>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II.</a:t>
          </a:r>
        </a:p>
      </dsp:txBody>
      <dsp:txXfrm rot="-5400000">
        <a:off x="1" y="798349"/>
        <a:ext cx="445625" cy="190982"/>
      </dsp:txXfrm>
    </dsp:sp>
    <dsp:sp modelId="{C06B617C-CEF9-4B08-9448-39019E2D58BF}">
      <dsp:nvSpPr>
        <dsp:cNvPr id="0" name=""/>
        <dsp:cNvSpPr/>
      </dsp:nvSpPr>
      <dsp:spPr>
        <a:xfrm rot="5400000">
          <a:off x="4230757" y="-3209595"/>
          <a:ext cx="413795" cy="79840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i="1" kern="1200" dirty="0"/>
            <a:t>Belirlenen ihtiyaçlara cevap verebilecek nitelikte olduğuna inanılan teklif verebilecek en az beş adaydan oluşan bir kısa listenin hazırlanması</a:t>
          </a:r>
        </a:p>
      </dsp:txBody>
      <dsp:txXfrm rot="-5400000">
        <a:off x="445626" y="595736"/>
        <a:ext cx="7963858" cy="373395"/>
      </dsp:txXfrm>
    </dsp:sp>
    <dsp:sp modelId="{22228E83-6F02-4407-9F4A-67D5CA6DDCB7}">
      <dsp:nvSpPr>
        <dsp:cNvPr id="0" name=""/>
        <dsp:cNvSpPr/>
      </dsp:nvSpPr>
      <dsp:spPr>
        <a:xfrm rot="5400000">
          <a:off x="-95491" y="1242242"/>
          <a:ext cx="636607" cy="445625"/>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III.</a:t>
          </a:r>
        </a:p>
      </dsp:txBody>
      <dsp:txXfrm rot="-5400000">
        <a:off x="1" y="1369564"/>
        <a:ext cx="445625" cy="190982"/>
      </dsp:txXfrm>
    </dsp:sp>
    <dsp:sp modelId="{E4070A9E-6C31-490B-9439-0C0566651C14}">
      <dsp:nvSpPr>
        <dsp:cNvPr id="0" name=""/>
        <dsp:cNvSpPr/>
      </dsp:nvSpPr>
      <dsp:spPr>
        <a:xfrm rot="5400000">
          <a:off x="4230757" y="-2638380"/>
          <a:ext cx="413795" cy="79840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i="1" kern="1200" dirty="0"/>
            <a:t>İhale konusu işin teknik detayları ve gerçekleştirme yöntemleri gibi hususlarda fiyat içermeyen teknik tekliflerin alınması</a:t>
          </a:r>
        </a:p>
      </dsp:txBody>
      <dsp:txXfrm rot="-5400000">
        <a:off x="445626" y="1166951"/>
        <a:ext cx="7963858" cy="373395"/>
      </dsp:txXfrm>
    </dsp:sp>
    <dsp:sp modelId="{36C32E77-1466-45E4-B68F-E3CBF052CDBC}">
      <dsp:nvSpPr>
        <dsp:cNvPr id="0" name=""/>
        <dsp:cNvSpPr/>
      </dsp:nvSpPr>
      <dsp:spPr>
        <a:xfrm rot="5400000">
          <a:off x="-95491" y="1813458"/>
          <a:ext cx="636607" cy="445625"/>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IV.</a:t>
          </a:r>
        </a:p>
      </dsp:txBody>
      <dsp:txXfrm rot="-5400000">
        <a:off x="1" y="1940780"/>
        <a:ext cx="445625" cy="190982"/>
      </dsp:txXfrm>
    </dsp:sp>
    <dsp:sp modelId="{71B287B9-29F4-46F1-8961-6DB7708991C8}">
      <dsp:nvSpPr>
        <dsp:cNvPr id="0" name=""/>
        <dsp:cNvSpPr/>
      </dsp:nvSpPr>
      <dsp:spPr>
        <a:xfrm rot="5400000">
          <a:off x="4230757" y="-2067164"/>
          <a:ext cx="413795" cy="79840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i="1" kern="1200" dirty="0"/>
            <a:t>İhtiyaçları en uygun şekilde karşılayacak yöntem ve çözümler üzerine, her bir istekli ile görüşme yapılması </a:t>
          </a:r>
        </a:p>
      </dsp:txBody>
      <dsp:txXfrm rot="-5400000">
        <a:off x="445626" y="1738167"/>
        <a:ext cx="7963858" cy="373395"/>
      </dsp:txXfrm>
    </dsp:sp>
    <dsp:sp modelId="{703B744F-CB1B-46DC-B229-318E6BB4047C}">
      <dsp:nvSpPr>
        <dsp:cNvPr id="0" name=""/>
        <dsp:cNvSpPr/>
      </dsp:nvSpPr>
      <dsp:spPr>
        <a:xfrm rot="5400000">
          <a:off x="-95491" y="2384674"/>
          <a:ext cx="636607" cy="445625"/>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V.</a:t>
          </a:r>
        </a:p>
      </dsp:txBody>
      <dsp:txXfrm rot="-5400000">
        <a:off x="1" y="2511996"/>
        <a:ext cx="445625" cy="190982"/>
      </dsp:txXfrm>
    </dsp:sp>
    <dsp:sp modelId="{644ACA0F-CB55-498D-9470-96ACFC07A22D}">
      <dsp:nvSpPr>
        <dsp:cNvPr id="0" name=""/>
        <dsp:cNvSpPr/>
      </dsp:nvSpPr>
      <dsp:spPr>
        <a:xfrm rot="5400000">
          <a:off x="4230757" y="-1495948"/>
          <a:ext cx="413795" cy="79840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i="1" kern="1200" dirty="0"/>
            <a:t>Teknik görüşmeler sonucunda şartların netleşmesi üzerine, teknik şartnameye dayalı olarak fiyat tekliflerini de içeren son tekliflerinin alınması</a:t>
          </a:r>
        </a:p>
      </dsp:txBody>
      <dsp:txXfrm rot="-5400000">
        <a:off x="445626" y="2309383"/>
        <a:ext cx="7963858" cy="373395"/>
      </dsp:txXfrm>
    </dsp:sp>
    <dsp:sp modelId="{C7A8C78A-7EE3-4459-811B-230E25DFEE0E}">
      <dsp:nvSpPr>
        <dsp:cNvPr id="0" name=""/>
        <dsp:cNvSpPr/>
      </dsp:nvSpPr>
      <dsp:spPr>
        <a:xfrm rot="5400000">
          <a:off x="-95491" y="2955889"/>
          <a:ext cx="636607" cy="445625"/>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VI.</a:t>
          </a:r>
        </a:p>
      </dsp:txBody>
      <dsp:txXfrm rot="-5400000">
        <a:off x="1" y="3083211"/>
        <a:ext cx="445625" cy="190982"/>
      </dsp:txXfrm>
    </dsp:sp>
    <dsp:sp modelId="{CE9F9FB9-E212-4B2C-AC67-9EE8EF90C3C2}">
      <dsp:nvSpPr>
        <dsp:cNvPr id="0" name=""/>
        <dsp:cNvSpPr/>
      </dsp:nvSpPr>
      <dsp:spPr>
        <a:xfrm rot="5400000">
          <a:off x="4230757" y="-924732"/>
          <a:ext cx="413795" cy="79840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i="1" kern="1200" dirty="0"/>
            <a:t>Tekliflerin değerlendirilmesi, şartname ile karşılaştırılması, uygunluğunun denetlenmesi </a:t>
          </a:r>
        </a:p>
      </dsp:txBody>
      <dsp:txXfrm rot="-5400000">
        <a:off x="445626" y="2880599"/>
        <a:ext cx="7963858" cy="373395"/>
      </dsp:txXfrm>
    </dsp:sp>
    <dsp:sp modelId="{D0A16785-47CE-4757-A162-C652885031DF}">
      <dsp:nvSpPr>
        <dsp:cNvPr id="0" name=""/>
        <dsp:cNvSpPr/>
      </dsp:nvSpPr>
      <dsp:spPr>
        <a:xfrm rot="5400000">
          <a:off x="-95491" y="3527105"/>
          <a:ext cx="636607" cy="445625"/>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VII.</a:t>
          </a:r>
        </a:p>
      </dsp:txBody>
      <dsp:txXfrm rot="-5400000">
        <a:off x="1" y="3654427"/>
        <a:ext cx="445625" cy="190982"/>
      </dsp:txXfrm>
    </dsp:sp>
    <dsp:sp modelId="{A2B3AE27-9B71-43FC-80F8-C8DE30094F4C}">
      <dsp:nvSpPr>
        <dsp:cNvPr id="0" name=""/>
        <dsp:cNvSpPr/>
      </dsp:nvSpPr>
      <dsp:spPr>
        <a:xfrm rot="5400000">
          <a:off x="4230757" y="-353517"/>
          <a:ext cx="413795" cy="79840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i="1" kern="1200" dirty="0"/>
            <a:t>Verilen teklifler üzerinde fiyat görüşmesi yapılması, son indirimli fiyat tekliflerinin yazılı ve kapalı olarak alınması</a:t>
          </a:r>
        </a:p>
      </dsp:txBody>
      <dsp:txXfrm rot="-5400000">
        <a:off x="445626" y="3451814"/>
        <a:ext cx="7963858" cy="373395"/>
      </dsp:txXfrm>
    </dsp:sp>
    <dsp:sp modelId="{2D5D3485-EF6E-499F-8E60-035B8C58F89B}">
      <dsp:nvSpPr>
        <dsp:cNvPr id="0" name=""/>
        <dsp:cNvSpPr/>
      </dsp:nvSpPr>
      <dsp:spPr>
        <a:xfrm rot="5400000">
          <a:off x="-95491" y="4098321"/>
          <a:ext cx="636607" cy="445625"/>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VIII.</a:t>
          </a:r>
        </a:p>
      </dsp:txBody>
      <dsp:txXfrm rot="-5400000">
        <a:off x="1" y="4225643"/>
        <a:ext cx="445625" cy="190982"/>
      </dsp:txXfrm>
    </dsp:sp>
    <dsp:sp modelId="{01A19631-9801-49FB-9ABF-AA3874DE1CB0}">
      <dsp:nvSpPr>
        <dsp:cNvPr id="0" name=""/>
        <dsp:cNvSpPr/>
      </dsp:nvSpPr>
      <dsp:spPr>
        <a:xfrm rot="5400000">
          <a:off x="4230757" y="217698"/>
          <a:ext cx="413795" cy="79840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i="1" kern="1200" dirty="0"/>
            <a:t>Son fiyat tekliflerinin açılması ve en uygun teklif veren istekliye ihalenin verilmesi </a:t>
          </a:r>
        </a:p>
      </dsp:txBody>
      <dsp:txXfrm rot="-5400000">
        <a:off x="445626" y="4023029"/>
        <a:ext cx="7963858" cy="373395"/>
      </dsp:txXfrm>
    </dsp:sp>
    <dsp:sp modelId="{8C74C38D-2727-435C-B3D0-7B35EDC8A076}">
      <dsp:nvSpPr>
        <dsp:cNvPr id="0" name=""/>
        <dsp:cNvSpPr/>
      </dsp:nvSpPr>
      <dsp:spPr>
        <a:xfrm rot="5400000">
          <a:off x="-95491" y="4669537"/>
          <a:ext cx="636607" cy="445625"/>
        </a:xfrm>
        <a:prstGeom prst="chevron">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b="1" i="1" kern="1200" dirty="0"/>
            <a:t>IX.</a:t>
          </a:r>
        </a:p>
      </dsp:txBody>
      <dsp:txXfrm rot="-5400000">
        <a:off x="1" y="4796859"/>
        <a:ext cx="445625" cy="190982"/>
      </dsp:txXfrm>
    </dsp:sp>
    <dsp:sp modelId="{D00D89FB-EB40-4CB8-8B94-4AB27D846C0F}">
      <dsp:nvSpPr>
        <dsp:cNvPr id="0" name=""/>
        <dsp:cNvSpPr/>
      </dsp:nvSpPr>
      <dsp:spPr>
        <a:xfrm rot="5400000">
          <a:off x="4230757" y="788914"/>
          <a:ext cx="413795" cy="798405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b="1" i="1" kern="1200" dirty="0"/>
            <a:t>Sözleşmenin imzalanması ve uygulanması </a:t>
          </a:r>
        </a:p>
      </dsp:txBody>
      <dsp:txXfrm rot="-5400000">
        <a:off x="445626" y="4594245"/>
        <a:ext cx="7963858" cy="37339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538EA6-74C7-4FDC-B5BB-C7291EB5F4F9}" type="datetimeFigureOut">
              <a:rPr lang="tr-TR" smtClean="0"/>
              <a:pPr/>
              <a:t>5.09.2018</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2DF13D-847E-42C9-B465-F6630F77C4E7}" type="slidenum">
              <a:rPr lang="tr-TR" smtClean="0"/>
              <a:pPr/>
              <a:t>‹#›</a:t>
            </a:fld>
            <a:endParaRPr lang="tr-T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7A5D49-FD80-4B64-8E57-E68C6BBDACDC}" type="slidenum">
              <a:rPr lang="en-GB">
                <a:solidFill>
                  <a:prstClr val="black"/>
                </a:solidFill>
              </a:rPr>
              <a:pPr/>
              <a:t>1</a:t>
            </a:fld>
            <a:endParaRPr lang="en-GB" dirty="0">
              <a:solidFill>
                <a:prstClr val="black"/>
              </a:solidFill>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dirty="0"/>
          </a:p>
        </p:txBody>
      </p:sp>
      <p:sp>
        <p:nvSpPr>
          <p:cNvPr id="5" name="4 Veri Yer Tutucusu"/>
          <p:cNvSpPr>
            <a:spLocks noGrp="1"/>
          </p:cNvSpPr>
          <p:nvPr>
            <p:ph type="dt" idx="10"/>
          </p:nvPr>
        </p:nvSpPr>
        <p:spPr/>
        <p:txBody>
          <a:bodyPr/>
          <a:lstStyle/>
          <a:p>
            <a:fld id="{12B3C73D-E7E0-4A48-98AA-E888BDFBE2C6}" type="datetime1">
              <a:rPr lang="tr-TR">
                <a:solidFill>
                  <a:prstClr val="black"/>
                </a:solidFill>
              </a:rPr>
              <a:pPr/>
              <a:t>5.09.2018</a:t>
            </a:fld>
            <a:endParaRPr lang="tr-TR"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02DF13D-847E-42C9-B465-F6630F77C4E7}" type="slidenum">
              <a:rPr lang="tr-TR" smtClean="0"/>
              <a:pPr/>
              <a:t>4</a:t>
            </a:fld>
            <a:endParaRPr lang="tr-T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dirty="0"/>
              <a:t>1.</a:t>
            </a:r>
            <a:r>
              <a:rPr lang="tr-TR" sz="1200" kern="1200" dirty="0">
                <a:solidFill>
                  <a:schemeClr val="tx1"/>
                </a:solidFill>
                <a:latin typeface="+mn-lt"/>
                <a:ea typeface="+mn-ea"/>
                <a:cs typeface="+mn-cs"/>
              </a:rPr>
              <a:t>Sözleşmeler, imza tarihinden itibaren yürürlüğe girer. Sözleşmeler veya sözleşme değişiklikleri hiçbir durumda geriye doğru (yani faaliyetler/uygulamalar yapıldıktan sonra) ihale edilemez. Diğer bir ifadeyle, sözleşmenin veya zeyilnamenin imza edilmesinden önce hiçbir ödeme yapılamaz ve mal veya hizmet sağlanamaz.</a:t>
            </a:r>
            <a:endParaRPr lang="tr-TR" sz="1200" dirty="0"/>
          </a:p>
          <a:p>
            <a:r>
              <a:rPr lang="tr-TR" sz="1200" dirty="0"/>
              <a:t>2.Teklifin maliyet etkinliği ve önerdiği kalite dışında herhangi bir temelde ayrım yapılamaz.</a:t>
            </a:r>
          </a:p>
          <a:p>
            <a:r>
              <a:rPr lang="tr-TR" sz="1200" dirty="0"/>
              <a:t>3.Bütün isteklilere kazanabilecekleri tekliflerle gelebilmeleri için eşit bilgi, fırsat ve ortam sağlanmalıdır.</a:t>
            </a:r>
          </a:p>
          <a:p>
            <a:r>
              <a:rPr lang="tr-TR" sz="1200" dirty="0"/>
              <a:t>4.</a:t>
            </a:r>
          </a:p>
          <a:p>
            <a:r>
              <a:rPr lang="tr-TR" sz="1200" dirty="0"/>
              <a:t>5. Rekabet koşullarını sağlayacak şekilde çok sayıda potansiyel istekliye ulaştırılması gerekmektedir.</a:t>
            </a:r>
          </a:p>
          <a:p>
            <a:r>
              <a:rPr lang="tr-TR" sz="1200" dirty="0"/>
              <a:t>6.</a:t>
            </a:r>
            <a:r>
              <a:rPr lang="tr-TR" sz="1200" kern="1200" dirty="0">
                <a:solidFill>
                  <a:srgbClr val="424456"/>
                </a:solidFill>
                <a:latin typeface="Trebuchet MS"/>
                <a:ea typeface="+mn-ea"/>
                <a:cs typeface="+mn-cs"/>
              </a:rPr>
              <a:t> Potansiyel isteklilere başarılı teklif hazırlayabilmeleri için işin niteliğine göre yeterli zaman verilmelidir.</a:t>
            </a:r>
          </a:p>
          <a:p>
            <a:r>
              <a:rPr lang="tr-TR" sz="1200" kern="1200" dirty="0">
                <a:solidFill>
                  <a:srgbClr val="424456"/>
                </a:solidFill>
                <a:latin typeface="Trebuchet MS"/>
                <a:ea typeface="+mn-ea"/>
                <a:cs typeface="+mn-cs"/>
              </a:rPr>
              <a:t>7. Değerlendirme kriterlerinin belirlenmesinde tarafsızlık ve ihtiyaçlara uygunluk kriterlerinin karşılanması gerekir.</a:t>
            </a:r>
          </a:p>
          <a:p>
            <a:r>
              <a:rPr lang="tr-TR" sz="1200" kern="1200" dirty="0">
                <a:solidFill>
                  <a:srgbClr val="424456"/>
                </a:solidFill>
                <a:latin typeface="Trebuchet MS"/>
                <a:ea typeface="+mn-ea"/>
                <a:cs typeface="+mn-cs"/>
              </a:rPr>
              <a:t>8. Satın alma faaliyetleri kapsamında gerçekleştirilen tüm yazışmalar, raporlar, faturalar ve ilgili diğer mali belgeler kayıt altına alınmalı ve son ödeme tarihinden itibaren en az 5 yıl saklanmalıdır.</a:t>
            </a:r>
          </a:p>
          <a:p>
            <a:r>
              <a:rPr lang="tr-TR" sz="1200" kern="1200" dirty="0">
                <a:solidFill>
                  <a:srgbClr val="424456"/>
                </a:solidFill>
                <a:latin typeface="Trebuchet MS"/>
                <a:ea typeface="+mn-ea"/>
                <a:cs typeface="+mn-cs"/>
              </a:rPr>
              <a:t>9. Yararlanıcılar, ihalelerde ve sözleşmelerde satın alma faaliyetleri için hazırlanmış standart belge ve formları kullanmalıdırlar.</a:t>
            </a:r>
            <a:endParaRPr lang="tr-TR" sz="1200" dirty="0"/>
          </a:p>
          <a:p>
            <a:endParaRPr lang="tr-TR" dirty="0"/>
          </a:p>
        </p:txBody>
      </p:sp>
      <p:sp>
        <p:nvSpPr>
          <p:cNvPr id="4" name="3 Slayt Numarası Yer Tutucusu"/>
          <p:cNvSpPr>
            <a:spLocks noGrp="1"/>
          </p:cNvSpPr>
          <p:nvPr>
            <p:ph type="sldNum" sz="quarter" idx="10"/>
          </p:nvPr>
        </p:nvSpPr>
        <p:spPr/>
        <p:txBody>
          <a:bodyPr/>
          <a:lstStyle/>
          <a:p>
            <a:fld id="{702DF13D-847E-42C9-B465-F6630F77C4E7}" type="slidenum">
              <a:rPr lang="tr-TR" smtClean="0"/>
              <a:pPr/>
              <a:t>7</a:t>
            </a:fld>
            <a:endParaRPr lang="tr-T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dirty="0">
                <a:latin typeface="Times New Roman"/>
                <a:ea typeface="Times New Roman"/>
              </a:rPr>
              <a:t>Mal Alımı ve Hizmet Alımı ihalelerinde, birisi başkan ve hepsi eşit oy hakkına sahip olmak üzere en az üç kişiden, Yapım İşleri ihalelerinde ise en az beş kişiden oluşan bir Değerlendirme Komitesi tayin edilmelidir. </a:t>
            </a:r>
            <a:endParaRPr lang="tr-TR" sz="1200" dirty="0"/>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latin typeface="+mn-lt"/>
                <a:ea typeface="+mn-ea"/>
                <a:cs typeface="+mn-cs"/>
              </a:rPr>
              <a:t>Değerlendirme komitesinin her bir üyesi yararlanıcı tarafından, gerçekleştirilen ihale konusu iş ile ilgili bilgi ve tecrübeye sahip kişiler arasından ismen atanmalıdır. Değerlendirme komitesi üyeleri, teklifler üzerinde bilinçli bir değerlendirme yapmak için gerekli teknik ve idari kapasiteye sahip olmalıdır.</a:t>
            </a:r>
          </a:p>
          <a:p>
            <a:endParaRPr lang="tr-TR" dirty="0"/>
          </a:p>
        </p:txBody>
      </p:sp>
      <p:sp>
        <p:nvSpPr>
          <p:cNvPr id="4" name="3 Slayt Numarası Yer Tutucusu"/>
          <p:cNvSpPr>
            <a:spLocks noGrp="1"/>
          </p:cNvSpPr>
          <p:nvPr>
            <p:ph type="sldNum" sz="quarter" idx="10"/>
          </p:nvPr>
        </p:nvSpPr>
        <p:spPr/>
        <p:txBody>
          <a:bodyPr/>
          <a:lstStyle/>
          <a:p>
            <a:fld id="{702DF13D-847E-42C9-B465-F6630F77C4E7}" type="slidenum">
              <a:rPr lang="tr-TR" smtClean="0"/>
              <a:pPr/>
              <a:t>11</a:t>
            </a:fld>
            <a:endParaRPr lang="tr-T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02DF13D-847E-42C9-B465-F6630F77C4E7}" type="slidenum">
              <a:rPr lang="tr-TR" smtClean="0"/>
              <a:pPr/>
              <a:t>12</a:t>
            </a:fld>
            <a:endParaRPr lang="tr-T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02DF13D-847E-42C9-B465-F6630F77C4E7}" type="slidenum">
              <a:rPr lang="tr-TR" smtClean="0"/>
              <a:pPr/>
              <a:t>22</a:t>
            </a:fld>
            <a:endParaRPr lang="tr-T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7A5D49-FD80-4B64-8E57-E68C6BBDACDC}" type="slidenum">
              <a:rPr lang="en-GB">
                <a:solidFill>
                  <a:prstClr val="black"/>
                </a:solidFill>
              </a:rPr>
              <a:pPr/>
              <a:t>24</a:t>
            </a:fld>
            <a:endParaRPr lang="en-GB" dirty="0">
              <a:solidFill>
                <a:prstClr val="black"/>
              </a:solidFill>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dirty="0"/>
          </a:p>
        </p:txBody>
      </p:sp>
      <p:sp>
        <p:nvSpPr>
          <p:cNvPr id="5" name="4 Veri Yer Tutucusu"/>
          <p:cNvSpPr>
            <a:spLocks noGrp="1"/>
          </p:cNvSpPr>
          <p:nvPr>
            <p:ph type="dt" idx="10"/>
          </p:nvPr>
        </p:nvSpPr>
        <p:spPr/>
        <p:txBody>
          <a:bodyPr/>
          <a:lstStyle/>
          <a:p>
            <a:fld id="{12B3C73D-E7E0-4A48-98AA-E888BDFBE2C6}" type="datetime1">
              <a:rPr lang="tr-TR">
                <a:solidFill>
                  <a:prstClr val="black"/>
                </a:solidFill>
              </a:rPr>
              <a:pPr/>
              <a:t>5.09.2018</a:t>
            </a:fld>
            <a:endParaRPr lang="tr-TR"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FBDA6BA-BF26-4210-A355-9358AA2AA431}" type="slidenum">
              <a:rPr lang="tr-TR" smtClean="0"/>
              <a:pPr/>
              <a:t>25</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3DA18F2-418C-4B6A-8297-8814B3F1D97C}" type="slidenum">
              <a:rPr lang="tr-TR" smtClean="0"/>
              <a:pPr/>
              <a:t>38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pPr>
              <a:defRPr/>
            </a:pPr>
            <a:r>
              <a:rPr lang="tr-TR">
                <a:solidFill>
                  <a:srgbClr val="438086"/>
                </a:solidFill>
              </a:rPr>
              <a:t>www.dika.org.tr</a:t>
            </a:r>
            <a:endParaRPr lang="tr-TR" dirty="0">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pPr>
              <a:defRPr/>
            </a:pPr>
            <a:r>
              <a:rPr lang="tr-TR" dirty="0">
                <a:solidFill>
                  <a:srgbClr val="438086"/>
                </a:solidFill>
              </a:rPr>
              <a:t>Dicle Kalkınma Ajansı</a:t>
            </a: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F95A4A0E-7B37-4ED0-B16F-FF7032FF4740}" type="slidenum">
              <a:rPr lang="tr-TR" smtClean="0">
                <a:solidFill>
                  <a:prstClr val="white"/>
                </a:solidFill>
              </a:rPr>
              <a:pPr>
                <a:defRPr/>
              </a:pPr>
              <a:t>‹#›</a:t>
            </a:fld>
            <a:endParaRPr lang="tr-TR" dirty="0">
              <a:solidFill>
                <a:prstClr val="white"/>
              </a:solidFill>
            </a:endParaRPr>
          </a:p>
        </p:txBody>
      </p:sp>
    </p:spTree>
  </p:cSld>
  <p:clrMapOvr>
    <a:masterClrMapping/>
  </p:clrMapOvr>
  <p:transition spd="med"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tr-TR">
                <a:solidFill>
                  <a:srgbClr val="438086"/>
                </a:solidFill>
              </a:rPr>
              <a:t>www.dika.org.tr</a:t>
            </a:r>
            <a:endParaRPr lang="tr-TR" dirty="0">
              <a:solidFill>
                <a:srgbClr val="438086"/>
              </a:solidFill>
            </a:endParaRPr>
          </a:p>
        </p:txBody>
      </p:sp>
      <p:sp>
        <p:nvSpPr>
          <p:cNvPr id="5" name="Footer Placeholder 4"/>
          <p:cNvSpPr>
            <a:spLocks noGrp="1"/>
          </p:cNvSpPr>
          <p:nvPr>
            <p:ph type="ftr" sz="quarter" idx="11"/>
          </p:nvPr>
        </p:nvSpPr>
        <p:spPr/>
        <p:txBody>
          <a:bodyPr/>
          <a:lstStyle/>
          <a:p>
            <a:pPr>
              <a:defRPr/>
            </a:pPr>
            <a:r>
              <a:rPr lang="tr-TR" dirty="0">
                <a:solidFill>
                  <a:srgbClr val="438086"/>
                </a:solidFill>
              </a:rPr>
              <a:t>Dicle Kalkınma Ajansı</a:t>
            </a:r>
          </a:p>
        </p:txBody>
      </p:sp>
      <p:sp>
        <p:nvSpPr>
          <p:cNvPr id="6" name="Slide Number Placeholder 5"/>
          <p:cNvSpPr>
            <a:spLocks noGrp="1"/>
          </p:cNvSpPr>
          <p:nvPr>
            <p:ph type="sldNum" sz="quarter" idx="12"/>
          </p:nvPr>
        </p:nvSpPr>
        <p:spPr/>
        <p:txBody>
          <a:bodyPr/>
          <a:lstStyle/>
          <a:p>
            <a:pPr>
              <a:defRPr/>
            </a:pPr>
            <a:fld id="{F95A4A0E-7B37-4ED0-B16F-FF7032FF4740}" type="slidenum">
              <a:rPr lang="tr-TR" smtClean="0"/>
              <a:pPr>
                <a:defRPr/>
              </a:pPr>
              <a:t>‹#›</a:t>
            </a:fld>
            <a:endParaRPr lang="tr-TR" dirty="0"/>
          </a:p>
        </p:txBody>
      </p:sp>
    </p:spTree>
  </p:cSld>
  <p:clrMapOvr>
    <a:masterClrMapping/>
  </p:clrMapOvr>
  <p:transition spd="med"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tr-TR">
                <a:solidFill>
                  <a:srgbClr val="438086"/>
                </a:solidFill>
              </a:rPr>
              <a:t>www.dika.org.tr</a:t>
            </a:r>
            <a:endParaRPr lang="tr-TR" dirty="0">
              <a:solidFill>
                <a:srgbClr val="438086"/>
              </a:solidFill>
            </a:endParaRPr>
          </a:p>
        </p:txBody>
      </p:sp>
      <p:sp>
        <p:nvSpPr>
          <p:cNvPr id="5" name="Footer Placeholder 4"/>
          <p:cNvSpPr>
            <a:spLocks noGrp="1"/>
          </p:cNvSpPr>
          <p:nvPr>
            <p:ph type="ftr" sz="quarter" idx="11"/>
          </p:nvPr>
        </p:nvSpPr>
        <p:spPr/>
        <p:txBody>
          <a:bodyPr/>
          <a:lstStyle/>
          <a:p>
            <a:pPr>
              <a:defRPr/>
            </a:pPr>
            <a:r>
              <a:rPr lang="tr-TR" dirty="0">
                <a:solidFill>
                  <a:srgbClr val="438086"/>
                </a:solidFill>
              </a:rPr>
              <a:t>Dicle Kalkınma Ajansı</a:t>
            </a:r>
          </a:p>
        </p:txBody>
      </p:sp>
      <p:sp>
        <p:nvSpPr>
          <p:cNvPr id="6" name="Slide Number Placeholder 5"/>
          <p:cNvSpPr>
            <a:spLocks noGrp="1"/>
          </p:cNvSpPr>
          <p:nvPr>
            <p:ph type="sldNum" sz="quarter" idx="12"/>
          </p:nvPr>
        </p:nvSpPr>
        <p:spPr/>
        <p:txBody>
          <a:bodyPr/>
          <a:lstStyle/>
          <a:p>
            <a:pPr>
              <a:defRPr/>
            </a:pPr>
            <a:fld id="{F95A4A0E-7B37-4ED0-B16F-FF7032FF4740}" type="slidenum">
              <a:rPr lang="tr-TR" smtClean="0"/>
              <a:pPr>
                <a:defRPr/>
              </a:pPr>
              <a:t>‹#›</a:t>
            </a:fld>
            <a:endParaRPr lang="tr-TR" dirty="0"/>
          </a:p>
        </p:txBody>
      </p:sp>
    </p:spTree>
  </p:cSld>
  <p:clrMapOvr>
    <a:masterClrMapping/>
  </p:clrMapOvr>
  <p:transition spd="med" advClick="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38175"/>
            <a:ext cx="8229600" cy="779463"/>
          </a:xfrm>
        </p:spPr>
        <p:txBody>
          <a:bodyPr/>
          <a:lstStyle/>
          <a:p>
            <a:r>
              <a:rPr lang="tr-TR"/>
              <a:t>Asıl başlık stili için tıklatın</a:t>
            </a:r>
          </a:p>
        </p:txBody>
      </p:sp>
      <p:sp>
        <p:nvSpPr>
          <p:cNvPr id="3" name="2 Metin Yer Tutucusu"/>
          <p:cNvSpPr>
            <a:spLocks noGrp="1"/>
          </p:cNvSpPr>
          <p:nvPr>
            <p:ph type="body" sz="half" idx="1"/>
          </p:nvPr>
        </p:nvSpPr>
        <p:spPr>
          <a:xfrm>
            <a:off x="457200" y="1600200"/>
            <a:ext cx="4038600" cy="44211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4211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a:xfrm>
            <a:off x="457200" y="6519863"/>
            <a:ext cx="2133600" cy="338137"/>
          </a:xfrm>
        </p:spPr>
        <p:txBody>
          <a:bodyPr/>
          <a:lstStyle>
            <a:lvl1pPr>
              <a:defRPr/>
            </a:lvl1pPr>
          </a:lstStyle>
          <a:p>
            <a:r>
              <a:rPr lang="tr-TR">
                <a:solidFill>
                  <a:srgbClr val="438086"/>
                </a:solidFill>
              </a:rPr>
              <a:t>www.dika.org.tr</a:t>
            </a:r>
            <a:endParaRPr lang="en-GB" dirty="0">
              <a:solidFill>
                <a:srgbClr val="438086"/>
              </a:solidFill>
            </a:endParaRPr>
          </a:p>
        </p:txBody>
      </p:sp>
      <p:sp>
        <p:nvSpPr>
          <p:cNvPr id="6" name="5 Altbilgi Yer Tutucusu"/>
          <p:cNvSpPr>
            <a:spLocks noGrp="1"/>
          </p:cNvSpPr>
          <p:nvPr>
            <p:ph type="ftr" sz="quarter" idx="11"/>
          </p:nvPr>
        </p:nvSpPr>
        <p:spPr>
          <a:xfrm>
            <a:off x="3124200" y="6519863"/>
            <a:ext cx="2895600" cy="338137"/>
          </a:xfrm>
        </p:spPr>
        <p:txBody>
          <a:bodyPr/>
          <a:lstStyle>
            <a:lvl1pPr>
              <a:defRPr/>
            </a:lvl1pPr>
          </a:lstStyle>
          <a:p>
            <a:r>
              <a:rPr lang="en-GB" dirty="0" err="1">
                <a:solidFill>
                  <a:srgbClr val="438086"/>
                </a:solidFill>
              </a:rPr>
              <a:t>Dicle</a:t>
            </a:r>
            <a:r>
              <a:rPr lang="en-GB" dirty="0">
                <a:solidFill>
                  <a:srgbClr val="438086"/>
                </a:solidFill>
              </a:rPr>
              <a:t> </a:t>
            </a:r>
            <a:r>
              <a:rPr lang="en-GB" dirty="0" err="1">
                <a:solidFill>
                  <a:srgbClr val="438086"/>
                </a:solidFill>
              </a:rPr>
              <a:t>Kalkınma</a:t>
            </a:r>
            <a:r>
              <a:rPr lang="en-GB" dirty="0">
                <a:solidFill>
                  <a:srgbClr val="438086"/>
                </a:solidFill>
              </a:rPr>
              <a:t> </a:t>
            </a:r>
            <a:r>
              <a:rPr lang="en-GB" dirty="0" err="1">
                <a:solidFill>
                  <a:srgbClr val="438086"/>
                </a:solidFill>
              </a:rPr>
              <a:t>Ajansı</a:t>
            </a:r>
            <a:endParaRPr lang="en-GB" dirty="0">
              <a:solidFill>
                <a:srgbClr val="438086"/>
              </a:solidFill>
            </a:endParaRPr>
          </a:p>
        </p:txBody>
      </p:sp>
      <p:sp>
        <p:nvSpPr>
          <p:cNvPr id="7" name="6 Slayt Numarası Yer Tutucusu"/>
          <p:cNvSpPr>
            <a:spLocks noGrp="1"/>
          </p:cNvSpPr>
          <p:nvPr>
            <p:ph type="sldNum" sz="quarter" idx="12"/>
          </p:nvPr>
        </p:nvSpPr>
        <p:spPr>
          <a:xfrm>
            <a:off x="6553200" y="6551613"/>
            <a:ext cx="2133600" cy="338137"/>
          </a:xfrm>
        </p:spPr>
        <p:txBody>
          <a:bodyPr/>
          <a:lstStyle>
            <a:lvl1pPr>
              <a:defRPr/>
            </a:lvl1pPr>
          </a:lstStyle>
          <a:p>
            <a:fld id="{BE8B909B-6484-499F-B493-64EAD1D03D21}" type="slidenum">
              <a:rPr lang="en-GB"/>
              <a:pPr/>
              <a:t>‹#›</a:t>
            </a:fld>
            <a:endParaRPr lang="en-GB" dirty="0"/>
          </a:p>
        </p:txBody>
      </p:sp>
    </p:spTree>
  </p:cSld>
  <p:clrMapOvr>
    <a:masterClrMapping/>
  </p:clrMapOvr>
  <p:transition spd="med" advClick="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3" name="Rectangle 4"/>
          <p:cNvSpPr>
            <a:spLocks noGrp="1" noChangeArrowheads="1"/>
          </p:cNvSpPr>
          <p:nvPr>
            <p:ph type="dt" sz="half" idx="10"/>
          </p:nvPr>
        </p:nvSpPr>
        <p:spPr>
          <a:ln/>
        </p:spPr>
        <p:txBody>
          <a:bodyPr/>
          <a:lstStyle>
            <a:lvl1pPr>
              <a:defRPr/>
            </a:lvl1pPr>
          </a:lstStyle>
          <a:p>
            <a:pPr>
              <a:defRPr/>
            </a:pPr>
            <a:r>
              <a:rPr lang="tr-TR">
                <a:solidFill>
                  <a:srgbClr val="438086"/>
                </a:solidFill>
              </a:rPr>
              <a:t>www.dika.org.tr</a:t>
            </a:r>
            <a:endParaRPr lang="tr-TR" dirty="0">
              <a:solidFill>
                <a:srgbClr val="438086"/>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tr-TR">
                <a:solidFill>
                  <a:srgbClr val="438086"/>
                </a:solidFill>
              </a:rPr>
              <a:t>Dicle Kalkınma Ajansı</a:t>
            </a:r>
            <a:endParaRPr lang="tr-TR" dirty="0">
              <a:solidFill>
                <a:srgbClr val="438086"/>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A0F0283-9071-4D15-B6EB-65275465B9D4}" type="slidenum">
              <a:rPr lang="tr-TR"/>
              <a:pPr>
                <a:defRPr/>
              </a:pPr>
              <a:t>‹#›</a:t>
            </a:fld>
            <a:endParaRPr lang="tr-T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endParaRPr lang="tr-TR"/>
          </a:p>
        </p:txBody>
      </p:sp>
      <p:sp>
        <p:nvSpPr>
          <p:cNvPr id="3" name="Table Placeholder 2"/>
          <p:cNvSpPr>
            <a:spLocks noGrp="1"/>
          </p:cNvSpPr>
          <p:nvPr>
            <p:ph type="tbl" idx="1"/>
          </p:nvPr>
        </p:nvSpPr>
        <p:spPr>
          <a:xfrm>
            <a:off x="457200" y="1905000"/>
            <a:ext cx="8229600" cy="4114800"/>
          </a:xfrm>
        </p:spPr>
        <p:txBody>
          <a:bodyPr/>
          <a:lstStyle/>
          <a:p>
            <a:pPr lvl="0"/>
            <a:endParaRPr lang="tr-TR"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tr-TR">
                <a:solidFill>
                  <a:srgbClr val="438086"/>
                </a:solidFill>
              </a:rPr>
              <a:t>www.dika.org.tr</a:t>
            </a:r>
            <a:endParaRPr lang="tr-TR" dirty="0">
              <a:solidFill>
                <a:srgbClr val="438086"/>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tr-TR">
                <a:solidFill>
                  <a:srgbClr val="438086"/>
                </a:solidFill>
              </a:rPr>
              <a:t>Dicle Kalkınma Ajansı</a:t>
            </a:r>
            <a:endParaRPr lang="tr-TR" dirty="0">
              <a:solidFill>
                <a:srgbClr val="438086"/>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3D3A9A-A11B-400D-90FD-A99BA0002AFF}" type="slidenum">
              <a:rPr lang="tr-TR"/>
              <a:pPr>
                <a:defRPr/>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tr-TR">
                <a:solidFill>
                  <a:srgbClr val="438086"/>
                </a:solidFill>
              </a:rPr>
              <a:t>www.dika.org.tr</a:t>
            </a:r>
            <a:endParaRPr lang="tr-TR" dirty="0">
              <a:solidFill>
                <a:srgbClr val="438086"/>
              </a:solidFill>
            </a:endParaRPr>
          </a:p>
        </p:txBody>
      </p:sp>
      <p:sp>
        <p:nvSpPr>
          <p:cNvPr id="5" name="Footer Placeholder 4"/>
          <p:cNvSpPr>
            <a:spLocks noGrp="1"/>
          </p:cNvSpPr>
          <p:nvPr>
            <p:ph type="ftr" sz="quarter" idx="11"/>
          </p:nvPr>
        </p:nvSpPr>
        <p:spPr/>
        <p:txBody>
          <a:bodyPr/>
          <a:lstStyle/>
          <a:p>
            <a:pPr>
              <a:defRPr/>
            </a:pPr>
            <a:r>
              <a:rPr lang="tr-TR" dirty="0">
                <a:solidFill>
                  <a:srgbClr val="438086"/>
                </a:solidFill>
              </a:rPr>
              <a:t>Dicle Kalkınma Ajansı</a:t>
            </a:r>
          </a:p>
        </p:txBody>
      </p:sp>
      <p:sp>
        <p:nvSpPr>
          <p:cNvPr id="6" name="Slide Number Placeholder 5"/>
          <p:cNvSpPr>
            <a:spLocks noGrp="1"/>
          </p:cNvSpPr>
          <p:nvPr>
            <p:ph type="sldNum" sz="quarter" idx="12"/>
          </p:nvPr>
        </p:nvSpPr>
        <p:spPr/>
        <p:txBody>
          <a:bodyPr/>
          <a:lstStyle/>
          <a:p>
            <a:pPr>
              <a:defRPr/>
            </a:pPr>
            <a:fld id="{F95A4A0E-7B37-4ED0-B16F-FF7032FF4740}" type="slidenum">
              <a:rPr lang="tr-TR" smtClean="0"/>
              <a:pPr>
                <a:defRPr/>
              </a:pPr>
              <a:t>‹#›</a:t>
            </a:fld>
            <a:endParaRPr lang="tr-TR" dirty="0"/>
          </a:p>
        </p:txBody>
      </p:sp>
    </p:spTree>
  </p:cSld>
  <p:clrMapOvr>
    <a:masterClrMapping/>
  </p:clrMapOvr>
  <p:transition spd="med"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r>
              <a:rPr lang="tr-TR">
                <a:solidFill>
                  <a:srgbClr val="438086"/>
                </a:solidFill>
              </a:rPr>
              <a:t>www.dika.org.tr</a:t>
            </a:r>
            <a:endParaRPr lang="tr-TR" dirty="0">
              <a:solidFill>
                <a:srgbClr val="438086"/>
              </a:solidFill>
            </a:endParaRPr>
          </a:p>
        </p:txBody>
      </p:sp>
      <p:sp>
        <p:nvSpPr>
          <p:cNvPr id="5" name="Footer Placeholder 4"/>
          <p:cNvSpPr>
            <a:spLocks noGrp="1"/>
          </p:cNvSpPr>
          <p:nvPr>
            <p:ph type="ftr" sz="quarter" idx="11"/>
          </p:nvPr>
        </p:nvSpPr>
        <p:spPr/>
        <p:txBody>
          <a:bodyPr/>
          <a:lstStyle/>
          <a:p>
            <a:pPr>
              <a:defRPr/>
            </a:pPr>
            <a:r>
              <a:rPr lang="tr-TR" dirty="0">
                <a:solidFill>
                  <a:srgbClr val="438086"/>
                </a:solidFill>
              </a:rPr>
              <a:t>Dicle Kalkınma Ajansı</a:t>
            </a:r>
          </a:p>
        </p:txBody>
      </p:sp>
      <p:sp>
        <p:nvSpPr>
          <p:cNvPr id="6" name="Slide Number Placeholder 5"/>
          <p:cNvSpPr>
            <a:spLocks noGrp="1"/>
          </p:cNvSpPr>
          <p:nvPr>
            <p:ph type="sldNum" sz="quarter" idx="12"/>
          </p:nvPr>
        </p:nvSpPr>
        <p:spPr/>
        <p:txBody>
          <a:bodyPr/>
          <a:lstStyle/>
          <a:p>
            <a:pPr>
              <a:defRPr/>
            </a:pPr>
            <a:fld id="{F95A4A0E-7B37-4ED0-B16F-FF7032FF4740}" type="slidenum">
              <a:rPr lang="tr-TR" smtClean="0"/>
              <a:pPr>
                <a:defRPr/>
              </a:pPr>
              <a:t>‹#›</a:t>
            </a:fld>
            <a:endParaRPr lang="tr-TR" dirty="0"/>
          </a:p>
        </p:txBody>
      </p:sp>
    </p:spTree>
  </p:cSld>
  <p:clrMapOvr>
    <a:masterClrMapping/>
  </p:clrMapOvr>
  <p:transition spd="med"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r>
              <a:rPr lang="tr-TR">
                <a:solidFill>
                  <a:srgbClr val="438086"/>
                </a:solidFill>
              </a:rPr>
              <a:t>www.dika.org.tr</a:t>
            </a:r>
            <a:endParaRPr lang="tr-TR" dirty="0">
              <a:solidFill>
                <a:srgbClr val="438086"/>
              </a:solidFill>
            </a:endParaRPr>
          </a:p>
        </p:txBody>
      </p:sp>
      <p:sp>
        <p:nvSpPr>
          <p:cNvPr id="6" name="Footer Placeholder 5"/>
          <p:cNvSpPr>
            <a:spLocks noGrp="1"/>
          </p:cNvSpPr>
          <p:nvPr>
            <p:ph type="ftr" sz="quarter" idx="11"/>
          </p:nvPr>
        </p:nvSpPr>
        <p:spPr/>
        <p:txBody>
          <a:bodyPr/>
          <a:lstStyle/>
          <a:p>
            <a:pPr>
              <a:defRPr/>
            </a:pPr>
            <a:r>
              <a:rPr lang="tr-TR" dirty="0">
                <a:solidFill>
                  <a:srgbClr val="438086"/>
                </a:solidFill>
              </a:rPr>
              <a:t>Dicle Kalkınma Ajansı</a:t>
            </a:r>
          </a:p>
        </p:txBody>
      </p:sp>
      <p:sp>
        <p:nvSpPr>
          <p:cNvPr id="7" name="Slide Number Placeholder 6"/>
          <p:cNvSpPr>
            <a:spLocks noGrp="1"/>
          </p:cNvSpPr>
          <p:nvPr>
            <p:ph type="sldNum" sz="quarter" idx="12"/>
          </p:nvPr>
        </p:nvSpPr>
        <p:spPr/>
        <p:txBody>
          <a:bodyPr/>
          <a:lstStyle/>
          <a:p>
            <a:pPr>
              <a:defRPr/>
            </a:pPr>
            <a:fld id="{F95A4A0E-7B37-4ED0-B16F-FF7032FF4740}" type="slidenum">
              <a:rPr lang="tr-TR" smtClean="0"/>
              <a:pPr>
                <a:defRPr/>
              </a:pPr>
              <a:t>‹#›</a:t>
            </a:fld>
            <a:endParaRPr lang="tr-TR" dirty="0"/>
          </a:p>
        </p:txBody>
      </p:sp>
    </p:spTree>
  </p:cSld>
  <p:clrMapOvr>
    <a:masterClrMapping/>
  </p:clrMapOvr>
  <p:transition spd="med"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pPr>
              <a:defRPr/>
            </a:pPr>
            <a:r>
              <a:rPr lang="tr-TR">
                <a:solidFill>
                  <a:srgbClr val="438086"/>
                </a:solidFill>
              </a:rPr>
              <a:t>www.dika.org.tr</a:t>
            </a:r>
            <a:endParaRPr lang="tr-TR" dirty="0">
              <a:solidFill>
                <a:srgbClr val="438086"/>
              </a:solidFill>
            </a:endParaRPr>
          </a:p>
        </p:txBody>
      </p:sp>
      <p:sp>
        <p:nvSpPr>
          <p:cNvPr id="27" name="Slide Number Placeholder 26"/>
          <p:cNvSpPr>
            <a:spLocks noGrp="1"/>
          </p:cNvSpPr>
          <p:nvPr>
            <p:ph type="sldNum" sz="quarter" idx="11"/>
          </p:nvPr>
        </p:nvSpPr>
        <p:spPr/>
        <p:txBody>
          <a:bodyPr rtlCol="0"/>
          <a:lstStyle/>
          <a:p>
            <a:pPr>
              <a:defRPr/>
            </a:pPr>
            <a:fld id="{F95A4A0E-7B37-4ED0-B16F-FF7032FF4740}" type="slidenum">
              <a:rPr lang="tr-TR" smtClean="0"/>
              <a:pPr>
                <a:defRPr/>
              </a:pPr>
              <a:t>‹#›</a:t>
            </a:fld>
            <a:endParaRPr lang="tr-TR" dirty="0"/>
          </a:p>
        </p:txBody>
      </p:sp>
      <p:sp>
        <p:nvSpPr>
          <p:cNvPr id="28" name="Footer Placeholder 27"/>
          <p:cNvSpPr>
            <a:spLocks noGrp="1"/>
          </p:cNvSpPr>
          <p:nvPr>
            <p:ph type="ftr" sz="quarter" idx="12"/>
          </p:nvPr>
        </p:nvSpPr>
        <p:spPr/>
        <p:txBody>
          <a:bodyPr rtlCol="0"/>
          <a:lstStyle/>
          <a:p>
            <a:pPr>
              <a:defRPr/>
            </a:pPr>
            <a:r>
              <a:rPr lang="tr-TR" dirty="0">
                <a:solidFill>
                  <a:srgbClr val="438086"/>
                </a:solidFill>
              </a:rPr>
              <a:t>Dicle Kalkınma Ajansı</a:t>
            </a:r>
          </a:p>
        </p:txBody>
      </p:sp>
    </p:spTree>
  </p:cSld>
  <p:clrMapOvr>
    <a:masterClrMapping/>
  </p:clrMapOvr>
  <p:transitio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pPr>
              <a:defRPr/>
            </a:pPr>
            <a:r>
              <a:rPr lang="tr-TR">
                <a:solidFill>
                  <a:srgbClr val="438086"/>
                </a:solidFill>
              </a:rPr>
              <a:t>www.dika.org.tr</a:t>
            </a:r>
            <a:endParaRPr lang="tr-TR" dirty="0">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pPr>
              <a:defRPr/>
            </a:pPr>
            <a:r>
              <a:rPr lang="tr-TR" dirty="0">
                <a:solidFill>
                  <a:srgbClr val="438086"/>
                </a:solidFill>
              </a:rPr>
              <a:t>Dicle Kalkınma Ajansı</a:t>
            </a:r>
          </a:p>
        </p:txBody>
      </p:sp>
      <p:sp>
        <p:nvSpPr>
          <p:cNvPr id="5" name="Slide Number Placeholder 4"/>
          <p:cNvSpPr>
            <a:spLocks noGrp="1"/>
          </p:cNvSpPr>
          <p:nvPr>
            <p:ph type="sldNum" sz="quarter" idx="12"/>
          </p:nvPr>
        </p:nvSpPr>
        <p:spPr>
          <a:xfrm>
            <a:off x="8174736" y="2272"/>
            <a:ext cx="762000" cy="365760"/>
          </a:xfrm>
        </p:spPr>
        <p:txBody>
          <a:bodyPr/>
          <a:lstStyle/>
          <a:p>
            <a:pPr>
              <a:defRPr/>
            </a:pPr>
            <a:fld id="{F95A4A0E-7B37-4ED0-B16F-FF7032FF4740}" type="slidenum">
              <a:rPr lang="tr-TR" smtClean="0"/>
              <a:pPr>
                <a:defRPr/>
              </a:pPr>
              <a:t>‹#›</a:t>
            </a:fld>
            <a:endParaRPr lang="tr-TR" dirty="0"/>
          </a:p>
        </p:txBody>
      </p:sp>
    </p:spTree>
  </p:cSld>
  <p:clrMapOvr>
    <a:masterClrMapping/>
  </p:clrMapOvr>
  <p:transition spd="med"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tr-TR">
                <a:solidFill>
                  <a:srgbClr val="438086"/>
                </a:solidFill>
              </a:rPr>
              <a:t>www.dika.org.tr</a:t>
            </a:r>
            <a:endParaRPr lang="tr-TR" dirty="0">
              <a:solidFill>
                <a:srgbClr val="438086"/>
              </a:solidFill>
            </a:endParaRPr>
          </a:p>
        </p:txBody>
      </p:sp>
      <p:sp>
        <p:nvSpPr>
          <p:cNvPr id="3" name="Footer Placeholder 2"/>
          <p:cNvSpPr>
            <a:spLocks noGrp="1"/>
          </p:cNvSpPr>
          <p:nvPr>
            <p:ph type="ftr" sz="quarter" idx="11"/>
          </p:nvPr>
        </p:nvSpPr>
        <p:spPr/>
        <p:txBody>
          <a:bodyPr/>
          <a:lstStyle/>
          <a:p>
            <a:pPr>
              <a:defRPr/>
            </a:pPr>
            <a:r>
              <a:rPr lang="tr-TR" dirty="0">
                <a:solidFill>
                  <a:srgbClr val="438086"/>
                </a:solidFill>
              </a:rPr>
              <a:t>Dicle Kalkınma Ajansı</a:t>
            </a:r>
          </a:p>
        </p:txBody>
      </p:sp>
      <p:sp>
        <p:nvSpPr>
          <p:cNvPr id="4" name="Slide Number Placeholder 3"/>
          <p:cNvSpPr>
            <a:spLocks noGrp="1"/>
          </p:cNvSpPr>
          <p:nvPr>
            <p:ph type="sldNum" sz="quarter" idx="12"/>
          </p:nvPr>
        </p:nvSpPr>
        <p:spPr/>
        <p:txBody>
          <a:bodyPr/>
          <a:lstStyle/>
          <a:p>
            <a:pPr>
              <a:defRPr/>
            </a:pPr>
            <a:fld id="{F95A4A0E-7B37-4ED0-B16F-FF7032FF4740}" type="slidenum">
              <a:rPr lang="tr-TR" smtClean="0"/>
              <a:pPr>
                <a:defRPr/>
              </a:pPr>
              <a:t>‹#›</a:t>
            </a:fld>
            <a:endParaRPr lang="tr-TR" dirty="0"/>
          </a:p>
        </p:txBody>
      </p:sp>
    </p:spTree>
  </p:cSld>
  <p:clrMapOvr>
    <a:masterClrMapping/>
  </p:clrMapOvr>
  <p:transition spd="med"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r>
              <a:rPr lang="tr-TR">
                <a:solidFill>
                  <a:srgbClr val="438086"/>
                </a:solidFill>
              </a:rPr>
              <a:t>www.dika.org.tr</a:t>
            </a:r>
            <a:endParaRPr lang="tr-TR" dirty="0">
              <a:solidFill>
                <a:srgbClr val="438086"/>
              </a:solidFill>
            </a:endParaRPr>
          </a:p>
        </p:txBody>
      </p:sp>
      <p:sp>
        <p:nvSpPr>
          <p:cNvPr id="6" name="Footer Placeholder 5"/>
          <p:cNvSpPr>
            <a:spLocks noGrp="1"/>
          </p:cNvSpPr>
          <p:nvPr>
            <p:ph type="ftr" sz="quarter" idx="11"/>
          </p:nvPr>
        </p:nvSpPr>
        <p:spPr/>
        <p:txBody>
          <a:bodyPr/>
          <a:lstStyle/>
          <a:p>
            <a:pPr>
              <a:defRPr/>
            </a:pPr>
            <a:r>
              <a:rPr lang="tr-TR" dirty="0">
                <a:solidFill>
                  <a:srgbClr val="438086"/>
                </a:solidFill>
              </a:rPr>
              <a:t>Dicle Kalkınma Ajansı</a:t>
            </a:r>
          </a:p>
        </p:txBody>
      </p:sp>
      <p:sp>
        <p:nvSpPr>
          <p:cNvPr id="7" name="Slide Number Placeholder 6"/>
          <p:cNvSpPr>
            <a:spLocks noGrp="1"/>
          </p:cNvSpPr>
          <p:nvPr>
            <p:ph type="sldNum" sz="quarter" idx="12"/>
          </p:nvPr>
        </p:nvSpPr>
        <p:spPr/>
        <p:txBody>
          <a:bodyPr/>
          <a:lstStyle/>
          <a:p>
            <a:pPr>
              <a:defRPr/>
            </a:pPr>
            <a:fld id="{F95A4A0E-7B37-4ED0-B16F-FF7032FF4740}" type="slidenum">
              <a:rPr lang="tr-TR" smtClean="0"/>
              <a:pPr>
                <a:defRPr/>
              </a:pPr>
              <a:t>‹#›</a:t>
            </a:fld>
            <a:endParaRPr lang="tr-TR" dirty="0"/>
          </a:p>
        </p:txBody>
      </p:sp>
    </p:spTree>
  </p:cSld>
  <p:clrMapOvr>
    <a:masterClrMapping/>
  </p:clrMapOvr>
  <p:transition spd="med"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r>
              <a:rPr lang="tr-TR">
                <a:solidFill>
                  <a:srgbClr val="438086"/>
                </a:solidFill>
              </a:rPr>
              <a:t>www.dika.org.tr</a:t>
            </a:r>
            <a:endParaRPr lang="tr-TR" dirty="0">
              <a:solidFill>
                <a:srgbClr val="438086"/>
              </a:solidFill>
            </a:endParaRPr>
          </a:p>
        </p:txBody>
      </p:sp>
      <p:sp>
        <p:nvSpPr>
          <p:cNvPr id="6" name="Footer Placeholder 5"/>
          <p:cNvSpPr>
            <a:spLocks noGrp="1"/>
          </p:cNvSpPr>
          <p:nvPr>
            <p:ph type="ftr" sz="quarter" idx="11"/>
          </p:nvPr>
        </p:nvSpPr>
        <p:spPr/>
        <p:txBody>
          <a:bodyPr/>
          <a:lstStyle/>
          <a:p>
            <a:pPr>
              <a:defRPr/>
            </a:pPr>
            <a:r>
              <a:rPr lang="tr-TR" dirty="0">
                <a:solidFill>
                  <a:srgbClr val="438086"/>
                </a:solidFill>
              </a:rPr>
              <a:t>Dicle Kalkınma Ajansı</a:t>
            </a:r>
          </a:p>
        </p:txBody>
      </p:sp>
      <p:sp>
        <p:nvSpPr>
          <p:cNvPr id="7" name="Slide Number Placeholder 6"/>
          <p:cNvSpPr>
            <a:spLocks noGrp="1"/>
          </p:cNvSpPr>
          <p:nvPr>
            <p:ph type="sldNum" sz="quarter" idx="12"/>
          </p:nvPr>
        </p:nvSpPr>
        <p:spPr/>
        <p:txBody>
          <a:bodyPr/>
          <a:lstStyle/>
          <a:p>
            <a:pPr>
              <a:defRPr/>
            </a:pPr>
            <a:fld id="{F95A4A0E-7B37-4ED0-B16F-FF7032FF4740}" type="slidenum">
              <a:rPr lang="tr-TR" smtClean="0"/>
              <a:pPr>
                <a:defRPr/>
              </a:pPr>
              <a:t>‹#›</a:t>
            </a:fld>
            <a:endParaRPr lang="tr-TR" dirty="0"/>
          </a:p>
        </p:txBody>
      </p:sp>
    </p:spTree>
  </p:cSld>
  <p:clrMapOvr>
    <a:masterClrMapping/>
  </p:clrMapOvr>
  <p:transition spd="med"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print">
            <a:lum/>
          </a:blip>
          <a:srcRect/>
          <a:stretch>
            <a:fillRect/>
          </a:stretch>
        </a:blip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fontAlgn="base">
              <a:spcBef>
                <a:spcPct val="0"/>
              </a:spcBef>
              <a:spcAft>
                <a:spcPct val="0"/>
              </a:spcAft>
              <a:defRPr/>
            </a:pPr>
            <a:r>
              <a:rPr lang="tr-TR">
                <a:solidFill>
                  <a:srgbClr val="438086"/>
                </a:solidFill>
                <a:latin typeface="Arial" pitchFamily="34" charset="0"/>
                <a:cs typeface="Arial" pitchFamily="34" charset="0"/>
              </a:rPr>
              <a:t>www.dika.org.tr</a:t>
            </a:r>
            <a:endParaRPr lang="tr-TR" dirty="0">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fontAlgn="base">
              <a:spcBef>
                <a:spcPct val="0"/>
              </a:spcBef>
              <a:spcAft>
                <a:spcPct val="0"/>
              </a:spcAft>
              <a:defRPr/>
            </a:pPr>
            <a:r>
              <a:rPr lang="tr-TR" dirty="0">
                <a:solidFill>
                  <a:srgbClr val="438086"/>
                </a:solidFill>
                <a:latin typeface="Arial" pitchFamily="34" charset="0"/>
                <a:cs typeface="Arial" pitchFamily="34" charset="0"/>
              </a:rPr>
              <a:t>Dicle Kalkınma Ajansı</a:t>
            </a: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fontAlgn="base">
              <a:spcBef>
                <a:spcPct val="0"/>
              </a:spcBef>
              <a:spcAft>
                <a:spcPct val="0"/>
              </a:spcAft>
              <a:defRPr/>
            </a:pPr>
            <a:fld id="{F95A4A0E-7B37-4ED0-B16F-FF7032FF4740}" type="slidenum">
              <a:rPr lang="tr-TR" smtClean="0">
                <a:latin typeface="Arial" pitchFamily="34" charset="0"/>
                <a:cs typeface="Arial" pitchFamily="34" charset="0"/>
              </a:rPr>
              <a:pPr fontAlgn="base">
                <a:spcBef>
                  <a:spcPct val="0"/>
                </a:spcBef>
                <a:spcAft>
                  <a:spcPct val="0"/>
                </a:spcAft>
                <a:defRPr/>
              </a:pPr>
              <a:t>‹#›</a:t>
            </a:fld>
            <a:endParaRPr lang="tr-TR" dirty="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med" advClick="0">
    <p:fade/>
  </p:transition>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480659" y="4149080"/>
            <a:ext cx="8143900" cy="214314"/>
          </a:xfrm>
          <a:noFill/>
        </p:spPr>
        <p:txBody>
          <a:bodyPr>
            <a:noAutofit/>
          </a:bodyPr>
          <a:lstStyle/>
          <a:p>
            <a:pPr algn="ctr"/>
            <a:r>
              <a:rPr lang="tr-TR" sz="2000" b="1" dirty="0">
                <a:solidFill>
                  <a:srgbClr val="FFFF00"/>
                </a:solidFill>
                <a:latin typeface="Cambria" pitchFamily="18" charset="0"/>
                <a:cs typeface="Calibri" pitchFamily="34" charset="0"/>
              </a:rPr>
              <a:t>  2018 YILI MALİ DESTEK PROGRAMLARI</a:t>
            </a:r>
            <a:endParaRPr lang="en-GB" sz="2000" b="1" dirty="0">
              <a:solidFill>
                <a:srgbClr val="FFFF00"/>
              </a:solidFill>
              <a:latin typeface="Cambria" pitchFamily="18" charset="0"/>
              <a:cs typeface="Calibri" pitchFamily="34" charset="0"/>
            </a:endParaRPr>
          </a:p>
        </p:txBody>
      </p:sp>
      <p:sp>
        <p:nvSpPr>
          <p:cNvPr id="7" name="Rectangle 3"/>
          <p:cNvSpPr txBox="1">
            <a:spLocks noChangeArrowheads="1"/>
          </p:cNvSpPr>
          <p:nvPr/>
        </p:nvSpPr>
        <p:spPr bwMode="auto">
          <a:xfrm>
            <a:off x="464315" y="4786322"/>
            <a:ext cx="8358214" cy="6594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fontAlgn="base">
              <a:spcBef>
                <a:spcPct val="20000"/>
              </a:spcBef>
              <a:spcAft>
                <a:spcPct val="0"/>
              </a:spcAft>
              <a:defRPr/>
            </a:pPr>
            <a:r>
              <a:rPr lang="tr-TR" sz="3600" b="1" kern="0" dirty="0">
                <a:solidFill>
                  <a:srgbClr val="FFFF00"/>
                </a:solidFill>
                <a:latin typeface="Cambria" pitchFamily="18" charset="0"/>
                <a:cs typeface="Calibri" pitchFamily="34" charset="0"/>
              </a:rPr>
              <a:t>SATIN ALMA EĞİTİMİ</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2" nodeType="after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par>
                                <p:cTn id="7" presetID="64" presetClass="path" presetSubtype="0" accel="50000" decel="50000" fill="hold" grpId="1" nodeType="withEffect">
                                  <p:stCondLst>
                                    <p:cond delay="0"/>
                                  </p:stCondLst>
                                  <p:childTnLst>
                                    <p:animMotion origin="layout" path="M -2.5E-6 -0.08836 L -2.5E-6 -0.23479 " pathEditMode="relative" rAng="0" ptsTypes="AA">
                                      <p:cBhvr>
                                        <p:cTn id="8" dur="2000" fill="hold"/>
                                        <p:tgtEl>
                                          <p:spTgt spid="7170"/>
                                        </p:tgtEl>
                                        <p:attrNameLst>
                                          <p:attrName>ppt_x</p:attrName>
                                          <p:attrName>ppt_y</p:attrName>
                                        </p:attrNameLst>
                                      </p:cBhvr>
                                      <p:rCtr x="0" y="-73"/>
                                    </p:animMotion>
                                  </p:childTnLst>
                                </p:cTn>
                              </p:par>
                              <p:par>
                                <p:cTn id="9" presetID="4" presetClass="emph" presetSubtype="2" fill="hold" grpId="0" nodeType="withEffect">
                                  <p:stCondLst>
                                    <p:cond delay="0"/>
                                  </p:stCondLst>
                                  <p:childTnLst>
                                    <p:anim to="4" calcmode="lin" valueType="num">
                                      <p:cBhvr override="childStyle">
                                        <p:cTn id="10" dur="2000" fill="hold"/>
                                        <p:tgtEl>
                                          <p:spTgt spid="7170"/>
                                        </p:tgtEl>
                                        <p:attrNameLst>
                                          <p:attrName>style.fontSize</p:attrName>
                                        </p:attrNameLst>
                                      </p:cBhvr>
                                    </p:anim>
                                  </p:childTnLst>
                                </p:cTn>
                              </p:par>
                            </p:childTnLst>
                          </p:cTn>
                        </p:par>
                        <p:par>
                          <p:cTn id="11" fill="hold">
                            <p:stCondLst>
                              <p:cond delay="2000"/>
                            </p:stCondLst>
                            <p:childTnLst>
                              <p:par>
                                <p:cTn id="12" presetID="3"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0" grpId="1"/>
      <p:bldP spid="7170" grpId="2"/>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6" name="5 Diyagram"/>
          <p:cNvGraphicFramePr/>
          <p:nvPr/>
        </p:nvGraphicFramePr>
        <p:xfrm>
          <a:off x="755576" y="1196752"/>
          <a:ext cx="8064896"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1 Başlık"/>
          <p:cNvSpPr txBox="1">
            <a:spLocks/>
          </p:cNvSpPr>
          <p:nvPr/>
        </p:nvSpPr>
        <p:spPr>
          <a:xfrm>
            <a:off x="683568" y="188640"/>
            <a:ext cx="7772400" cy="76470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000" b="0" i="0" u="none" strike="noStrike" kern="1200" cap="none" spc="0" normalizeH="0" baseline="0" noProof="0" dirty="0">
                <a:ln>
                  <a:noFill/>
                </a:ln>
                <a:solidFill>
                  <a:schemeClr val="bg1"/>
                </a:solidFill>
                <a:effectLst/>
                <a:uLnTx/>
                <a:uFillTx/>
                <a:latin typeface="+mj-lt"/>
                <a:ea typeface="+mj-ea"/>
                <a:cs typeface="+mj-cs"/>
              </a:rPr>
              <a:t>Açık İhale Usulü Süreci</a:t>
            </a:r>
          </a:p>
        </p:txBody>
      </p:sp>
      <p:pic>
        <p:nvPicPr>
          <p:cNvPr id="4" name="Resim 3">
            <a:extLst>
              <a:ext uri="{FF2B5EF4-FFF2-40B4-BE49-F238E27FC236}">
                <a16:creationId xmlns:a16="http://schemas.microsoft.com/office/drawing/2014/main" id="{E261B51C-6FE5-4DFB-BD97-48E77EA3B86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graphicEl>
                                              <a:dgm id="{A796F0F3-D600-4B28-8C7E-745CA787AF46}"/>
                                            </p:graphicEl>
                                          </p:spTgt>
                                        </p:tgtEl>
                                        <p:attrNameLst>
                                          <p:attrName>style.visibility</p:attrName>
                                        </p:attrNameLst>
                                      </p:cBhvr>
                                      <p:to>
                                        <p:strVal val="visible"/>
                                      </p:to>
                                    </p:set>
                                  </p:childTnLst>
                                </p:cTn>
                              </p:par>
                              <p:par>
                                <p:cTn id="7" presetID="12" presetClass="entr" presetSubtype="8" fill="hold" grpId="0" nodeType="withEffect">
                                  <p:stCondLst>
                                    <p:cond delay="0"/>
                                  </p:stCondLst>
                                  <p:childTnLst>
                                    <p:set>
                                      <p:cBhvr>
                                        <p:cTn id="8" dur="1" fill="hold">
                                          <p:stCondLst>
                                            <p:cond delay="0"/>
                                          </p:stCondLst>
                                        </p:cTn>
                                        <p:tgtEl>
                                          <p:spTgt spid="6">
                                            <p:graphicEl>
                                              <a:dgm id="{A7AB1631-D143-4ACD-9886-C5C269FF7967}"/>
                                            </p:graphicEl>
                                          </p:spTgt>
                                        </p:tgtEl>
                                        <p:attrNameLst>
                                          <p:attrName>style.visibility</p:attrName>
                                        </p:attrNameLst>
                                      </p:cBhvr>
                                      <p:to>
                                        <p:strVal val="visible"/>
                                      </p:to>
                                    </p:set>
                                    <p:animEffect transition="in" filter="slide(fromLeft)">
                                      <p:cBhvr>
                                        <p:cTn id="9" dur="1000"/>
                                        <p:tgtEl>
                                          <p:spTgt spid="6">
                                            <p:graphicEl>
                                              <a:dgm id="{A7AB1631-D143-4ACD-9886-C5C269FF7967}"/>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graphicEl>
                                              <a:dgm id="{0E9731FA-E20E-443D-8062-423BE0DCCECE}"/>
                                            </p:graphicEl>
                                          </p:spTgt>
                                        </p:tgtEl>
                                        <p:attrNameLst>
                                          <p:attrName>style.visibility</p:attrName>
                                        </p:attrNameLst>
                                      </p:cBhvr>
                                      <p:to>
                                        <p:strVal val="visible"/>
                                      </p:to>
                                    </p:set>
                                  </p:childTnLst>
                                </p:cTn>
                              </p:par>
                              <p:par>
                                <p:cTn id="14" presetID="12" presetClass="entr" presetSubtype="8" fill="hold" grpId="0" nodeType="withEffect">
                                  <p:stCondLst>
                                    <p:cond delay="0"/>
                                  </p:stCondLst>
                                  <p:childTnLst>
                                    <p:set>
                                      <p:cBhvr>
                                        <p:cTn id="15" dur="1" fill="hold">
                                          <p:stCondLst>
                                            <p:cond delay="0"/>
                                          </p:stCondLst>
                                        </p:cTn>
                                        <p:tgtEl>
                                          <p:spTgt spid="6">
                                            <p:graphicEl>
                                              <a:dgm id="{C06B617C-CEF9-4B08-9448-39019E2D58BF}"/>
                                            </p:graphicEl>
                                          </p:spTgt>
                                        </p:tgtEl>
                                        <p:attrNameLst>
                                          <p:attrName>style.visibility</p:attrName>
                                        </p:attrNameLst>
                                      </p:cBhvr>
                                      <p:to>
                                        <p:strVal val="visible"/>
                                      </p:to>
                                    </p:set>
                                    <p:animEffect transition="in" filter="slide(fromLeft)">
                                      <p:cBhvr>
                                        <p:cTn id="16" dur="1000"/>
                                        <p:tgtEl>
                                          <p:spTgt spid="6">
                                            <p:graphicEl>
                                              <a:dgm id="{C06B617C-CEF9-4B08-9448-39019E2D58BF}"/>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22228E83-6F02-4407-9F4A-67D5CA6DDCB7}"/>
                                            </p:graphicEl>
                                          </p:spTgt>
                                        </p:tgtEl>
                                        <p:attrNameLst>
                                          <p:attrName>style.visibility</p:attrName>
                                        </p:attrNameLst>
                                      </p:cBhvr>
                                      <p:to>
                                        <p:strVal val="visible"/>
                                      </p:to>
                                    </p:set>
                                  </p:childTnLst>
                                </p:cTn>
                              </p:par>
                              <p:par>
                                <p:cTn id="21" presetID="12" presetClass="entr" presetSubtype="8" fill="hold" grpId="0" nodeType="withEffect">
                                  <p:stCondLst>
                                    <p:cond delay="0"/>
                                  </p:stCondLst>
                                  <p:childTnLst>
                                    <p:set>
                                      <p:cBhvr>
                                        <p:cTn id="22" dur="1" fill="hold">
                                          <p:stCondLst>
                                            <p:cond delay="0"/>
                                          </p:stCondLst>
                                        </p:cTn>
                                        <p:tgtEl>
                                          <p:spTgt spid="6">
                                            <p:graphicEl>
                                              <a:dgm id="{E4070A9E-6C31-490B-9439-0C0566651C14}"/>
                                            </p:graphicEl>
                                          </p:spTgt>
                                        </p:tgtEl>
                                        <p:attrNameLst>
                                          <p:attrName>style.visibility</p:attrName>
                                        </p:attrNameLst>
                                      </p:cBhvr>
                                      <p:to>
                                        <p:strVal val="visible"/>
                                      </p:to>
                                    </p:set>
                                    <p:animEffect transition="in" filter="slide(fromLeft)">
                                      <p:cBhvr>
                                        <p:cTn id="23" dur="1000"/>
                                        <p:tgtEl>
                                          <p:spTgt spid="6">
                                            <p:graphicEl>
                                              <a:dgm id="{E4070A9E-6C31-490B-9439-0C0566651C1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
                                            <p:graphicEl>
                                              <a:dgm id="{36C32E77-1466-45E4-B68F-E3CBF052CDBC}"/>
                                            </p:graphicEl>
                                          </p:spTgt>
                                        </p:tgtEl>
                                        <p:attrNameLst>
                                          <p:attrName>style.visibility</p:attrName>
                                        </p:attrNameLst>
                                      </p:cBhvr>
                                      <p:to>
                                        <p:strVal val="visible"/>
                                      </p:to>
                                    </p:set>
                                  </p:childTnLst>
                                </p:cTn>
                              </p:par>
                              <p:par>
                                <p:cTn id="28" presetID="12" presetClass="entr" presetSubtype="8" fill="hold" grpId="0" nodeType="withEffect">
                                  <p:stCondLst>
                                    <p:cond delay="0"/>
                                  </p:stCondLst>
                                  <p:childTnLst>
                                    <p:set>
                                      <p:cBhvr>
                                        <p:cTn id="29" dur="1" fill="hold">
                                          <p:stCondLst>
                                            <p:cond delay="0"/>
                                          </p:stCondLst>
                                        </p:cTn>
                                        <p:tgtEl>
                                          <p:spTgt spid="6">
                                            <p:graphicEl>
                                              <a:dgm id="{71B287B9-29F4-46F1-8961-6DB7708991C8}"/>
                                            </p:graphicEl>
                                          </p:spTgt>
                                        </p:tgtEl>
                                        <p:attrNameLst>
                                          <p:attrName>style.visibility</p:attrName>
                                        </p:attrNameLst>
                                      </p:cBhvr>
                                      <p:to>
                                        <p:strVal val="visible"/>
                                      </p:to>
                                    </p:set>
                                    <p:animEffect transition="in" filter="slide(fromLeft)">
                                      <p:cBhvr>
                                        <p:cTn id="30" dur="1000"/>
                                        <p:tgtEl>
                                          <p:spTgt spid="6">
                                            <p:graphicEl>
                                              <a:dgm id="{71B287B9-29F4-46F1-8961-6DB7708991C8}"/>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703B744F-CB1B-46DC-B229-318E6BB4047C}"/>
                                            </p:graphicEl>
                                          </p:spTgt>
                                        </p:tgtEl>
                                        <p:attrNameLst>
                                          <p:attrName>style.visibility</p:attrName>
                                        </p:attrNameLst>
                                      </p:cBhvr>
                                      <p:to>
                                        <p:strVal val="visible"/>
                                      </p:to>
                                    </p:set>
                                  </p:childTnLst>
                                </p:cTn>
                              </p:par>
                              <p:par>
                                <p:cTn id="35" presetID="12" presetClass="entr" presetSubtype="8" fill="hold" grpId="0" nodeType="withEffect">
                                  <p:stCondLst>
                                    <p:cond delay="0"/>
                                  </p:stCondLst>
                                  <p:childTnLst>
                                    <p:set>
                                      <p:cBhvr>
                                        <p:cTn id="36" dur="1" fill="hold">
                                          <p:stCondLst>
                                            <p:cond delay="0"/>
                                          </p:stCondLst>
                                        </p:cTn>
                                        <p:tgtEl>
                                          <p:spTgt spid="6">
                                            <p:graphicEl>
                                              <a:dgm id="{644ACA0F-CB55-498D-9470-96ACFC07A22D}"/>
                                            </p:graphicEl>
                                          </p:spTgt>
                                        </p:tgtEl>
                                        <p:attrNameLst>
                                          <p:attrName>style.visibility</p:attrName>
                                        </p:attrNameLst>
                                      </p:cBhvr>
                                      <p:to>
                                        <p:strVal val="visible"/>
                                      </p:to>
                                    </p:set>
                                    <p:animEffect transition="in" filter="slide(fromLeft)">
                                      <p:cBhvr>
                                        <p:cTn id="37" dur="1000"/>
                                        <p:tgtEl>
                                          <p:spTgt spid="6">
                                            <p:graphicEl>
                                              <a:dgm id="{644ACA0F-CB55-498D-9470-96ACFC07A22D}"/>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6">
                                            <p:graphicEl>
                                              <a:dgm id="{C7A8C78A-7EE3-4459-811B-230E25DFEE0E}"/>
                                            </p:graphicEl>
                                          </p:spTgt>
                                        </p:tgtEl>
                                        <p:attrNameLst>
                                          <p:attrName>style.visibility</p:attrName>
                                        </p:attrNameLst>
                                      </p:cBhvr>
                                      <p:to>
                                        <p:strVal val="visible"/>
                                      </p:to>
                                    </p:set>
                                  </p:childTnLst>
                                </p:cTn>
                              </p:par>
                              <p:par>
                                <p:cTn id="42" presetID="12" presetClass="entr" presetSubtype="8" fill="hold" grpId="0" nodeType="withEffect">
                                  <p:stCondLst>
                                    <p:cond delay="0"/>
                                  </p:stCondLst>
                                  <p:childTnLst>
                                    <p:set>
                                      <p:cBhvr>
                                        <p:cTn id="43" dur="1" fill="hold">
                                          <p:stCondLst>
                                            <p:cond delay="0"/>
                                          </p:stCondLst>
                                        </p:cTn>
                                        <p:tgtEl>
                                          <p:spTgt spid="6">
                                            <p:graphicEl>
                                              <a:dgm id="{CE9F9FB9-E212-4B2C-AC67-9EE8EF90C3C2}"/>
                                            </p:graphicEl>
                                          </p:spTgt>
                                        </p:tgtEl>
                                        <p:attrNameLst>
                                          <p:attrName>style.visibility</p:attrName>
                                        </p:attrNameLst>
                                      </p:cBhvr>
                                      <p:to>
                                        <p:strVal val="visible"/>
                                      </p:to>
                                    </p:set>
                                    <p:animEffect transition="in" filter="slide(fromLeft)">
                                      <p:cBhvr>
                                        <p:cTn id="44" dur="1000"/>
                                        <p:tgtEl>
                                          <p:spTgt spid="6">
                                            <p:graphicEl>
                                              <a:dgm id="{CE9F9FB9-E212-4B2C-AC67-9EE8EF90C3C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4 Metin kutusu"/>
          <p:cNvSpPr txBox="1"/>
          <p:nvPr/>
        </p:nvSpPr>
        <p:spPr>
          <a:xfrm>
            <a:off x="539552" y="823707"/>
            <a:ext cx="8064896" cy="2062103"/>
          </a:xfrm>
          <a:prstGeom prst="rect">
            <a:avLst/>
          </a:prstGeom>
          <a:noFill/>
        </p:spPr>
        <p:txBody>
          <a:bodyPr wrap="square" rtlCol="0">
            <a:spAutoFit/>
          </a:bodyPr>
          <a:lstStyle/>
          <a:p>
            <a:pPr algn="ctr"/>
            <a:r>
              <a:rPr lang="tr-TR" sz="3200" b="1" i="1" dirty="0">
                <a:solidFill>
                  <a:schemeClr val="accent1">
                    <a:lumMod val="50000"/>
                  </a:schemeClr>
                </a:solidFill>
                <a:latin typeface="+mj-lt"/>
              </a:rPr>
              <a:t>1. Adım :</a:t>
            </a:r>
            <a:r>
              <a:rPr lang="tr-TR" sz="3200" b="1" dirty="0"/>
              <a:t> İhtiyaçların</a:t>
            </a:r>
            <a:r>
              <a:rPr lang="nl-NL" sz="3200" b="1" dirty="0"/>
              <a:t> belirlenmesi  / </a:t>
            </a:r>
            <a:r>
              <a:rPr lang="tr-TR" sz="3200" b="1" dirty="0"/>
              <a:t>Teknik Şartnamenin (İş Tanımı) ve İhale Dosyasının hazırlanması, Değerlendirme Komitesinin oluşturulması</a:t>
            </a:r>
            <a:endParaRPr lang="tr-TR" sz="3200" b="1" i="1" dirty="0">
              <a:solidFill>
                <a:schemeClr val="accent1">
                  <a:lumMod val="50000"/>
                </a:schemeClr>
              </a:solidFill>
              <a:latin typeface="+mj-lt"/>
            </a:endParaRPr>
          </a:p>
        </p:txBody>
      </p:sp>
      <p:sp>
        <p:nvSpPr>
          <p:cNvPr id="8" name="7 Dikdörtgen"/>
          <p:cNvSpPr/>
          <p:nvPr/>
        </p:nvSpPr>
        <p:spPr>
          <a:xfrm>
            <a:off x="539552" y="2866845"/>
            <a:ext cx="8064896" cy="2862322"/>
          </a:xfrm>
          <a:prstGeom prst="rect">
            <a:avLst/>
          </a:prstGeom>
        </p:spPr>
        <p:txBody>
          <a:bodyPr wrap="square">
            <a:spAutoFit/>
          </a:bodyPr>
          <a:lstStyle/>
          <a:p>
            <a:pPr marL="987425" indent="-623888" algn="just">
              <a:buFont typeface="Wingdings" pitchFamily="2" charset="2"/>
              <a:buChar char="Ø"/>
            </a:pPr>
            <a:r>
              <a:rPr lang="tr-TR" sz="2000" dirty="0">
                <a:solidFill>
                  <a:srgbClr val="424456"/>
                </a:solidFill>
                <a:ea typeface="+mj-ea"/>
                <a:cs typeface="+mj-cs"/>
              </a:rPr>
              <a:t>Teknik şartnamenin Hazırlanması</a:t>
            </a:r>
          </a:p>
          <a:p>
            <a:pPr marL="987425" indent="-623888" algn="just"/>
            <a:r>
              <a:rPr lang="tr-TR" sz="2000" dirty="0">
                <a:solidFill>
                  <a:srgbClr val="424456"/>
                </a:solidFill>
                <a:ea typeface="+mj-ea"/>
                <a:cs typeface="+mj-cs"/>
              </a:rPr>
              <a:t>        </a:t>
            </a:r>
          </a:p>
          <a:p>
            <a:pPr marL="987425" indent="-623888" algn="just"/>
            <a:r>
              <a:rPr lang="tr-TR" sz="2000" dirty="0">
                <a:solidFill>
                  <a:srgbClr val="424456"/>
                </a:solidFill>
                <a:ea typeface="+mj-ea"/>
                <a:cs typeface="+mj-cs"/>
              </a:rPr>
              <a:t>        </a:t>
            </a:r>
            <a:r>
              <a:rPr lang="tr-TR" sz="2000" dirty="0">
                <a:solidFill>
                  <a:srgbClr val="FF0000"/>
                </a:solidFill>
                <a:ea typeface="+mj-ea"/>
                <a:cs typeface="+mj-cs"/>
              </a:rPr>
              <a:t>Belli bir marka, model, patent, menşei, kaynak veya ürün belirtilemez ve belirli bir marka veya modele yönelik, rekabeti kısıtlayacak şekilde özellik ve tanımlamalara yer verilemez. </a:t>
            </a:r>
          </a:p>
          <a:p>
            <a:pPr marL="987425" indent="-623888" algn="just">
              <a:buFont typeface="Wingdings" pitchFamily="2" charset="2"/>
              <a:buChar char="Ø"/>
            </a:pPr>
            <a:endParaRPr lang="tr-TR" sz="2000" dirty="0">
              <a:solidFill>
                <a:srgbClr val="FF0000"/>
              </a:solidFill>
              <a:ea typeface="+mj-ea"/>
              <a:cs typeface="+mj-cs"/>
            </a:endParaRPr>
          </a:p>
          <a:p>
            <a:pPr marL="987425" indent="-623888" algn="just">
              <a:buFont typeface="Wingdings" pitchFamily="2" charset="2"/>
              <a:buChar char="Ø"/>
            </a:pPr>
            <a:r>
              <a:rPr lang="tr-TR" sz="2000" dirty="0">
                <a:solidFill>
                  <a:srgbClr val="424456"/>
                </a:solidFill>
                <a:ea typeface="+mj-ea"/>
                <a:cs typeface="+mj-cs"/>
              </a:rPr>
              <a:t>Şartname hazırlandıktan sonra ihale dosyası oluşturulacaktır.</a:t>
            </a:r>
          </a:p>
          <a:p>
            <a:pPr marL="987425" indent="-623888" algn="just">
              <a:buFont typeface="Wingdings" pitchFamily="2" charset="2"/>
              <a:buChar char="Ø"/>
            </a:pPr>
            <a:endParaRPr lang="tr-TR" sz="2000" dirty="0">
              <a:solidFill>
                <a:srgbClr val="424456"/>
              </a:solidFill>
              <a:ea typeface="+mj-ea"/>
              <a:cs typeface="+mj-cs"/>
            </a:endParaRPr>
          </a:p>
          <a:p>
            <a:pPr marL="987425" indent="-623888" algn="just">
              <a:buFont typeface="Wingdings" pitchFamily="2" charset="2"/>
              <a:buChar char="Ø"/>
            </a:pPr>
            <a:r>
              <a:rPr lang="tr-TR" sz="2000" dirty="0">
                <a:solidFill>
                  <a:srgbClr val="424456"/>
                </a:solidFill>
                <a:ea typeface="+mj-ea"/>
                <a:cs typeface="+mj-cs"/>
              </a:rPr>
              <a:t>Teklifin değerlendirilmesi için değerlendirme komitesi oluşturulur.  </a:t>
            </a:r>
            <a:endParaRPr lang="tr-TR" sz="2000" dirty="0"/>
          </a:p>
        </p:txBody>
      </p:sp>
      <p:pic>
        <p:nvPicPr>
          <p:cNvPr id="6" name="Resim 5">
            <a:extLst>
              <a:ext uri="{FF2B5EF4-FFF2-40B4-BE49-F238E27FC236}">
                <a16:creationId xmlns:a16="http://schemas.microsoft.com/office/drawing/2014/main" id="{7F871510-76B5-4530-98E2-D5C5D9A05C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Bottom)">
                                      <p:cBhvr>
                                        <p:cTn id="7" dur="500"/>
                                        <p:tgtEl>
                                          <p:spTgt spid="8">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slide(fromBottom)">
                                      <p:cBhvr>
                                        <p:cTn id="10" dur="500"/>
                                        <p:tgtEl>
                                          <p:spTgt spid="8">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Effect transition="in" filter="slide(fromBottom)">
                                      <p:cBhvr>
                                        <p:cTn id="15" dur="500"/>
                                        <p:tgtEl>
                                          <p:spTgt spid="8">
                                            <p:txEl>
                                              <p:pRg st="4" end="4"/>
                                            </p:txEl>
                                          </p:spTgt>
                                        </p:tgtEl>
                                      </p:cBhvr>
                                    </p:animEffect>
                                  </p:childTnLst>
                                </p:cTn>
                              </p:par>
                              <p:par>
                                <p:cTn id="16" presetID="22" presetClass="exit" presetSubtype="4" fill="hold" nodeType="withEffect">
                                  <p:stCondLst>
                                    <p:cond delay="0"/>
                                  </p:stCondLst>
                                  <p:childTnLst>
                                    <p:animEffect transition="out" filter="wipe(down)">
                                      <p:cBhvr>
                                        <p:cTn id="17" dur="500"/>
                                        <p:tgtEl>
                                          <p:spTgt spid="8">
                                            <p:txEl>
                                              <p:pRg st="0" end="0"/>
                                            </p:txEl>
                                          </p:spTgt>
                                        </p:tgtEl>
                                      </p:cBhvr>
                                    </p:animEffect>
                                    <p:set>
                                      <p:cBhvr>
                                        <p:cTn id="18" dur="1" fill="hold">
                                          <p:stCondLst>
                                            <p:cond delay="499"/>
                                          </p:stCondLst>
                                        </p:cTn>
                                        <p:tgtEl>
                                          <p:spTgt spid="8">
                                            <p:txEl>
                                              <p:pRg st="0" end="0"/>
                                            </p:txEl>
                                          </p:spTgt>
                                        </p:tgtEl>
                                        <p:attrNameLst>
                                          <p:attrName>style.visibility</p:attrName>
                                        </p:attrNameLst>
                                      </p:cBhvr>
                                      <p:to>
                                        <p:strVal val="hidden"/>
                                      </p:to>
                                    </p:set>
                                  </p:childTnLst>
                                </p:cTn>
                              </p:par>
                              <p:par>
                                <p:cTn id="19" presetID="22" presetClass="exit" presetSubtype="4" fill="hold" nodeType="withEffect">
                                  <p:stCondLst>
                                    <p:cond delay="0"/>
                                  </p:stCondLst>
                                  <p:childTnLst>
                                    <p:animEffect transition="out" filter="wipe(down)">
                                      <p:cBhvr>
                                        <p:cTn id="20" dur="500"/>
                                        <p:tgtEl>
                                          <p:spTgt spid="8">
                                            <p:txEl>
                                              <p:pRg st="2" end="2"/>
                                            </p:txEl>
                                          </p:spTgt>
                                        </p:tgtEl>
                                      </p:cBhvr>
                                    </p:animEffect>
                                    <p:set>
                                      <p:cBhvr>
                                        <p:cTn id="21" dur="1" fill="hold">
                                          <p:stCondLst>
                                            <p:cond delay="499"/>
                                          </p:stCondLst>
                                        </p:cTn>
                                        <p:tgtEl>
                                          <p:spTgt spid="8">
                                            <p:txEl>
                                              <p:pRg st="2" end="2"/>
                                            </p:txEl>
                                          </p:spTgt>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8">
                                            <p:txEl>
                                              <p:pRg st="6" end="6"/>
                                            </p:txEl>
                                          </p:spTgt>
                                        </p:tgtEl>
                                        <p:attrNameLst>
                                          <p:attrName>style.visibility</p:attrName>
                                        </p:attrNameLst>
                                      </p:cBhvr>
                                      <p:to>
                                        <p:strVal val="visible"/>
                                      </p:to>
                                    </p:set>
                                    <p:animEffect transition="in" filter="slide(fromBottom)">
                                      <p:cBhvr>
                                        <p:cTn id="26" dur="500"/>
                                        <p:tgtEl>
                                          <p:spTgt spid="8">
                                            <p:txEl>
                                              <p:pRg st="6" end="6"/>
                                            </p:txEl>
                                          </p:spTgt>
                                        </p:tgtEl>
                                      </p:cBhvr>
                                    </p:animEffect>
                                  </p:childTnLst>
                                </p:cTn>
                              </p:par>
                              <p:par>
                                <p:cTn id="27" presetID="22" presetClass="exit" presetSubtype="4" fill="hold" nodeType="withEffect">
                                  <p:stCondLst>
                                    <p:cond delay="0"/>
                                  </p:stCondLst>
                                  <p:childTnLst>
                                    <p:animEffect transition="out" filter="wipe(down)">
                                      <p:cBhvr>
                                        <p:cTn id="28" dur="500"/>
                                        <p:tgtEl>
                                          <p:spTgt spid="8">
                                            <p:txEl>
                                              <p:pRg st="4" end="4"/>
                                            </p:txEl>
                                          </p:spTgt>
                                        </p:tgtEl>
                                      </p:cBhvr>
                                    </p:animEffect>
                                    <p:set>
                                      <p:cBhvr>
                                        <p:cTn id="29" dur="1" fill="hold">
                                          <p:stCondLst>
                                            <p:cond delay="499"/>
                                          </p:stCondLst>
                                        </p:cTn>
                                        <p:tgtEl>
                                          <p:spTgt spid="8">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794176" y="850554"/>
            <a:ext cx="7416824" cy="1569660"/>
          </a:xfrm>
          <a:prstGeom prst="rect">
            <a:avLst/>
          </a:prstGeom>
          <a:noFill/>
        </p:spPr>
        <p:txBody>
          <a:bodyPr wrap="square" rtlCol="0">
            <a:spAutoFit/>
          </a:bodyPr>
          <a:lstStyle/>
          <a:p>
            <a:pPr algn="ctr"/>
            <a:r>
              <a:rPr lang="tr-TR" sz="3200" b="1" i="1" dirty="0">
                <a:solidFill>
                  <a:schemeClr val="accent1">
                    <a:lumMod val="50000"/>
                  </a:schemeClr>
                </a:solidFill>
                <a:latin typeface="+mj-lt"/>
              </a:rPr>
              <a:t>2. Adım : </a:t>
            </a:r>
            <a:r>
              <a:rPr lang="tr-TR" sz="3200" b="1" dirty="0"/>
              <a:t>İhale duyurusunun ulusal basında, yararlanıcının ve Ajans’ın internet sayfasında duyurulması</a:t>
            </a:r>
            <a:endParaRPr lang="tr-TR" sz="3200" b="1" i="1" dirty="0">
              <a:latin typeface="+mj-lt"/>
            </a:endParaRPr>
          </a:p>
        </p:txBody>
      </p:sp>
      <p:sp>
        <p:nvSpPr>
          <p:cNvPr id="5" name="4 Dikdörtgen"/>
          <p:cNvSpPr/>
          <p:nvPr/>
        </p:nvSpPr>
        <p:spPr>
          <a:xfrm>
            <a:off x="406424" y="2454902"/>
            <a:ext cx="7920880" cy="3170099"/>
          </a:xfrm>
          <a:prstGeom prst="rect">
            <a:avLst/>
          </a:prstGeom>
        </p:spPr>
        <p:txBody>
          <a:bodyPr wrap="square">
            <a:spAutoFit/>
          </a:bodyPr>
          <a:lstStyle/>
          <a:p>
            <a:pPr marL="812800" indent="-550863" algn="just">
              <a:buFont typeface="Wingdings" pitchFamily="2" charset="2"/>
              <a:buChar char="Ø"/>
            </a:pPr>
            <a:r>
              <a:rPr lang="tr-TR" sz="2000" dirty="0">
                <a:solidFill>
                  <a:srgbClr val="424456"/>
                </a:solidFill>
                <a:ea typeface="+mj-ea"/>
                <a:cs typeface="+mj-cs"/>
              </a:rPr>
              <a:t>İhale ilanları ihale açılış tarihinden </a:t>
            </a:r>
            <a:r>
              <a:rPr lang="tr-TR" sz="2000" b="1" dirty="0">
                <a:solidFill>
                  <a:srgbClr val="424456"/>
                </a:solidFill>
                <a:ea typeface="+mj-ea"/>
                <a:cs typeface="+mj-cs"/>
              </a:rPr>
              <a:t>en az 20 gün </a:t>
            </a:r>
            <a:r>
              <a:rPr lang="tr-TR" sz="2000" dirty="0">
                <a:solidFill>
                  <a:srgbClr val="424456"/>
                </a:solidFill>
                <a:ea typeface="+mj-ea"/>
                <a:cs typeface="+mj-cs"/>
              </a:rPr>
              <a:t>önce yayınlanmalıdır.</a:t>
            </a:r>
          </a:p>
          <a:p>
            <a:pPr marL="812800" indent="-550863" algn="just">
              <a:buFont typeface="Wingdings" pitchFamily="2" charset="2"/>
              <a:buChar char="Ø"/>
            </a:pPr>
            <a:r>
              <a:rPr lang="tr-TR" sz="2000" b="1" dirty="0">
                <a:solidFill>
                  <a:srgbClr val="424456"/>
                </a:solidFill>
                <a:ea typeface="+mj-ea"/>
                <a:cs typeface="+mj-cs"/>
              </a:rPr>
              <a:t>450.806</a:t>
            </a:r>
            <a:r>
              <a:rPr lang="tr-TR" sz="2000" dirty="0">
                <a:solidFill>
                  <a:srgbClr val="424456"/>
                </a:solidFill>
                <a:ea typeface="+mj-ea"/>
                <a:cs typeface="+mj-cs"/>
              </a:rPr>
              <a:t> TL’yi geçen alımlarda ulusal gazetelerde ilanı zorunludur.</a:t>
            </a:r>
          </a:p>
          <a:p>
            <a:pPr marL="812800" indent="-550863" algn="just">
              <a:buFont typeface="Wingdings" pitchFamily="2" charset="2"/>
              <a:buChar char="Ø"/>
            </a:pPr>
            <a:r>
              <a:rPr lang="tr-TR" sz="2000" dirty="0">
                <a:solidFill>
                  <a:srgbClr val="424456"/>
                </a:solidFill>
                <a:ea typeface="+mj-ea"/>
                <a:cs typeface="+mj-cs"/>
              </a:rPr>
              <a:t>İlan metni Ajansın sitesinde yayınlanmak üzere, ihale dosyası ile beraber e-posta ile gönderilir, (varsa) yararlanıcının internet sayfasında da yayınlanır.</a:t>
            </a:r>
          </a:p>
          <a:p>
            <a:pPr marL="812800" indent="-550863" algn="just">
              <a:buFont typeface="Wingdings" pitchFamily="2" charset="2"/>
              <a:buChar char="Ø"/>
            </a:pPr>
            <a:r>
              <a:rPr lang="tr-TR" sz="2000" i="1" dirty="0">
                <a:solidFill>
                  <a:srgbClr val="424456"/>
                </a:solidFill>
                <a:ea typeface="+mj-ea"/>
                <a:cs typeface="+mj-cs"/>
              </a:rPr>
              <a:t>İlan yapıldıktan sonra zorunlu durumlar haricinde değişiklik yapılmaması esastır. </a:t>
            </a:r>
            <a:r>
              <a:rPr lang="tr-TR" sz="2000" dirty="0">
                <a:solidFill>
                  <a:srgbClr val="424456"/>
                </a:solidFill>
                <a:ea typeface="+mj-ea"/>
                <a:cs typeface="+mj-cs"/>
              </a:rPr>
              <a:t>Değişiklik yapılması zorunlu olursa, bunu gerektiren sebep ve zorunluluklar bir tutanakla tespit edilerek önceki ilânlar geçersiz sayılır ve iş yeniden aynı şekilde ilân olunur.</a:t>
            </a:r>
            <a:endParaRPr lang="tr-TR" sz="2000" dirty="0"/>
          </a:p>
        </p:txBody>
      </p:sp>
      <p:pic>
        <p:nvPicPr>
          <p:cNvPr id="6" name="Resim 5">
            <a:extLst>
              <a:ext uri="{FF2B5EF4-FFF2-40B4-BE49-F238E27FC236}">
                <a16:creationId xmlns:a16="http://schemas.microsoft.com/office/drawing/2014/main" id="{EECA320A-9181-44FE-A277-7310D6FD68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lide(fromBottom)">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slide(fromBottom)">
                                      <p:cBhvr>
                                        <p:cTn id="12" dur="500"/>
                                        <p:tgtEl>
                                          <p:spTgt spid="5">
                                            <p:txEl>
                                              <p:pRg st="1" end="1"/>
                                            </p:txEl>
                                          </p:spTgt>
                                        </p:tgtEl>
                                      </p:cBhvr>
                                    </p:animEffect>
                                  </p:childTnLst>
                                </p:cTn>
                              </p:par>
                              <p:par>
                                <p:cTn id="13" presetID="22" presetClass="exit" presetSubtype="4" fill="hold" nodeType="withEffect">
                                  <p:stCondLst>
                                    <p:cond delay="0"/>
                                  </p:stCondLst>
                                  <p:childTnLst>
                                    <p:animEffect transition="out" filter="wipe(down)">
                                      <p:cBhvr>
                                        <p:cTn id="14" dur="500"/>
                                        <p:tgtEl>
                                          <p:spTgt spid="5">
                                            <p:txEl>
                                              <p:pRg st="0" end="0"/>
                                            </p:txEl>
                                          </p:spTgt>
                                        </p:tgtEl>
                                      </p:cBhvr>
                                    </p:animEffect>
                                    <p:set>
                                      <p:cBhvr>
                                        <p:cTn id="15" dur="1" fill="hold">
                                          <p:stCondLst>
                                            <p:cond delay="499"/>
                                          </p:stCondLst>
                                        </p:cTn>
                                        <p:tgtEl>
                                          <p:spTgt spid="5">
                                            <p:txEl>
                                              <p:pRg st="0" end="0"/>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slide(fromBottom)">
                                      <p:cBhvr>
                                        <p:cTn id="20" dur="500"/>
                                        <p:tgtEl>
                                          <p:spTgt spid="5">
                                            <p:txEl>
                                              <p:pRg st="2" end="2"/>
                                            </p:txEl>
                                          </p:spTgt>
                                        </p:tgtEl>
                                      </p:cBhvr>
                                    </p:animEffect>
                                  </p:childTnLst>
                                </p:cTn>
                              </p:par>
                              <p:par>
                                <p:cTn id="21" presetID="22" presetClass="exit" presetSubtype="4" fill="hold" nodeType="withEffect">
                                  <p:stCondLst>
                                    <p:cond delay="0"/>
                                  </p:stCondLst>
                                  <p:childTnLst>
                                    <p:animEffect transition="out" filter="wipe(down)">
                                      <p:cBhvr>
                                        <p:cTn id="22" dur="500"/>
                                        <p:tgtEl>
                                          <p:spTgt spid="5">
                                            <p:txEl>
                                              <p:pRg st="1" end="1"/>
                                            </p:txEl>
                                          </p:spTgt>
                                        </p:tgtEl>
                                      </p:cBhvr>
                                    </p:animEffect>
                                    <p:set>
                                      <p:cBhvr>
                                        <p:cTn id="23" dur="1" fill="hold">
                                          <p:stCondLst>
                                            <p:cond delay="499"/>
                                          </p:stCondLst>
                                        </p:cTn>
                                        <p:tgtEl>
                                          <p:spTgt spid="5">
                                            <p:txEl>
                                              <p:pRg st="1" end="1"/>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slide(fromBottom)">
                                      <p:cBhvr>
                                        <p:cTn id="28" dur="500"/>
                                        <p:tgtEl>
                                          <p:spTgt spid="5">
                                            <p:txEl>
                                              <p:pRg st="3" end="3"/>
                                            </p:txEl>
                                          </p:spTgt>
                                        </p:tgtEl>
                                      </p:cBhvr>
                                    </p:animEffect>
                                  </p:childTnLst>
                                </p:cTn>
                              </p:par>
                              <p:par>
                                <p:cTn id="29" presetID="22" presetClass="exit" presetSubtype="4" fill="hold" nodeType="withEffect">
                                  <p:stCondLst>
                                    <p:cond delay="0"/>
                                  </p:stCondLst>
                                  <p:childTnLst>
                                    <p:animEffect transition="out" filter="wipe(down)">
                                      <p:cBhvr>
                                        <p:cTn id="30" dur="500"/>
                                        <p:tgtEl>
                                          <p:spTgt spid="5">
                                            <p:txEl>
                                              <p:pRg st="2" end="2"/>
                                            </p:txEl>
                                          </p:spTgt>
                                        </p:tgtEl>
                                      </p:cBhvr>
                                    </p:animEffect>
                                    <p:set>
                                      <p:cBhvr>
                                        <p:cTn id="31" dur="1" fill="hold">
                                          <p:stCondLst>
                                            <p:cond delay="499"/>
                                          </p:stCondLst>
                                        </p:cTn>
                                        <p:tgtEl>
                                          <p:spTgt spid="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629816"/>
          </a:xfrm>
        </p:spPr>
        <p:txBody>
          <a:bodyPr>
            <a:normAutofit/>
          </a:bodyPr>
          <a:lstStyle/>
          <a:p>
            <a:pPr algn="ctr"/>
            <a:r>
              <a:rPr lang="tr-TR" sz="3200" b="1" i="1" dirty="0"/>
              <a:t>3. Adım: </a:t>
            </a:r>
            <a:r>
              <a:rPr lang="tr-TR" sz="3200" b="1" dirty="0">
                <a:solidFill>
                  <a:srgbClr val="424456"/>
                </a:solidFill>
              </a:rPr>
              <a:t>Tekliflerin yazılı olarak alınması</a:t>
            </a:r>
            <a:endParaRPr lang="tr-TR" sz="3200" b="1" i="1" dirty="0"/>
          </a:p>
        </p:txBody>
      </p:sp>
      <p:sp>
        <p:nvSpPr>
          <p:cNvPr id="4" name="3 Dikdörtgen"/>
          <p:cNvSpPr/>
          <p:nvPr/>
        </p:nvSpPr>
        <p:spPr>
          <a:xfrm>
            <a:off x="395536" y="1844824"/>
            <a:ext cx="8208912" cy="707886"/>
          </a:xfrm>
          <a:prstGeom prst="rect">
            <a:avLst/>
          </a:prstGeom>
        </p:spPr>
        <p:txBody>
          <a:bodyPr wrap="square">
            <a:spAutoFit/>
          </a:bodyPr>
          <a:lstStyle/>
          <a:p>
            <a:pPr algn="just">
              <a:buFont typeface="Wingdings" pitchFamily="2" charset="2"/>
              <a:buChar char="Ø"/>
            </a:pPr>
            <a:r>
              <a:rPr lang="tr-TR" sz="2000" dirty="0">
                <a:solidFill>
                  <a:srgbClr val="424456"/>
                </a:solidFill>
                <a:ea typeface="+mj-ea"/>
                <a:cs typeface="+mj-cs"/>
              </a:rPr>
              <a:t>  Teklifler belirtilen yer ve saatte kayıt altına alınır. Karşılığında isteklilere Teklif Alındı Belgesi </a:t>
            </a:r>
            <a:r>
              <a:rPr lang="tr-TR" sz="2000" dirty="0">
                <a:solidFill>
                  <a:srgbClr val="424456"/>
                </a:solidFill>
              </a:rPr>
              <a:t>(</a:t>
            </a:r>
            <a:r>
              <a:rPr lang="tr-TR" sz="2000" i="1" dirty="0">
                <a:solidFill>
                  <a:srgbClr val="424456"/>
                </a:solidFill>
              </a:rPr>
              <a:t>SR EK-6</a:t>
            </a:r>
            <a:r>
              <a:rPr lang="tr-TR" sz="2000" dirty="0">
                <a:solidFill>
                  <a:srgbClr val="424456"/>
                </a:solidFill>
              </a:rPr>
              <a:t>)</a:t>
            </a:r>
            <a:r>
              <a:rPr lang="tr-TR" sz="2000" dirty="0">
                <a:solidFill>
                  <a:srgbClr val="424456"/>
                </a:solidFill>
                <a:ea typeface="+mj-ea"/>
                <a:cs typeface="+mj-cs"/>
              </a:rPr>
              <a:t> verilir. </a:t>
            </a:r>
            <a:endParaRPr lang="tr-TR" sz="2000" dirty="0"/>
          </a:p>
        </p:txBody>
      </p:sp>
      <p:sp>
        <p:nvSpPr>
          <p:cNvPr id="5" name="1 Başlık"/>
          <p:cNvSpPr txBox="1">
            <a:spLocks/>
          </p:cNvSpPr>
          <p:nvPr/>
        </p:nvSpPr>
        <p:spPr>
          <a:xfrm>
            <a:off x="230832" y="2564904"/>
            <a:ext cx="8229600" cy="1069848"/>
          </a:xfrm>
          <a:prstGeom prst="rect">
            <a:avLst/>
          </a:prstGeom>
        </p:spPr>
        <p:txBody>
          <a:bodyPr vert="horz" anchor="ctr">
            <a:normAutofit/>
          </a:bodyPr>
          <a:lstStyle/>
          <a:p>
            <a:pPr algn="ctr">
              <a:spcBef>
                <a:spcPct val="0"/>
              </a:spcBef>
              <a:defRPr/>
            </a:pPr>
            <a:r>
              <a:rPr lang="tr-TR" sz="3200" b="1" i="1" dirty="0">
                <a:solidFill>
                  <a:schemeClr val="tx2"/>
                </a:solidFill>
                <a:latin typeface="+mj-lt"/>
                <a:ea typeface="+mj-ea"/>
                <a:cs typeface="+mj-cs"/>
              </a:rPr>
              <a:t>4.</a:t>
            </a:r>
            <a:r>
              <a:rPr kumimoji="0" lang="tr-TR" sz="3200" b="1" i="1" u="none" strike="noStrike" kern="1200" cap="none" spc="0" normalizeH="0" baseline="0" noProof="0" dirty="0">
                <a:ln>
                  <a:noFill/>
                </a:ln>
                <a:solidFill>
                  <a:schemeClr val="tx2"/>
                </a:solidFill>
                <a:effectLst/>
                <a:uLnTx/>
                <a:uFillTx/>
                <a:latin typeface="+mj-lt"/>
                <a:ea typeface="+mj-ea"/>
                <a:cs typeface="+mj-cs"/>
              </a:rPr>
              <a:t> Adım</a:t>
            </a:r>
            <a:r>
              <a:rPr lang="tr-TR" sz="3200" b="1" i="1" dirty="0">
                <a:solidFill>
                  <a:schemeClr val="tx2"/>
                </a:solidFill>
                <a:latin typeface="+mj-lt"/>
                <a:ea typeface="+mj-ea"/>
                <a:cs typeface="+mj-cs"/>
              </a:rPr>
              <a:t>: Tekliflerin değerlendirilmesi</a:t>
            </a:r>
            <a:endParaRPr kumimoji="0" lang="tr-TR" sz="3200" b="1" i="1" u="none" strike="noStrike" kern="1200" cap="none" spc="0" normalizeH="0" baseline="0" noProof="0" dirty="0">
              <a:ln>
                <a:noFill/>
              </a:ln>
              <a:solidFill>
                <a:schemeClr val="tx2"/>
              </a:solidFill>
              <a:effectLst/>
              <a:uLnTx/>
              <a:uFillTx/>
              <a:latin typeface="+mj-lt"/>
              <a:ea typeface="+mj-ea"/>
              <a:cs typeface="+mj-cs"/>
            </a:endParaRPr>
          </a:p>
        </p:txBody>
      </p:sp>
      <p:sp>
        <p:nvSpPr>
          <p:cNvPr id="6" name="5 Dikdörtgen"/>
          <p:cNvSpPr/>
          <p:nvPr/>
        </p:nvSpPr>
        <p:spPr>
          <a:xfrm>
            <a:off x="395536" y="3573016"/>
            <a:ext cx="7992888" cy="2246769"/>
          </a:xfrm>
          <a:prstGeom prst="rect">
            <a:avLst/>
          </a:prstGeom>
        </p:spPr>
        <p:txBody>
          <a:bodyPr wrap="square">
            <a:spAutoFit/>
          </a:bodyPr>
          <a:lstStyle/>
          <a:p>
            <a:pPr marL="342900" indent="-342900" algn="just">
              <a:buFont typeface="Wingdings" pitchFamily="2" charset="2"/>
              <a:buChar char="Ø"/>
            </a:pPr>
            <a:r>
              <a:rPr lang="tr-TR" sz="2000" dirty="0">
                <a:solidFill>
                  <a:srgbClr val="424456"/>
                </a:solidFill>
                <a:ea typeface="+mj-ea"/>
                <a:cs typeface="+mj-cs"/>
              </a:rPr>
              <a:t>Teklifler kayıt sırasına göre açılıp öncelikle idari uygunluk tablosu kullanılarak (</a:t>
            </a:r>
            <a:r>
              <a:rPr lang="tr-TR" sz="2000" i="1" dirty="0"/>
              <a:t>SR Ek-3, Bölüm C, İdari Uygunluk Değerlendirme Tablosu</a:t>
            </a:r>
            <a:r>
              <a:rPr lang="tr-TR" dirty="0"/>
              <a:t>)  değerlendirilir.</a:t>
            </a:r>
          </a:p>
          <a:p>
            <a:pPr marL="342900" indent="-342900" algn="just">
              <a:buFont typeface="Wingdings" pitchFamily="2" charset="2"/>
              <a:buChar char="Ø"/>
            </a:pPr>
            <a:endParaRPr lang="tr-TR" sz="2000" dirty="0">
              <a:solidFill>
                <a:srgbClr val="424456"/>
              </a:solidFill>
              <a:ea typeface="+mj-ea"/>
              <a:cs typeface="+mj-cs"/>
            </a:endParaRPr>
          </a:p>
          <a:p>
            <a:pPr marL="342900" indent="-342900" algn="just">
              <a:buFont typeface="Wingdings" pitchFamily="2" charset="2"/>
              <a:buChar char="Ø"/>
            </a:pPr>
            <a:r>
              <a:rPr lang="tr-TR" sz="2000" dirty="0">
                <a:solidFill>
                  <a:srgbClr val="424456"/>
                </a:solidFill>
                <a:ea typeface="+mj-ea"/>
                <a:cs typeface="+mj-cs"/>
              </a:rPr>
              <a:t>Daha sonra tekliflerin teknik ve mali değerlendirilmelerine geçilir. Bu değerlendirme süresi tekliflerin açıldığı tarihten itibaren </a:t>
            </a:r>
            <a:r>
              <a:rPr lang="tr-TR" sz="2000" b="1" dirty="0">
                <a:solidFill>
                  <a:srgbClr val="424456"/>
                </a:solidFill>
                <a:ea typeface="+mj-ea"/>
                <a:cs typeface="+mj-cs"/>
              </a:rPr>
              <a:t>15 iş gününü </a:t>
            </a:r>
            <a:r>
              <a:rPr lang="tr-TR" sz="2000" dirty="0">
                <a:solidFill>
                  <a:srgbClr val="424456"/>
                </a:solidFill>
                <a:ea typeface="+mj-ea"/>
                <a:cs typeface="+mj-cs"/>
              </a:rPr>
              <a:t>geçemez.</a:t>
            </a:r>
            <a:endParaRPr lang="tr-TR" sz="2000" dirty="0"/>
          </a:p>
        </p:txBody>
      </p:sp>
      <p:pic>
        <p:nvPicPr>
          <p:cNvPr id="7" name="Resim 6">
            <a:extLst>
              <a:ext uri="{FF2B5EF4-FFF2-40B4-BE49-F238E27FC236}">
                <a16:creationId xmlns:a16="http://schemas.microsoft.com/office/drawing/2014/main" id="{AB153E3F-DF0E-4F09-8A45-CB8CF2A75D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par>
                                <p:cTn id="13" presetID="22" presetClass="exit" presetSubtype="4" fill="hold" grpId="1" nodeType="withEffect">
                                  <p:stCondLst>
                                    <p:cond delay="0"/>
                                  </p:stCondLst>
                                  <p:childTnLst>
                                    <p:animEffect transition="out" filter="wipe(down)">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22" presetClass="exit" presetSubtype="4" fill="hold" grpId="0" nodeType="withEffect">
                                  <p:stCondLst>
                                    <p:cond delay="0"/>
                                  </p:stCondLst>
                                  <p:childTnLst>
                                    <p:animEffect transition="out" filter="wipe(down)">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par>
                          <p:cTn id="19" fill="hold">
                            <p:stCondLst>
                              <p:cond delay="500"/>
                            </p:stCondLst>
                            <p:childTnLst>
                              <p:par>
                                <p:cTn id="20" presetID="12" presetClass="entr" presetSubtype="4" fill="hold" nodeType="after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slide(fromBottom)">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slide(fromBottom)">
                                      <p:cBhvr>
                                        <p:cTn id="27" dur="500"/>
                                        <p:tgtEl>
                                          <p:spTgt spid="6">
                                            <p:txEl>
                                              <p:pRg st="2" end="2"/>
                                            </p:txEl>
                                          </p:spTgt>
                                        </p:tgtEl>
                                      </p:cBhvr>
                                    </p:animEffect>
                                  </p:childTnLst>
                                </p:cTn>
                              </p:par>
                              <p:par>
                                <p:cTn id="28" presetID="22" presetClass="exit" presetSubtype="4" fill="hold" nodeType="withEffect">
                                  <p:stCondLst>
                                    <p:cond delay="0"/>
                                  </p:stCondLst>
                                  <p:childTnLst>
                                    <p:animEffect transition="out" filter="wipe(down)">
                                      <p:cBhvr>
                                        <p:cTn id="29" dur="500"/>
                                        <p:tgtEl>
                                          <p:spTgt spid="6">
                                            <p:txEl>
                                              <p:pRg st="0" end="0"/>
                                            </p:txEl>
                                          </p:spTgt>
                                        </p:tgtEl>
                                      </p:cBhvr>
                                    </p:animEffect>
                                    <p:set>
                                      <p:cBhvr>
                                        <p:cTn id="30"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722313" y="2060848"/>
            <a:ext cx="7772400" cy="2815952"/>
          </a:xfrm>
        </p:spPr>
        <p:txBody>
          <a:bodyPr>
            <a:normAutofit/>
          </a:bodyPr>
          <a:lstStyle/>
          <a:p>
            <a:pPr marL="388620" indent="-342900" algn="just">
              <a:buFont typeface="Wingdings" panose="05000000000000000000" pitchFamily="2" charset="2"/>
              <a:buChar char="Ø"/>
            </a:pPr>
            <a:r>
              <a:rPr lang="tr-TR" sz="2400" dirty="0"/>
              <a:t>Mal Alımı ve Yapım İşi ihalelerinde, İhalenin verilmesinde tek kriter fiyattır. İhale teknik şartnameye uyan teklifler arasında en düşük fiyat veren istekliye verilir.</a:t>
            </a:r>
          </a:p>
          <a:p>
            <a:pPr algn="just"/>
            <a:endParaRPr lang="tr-TR" sz="2400" dirty="0"/>
          </a:p>
          <a:p>
            <a:pPr marL="388620" indent="-342900" algn="just">
              <a:buFont typeface="Wingdings" panose="05000000000000000000" pitchFamily="2" charset="2"/>
              <a:buChar char="Ø"/>
            </a:pPr>
            <a:r>
              <a:rPr lang="tr-TR" sz="2400" dirty="0"/>
              <a:t>Hizmet alımı ihalelerinde teklifler değerlendirilirken “Satın Alma Rehberi”nde detayları verildiği şekliyle teknik puanlama yapılması gerekmektedir.</a:t>
            </a:r>
          </a:p>
          <a:p>
            <a:endParaRPr lang="tr-TR" dirty="0"/>
          </a:p>
        </p:txBody>
      </p:sp>
      <p:sp>
        <p:nvSpPr>
          <p:cNvPr id="4" name="1 Başlık"/>
          <p:cNvSpPr txBox="1">
            <a:spLocks/>
          </p:cNvSpPr>
          <p:nvPr/>
        </p:nvSpPr>
        <p:spPr>
          <a:xfrm>
            <a:off x="230832" y="991000"/>
            <a:ext cx="8229600" cy="1069848"/>
          </a:xfrm>
          <a:prstGeom prst="rect">
            <a:avLst/>
          </a:prstGeom>
        </p:spPr>
        <p:txBody>
          <a:bodyPr vert="horz" anchor="ctr">
            <a:normAutofit/>
          </a:bodyPr>
          <a:lstStyle/>
          <a:p>
            <a:pPr algn="ctr">
              <a:spcBef>
                <a:spcPct val="0"/>
              </a:spcBef>
              <a:defRPr/>
            </a:pPr>
            <a:r>
              <a:rPr lang="tr-TR" sz="3200" b="1" i="1" dirty="0">
                <a:solidFill>
                  <a:schemeClr val="tx2"/>
                </a:solidFill>
                <a:latin typeface="+mj-lt"/>
                <a:ea typeface="+mj-ea"/>
                <a:cs typeface="+mj-cs"/>
              </a:rPr>
              <a:t>4.</a:t>
            </a:r>
            <a:r>
              <a:rPr kumimoji="0" lang="tr-TR" sz="3200" b="1" i="1" u="none" strike="noStrike" kern="1200" cap="none" spc="0" normalizeH="0" baseline="0" noProof="0" dirty="0">
                <a:ln>
                  <a:noFill/>
                </a:ln>
                <a:solidFill>
                  <a:schemeClr val="tx2"/>
                </a:solidFill>
                <a:effectLst/>
                <a:uLnTx/>
                <a:uFillTx/>
                <a:latin typeface="+mj-lt"/>
                <a:ea typeface="+mj-ea"/>
                <a:cs typeface="+mj-cs"/>
              </a:rPr>
              <a:t> Adım</a:t>
            </a:r>
            <a:r>
              <a:rPr lang="tr-TR" sz="3200" b="1" i="1" dirty="0">
                <a:solidFill>
                  <a:schemeClr val="tx2"/>
                </a:solidFill>
                <a:latin typeface="+mj-lt"/>
                <a:ea typeface="+mj-ea"/>
                <a:cs typeface="+mj-cs"/>
              </a:rPr>
              <a:t>: Tekliflerin değerlendirilmesi</a:t>
            </a:r>
            <a:endParaRPr kumimoji="0" lang="tr-TR" sz="3200" b="1" i="1" u="none" strike="noStrike" kern="1200" cap="none" spc="0" normalizeH="0" baseline="0" noProof="0" dirty="0">
              <a:ln>
                <a:noFill/>
              </a:ln>
              <a:solidFill>
                <a:schemeClr val="tx2"/>
              </a:solidFill>
              <a:effectLst/>
              <a:uLnTx/>
              <a:uFillTx/>
              <a:latin typeface="+mj-lt"/>
              <a:ea typeface="+mj-ea"/>
              <a:cs typeface="+mj-cs"/>
            </a:endParaRPr>
          </a:p>
        </p:txBody>
      </p:sp>
      <p:pic>
        <p:nvPicPr>
          <p:cNvPr id="5" name="Resim 4">
            <a:extLst>
              <a:ext uri="{FF2B5EF4-FFF2-40B4-BE49-F238E27FC236}">
                <a16:creationId xmlns:a16="http://schemas.microsoft.com/office/drawing/2014/main" id="{F4CF2B8D-9BC7-4819-BB6A-D6FD7F7279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par>
                                <p:cTn id="13" presetID="22" presetClass="exit" presetSubtype="4" fill="hold" nodeType="withEffect">
                                  <p:stCondLst>
                                    <p:cond delay="0"/>
                                  </p:stCondLst>
                                  <p:childTnLst>
                                    <p:animEffect transition="out" filter="wipe(down)">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12776"/>
            <a:ext cx="8229600" cy="4248472"/>
          </a:xfrm>
        </p:spPr>
        <p:txBody>
          <a:bodyPr>
            <a:noAutofit/>
          </a:bodyPr>
          <a:lstStyle/>
          <a:p>
            <a:pPr marL="342900" indent="-342900">
              <a:buFont typeface="Wingdings" panose="05000000000000000000" pitchFamily="2" charset="2"/>
              <a:buChar char="Ø"/>
            </a:pPr>
            <a:r>
              <a:rPr lang="tr-TR" sz="2000" dirty="0">
                <a:latin typeface="+mn-lt"/>
              </a:rPr>
              <a:t>İhaleyi kazanan istekli </a:t>
            </a:r>
            <a:r>
              <a:rPr lang="tr-TR" sz="2000" b="1" dirty="0">
                <a:latin typeface="+mn-lt"/>
              </a:rPr>
              <a:t>en geç 5 gün </a:t>
            </a:r>
            <a:r>
              <a:rPr lang="tr-TR" sz="2000" dirty="0">
                <a:latin typeface="+mn-lt"/>
              </a:rPr>
              <a:t>içinde sözleşmeyi imzalamak için davet edilir. Tebliğ tarihinden itibaren </a:t>
            </a:r>
            <a:r>
              <a:rPr lang="tr-TR" sz="2000" b="1" dirty="0">
                <a:latin typeface="+mn-lt"/>
              </a:rPr>
              <a:t>7 gün</a:t>
            </a:r>
            <a:r>
              <a:rPr lang="tr-TR" sz="2000" dirty="0">
                <a:latin typeface="+mn-lt"/>
              </a:rPr>
              <a:t> içinde de gerekli belgelerin hazır olması gereklidir. </a:t>
            </a:r>
            <a:br>
              <a:rPr lang="tr-TR" sz="2000" dirty="0">
                <a:latin typeface="+mn-lt"/>
              </a:rPr>
            </a:br>
            <a:br>
              <a:rPr lang="tr-TR" sz="2000" dirty="0">
                <a:latin typeface="+mn-lt"/>
              </a:rPr>
            </a:br>
            <a:r>
              <a:rPr lang="tr-TR" sz="2000" dirty="0">
                <a:latin typeface="+mn-lt"/>
              </a:rPr>
              <a:t>Sözleşme imzalandıktan sonra </a:t>
            </a:r>
            <a:r>
              <a:rPr lang="tr-TR" sz="2000" b="1" dirty="0">
                <a:latin typeface="+mn-lt"/>
              </a:rPr>
              <a:t>10 gün </a:t>
            </a:r>
            <a:r>
              <a:rPr lang="tr-TR" sz="2000" dirty="0">
                <a:latin typeface="+mn-lt"/>
              </a:rPr>
              <a:t>içinde seçilmeyen istekliler yazılı olarak bilgilendirilir. Ayrıca ihale sonuçlarını kendi internet sitenizde yayımlanmalı ve ajans internet sitesinde yayımlanması için ajansa iletilmeli.</a:t>
            </a:r>
          </a:p>
        </p:txBody>
      </p:sp>
      <p:sp>
        <p:nvSpPr>
          <p:cNvPr id="4" name="1 Başlık"/>
          <p:cNvSpPr txBox="1">
            <a:spLocks/>
          </p:cNvSpPr>
          <p:nvPr/>
        </p:nvSpPr>
        <p:spPr>
          <a:xfrm>
            <a:off x="611560" y="980728"/>
            <a:ext cx="8229600" cy="1069848"/>
          </a:xfrm>
          <a:prstGeom prst="rect">
            <a:avLst/>
          </a:prstGeom>
        </p:spPr>
        <p:txBody>
          <a:bodyPr vert="horz" anchor="ctr">
            <a:normAutofit/>
          </a:bodyPr>
          <a:lstStyle/>
          <a:p>
            <a:pPr lvl="0" algn="ctr">
              <a:spcBef>
                <a:spcPct val="0"/>
              </a:spcBef>
              <a:defRPr/>
            </a:pPr>
            <a:r>
              <a:rPr lang="tr-TR" sz="3200" b="1" i="1" dirty="0">
                <a:solidFill>
                  <a:schemeClr val="tx2"/>
                </a:solidFill>
                <a:latin typeface="+mj-lt"/>
                <a:ea typeface="+mj-ea"/>
                <a:cs typeface="+mj-cs"/>
              </a:rPr>
              <a:t>5.</a:t>
            </a:r>
            <a:r>
              <a:rPr kumimoji="0" lang="tr-TR" sz="3200" b="1" i="1" u="none" strike="noStrike" kern="1200" cap="none" spc="0" normalizeH="0" baseline="0" noProof="0" dirty="0">
                <a:ln>
                  <a:noFill/>
                </a:ln>
                <a:solidFill>
                  <a:schemeClr val="tx2"/>
                </a:solidFill>
                <a:effectLst/>
                <a:uLnTx/>
                <a:uFillTx/>
                <a:latin typeface="+mj-lt"/>
                <a:ea typeface="+mj-ea"/>
                <a:cs typeface="+mj-cs"/>
              </a:rPr>
              <a:t> Adım : </a:t>
            </a:r>
            <a:r>
              <a:rPr lang="tr-TR" sz="3200" b="1" dirty="0"/>
              <a:t>İhalenin verilmesi / seçilmeyenlerin bilgilendirilmesi</a:t>
            </a:r>
            <a:endParaRPr kumimoji="0" lang="tr-TR" sz="3200" b="1" i="1" u="none" strike="noStrike" kern="1200" cap="none" spc="0" normalizeH="0" baseline="0" noProof="0" dirty="0">
              <a:ln>
                <a:noFill/>
              </a:ln>
              <a:solidFill>
                <a:schemeClr val="tx2"/>
              </a:solidFill>
              <a:effectLst/>
              <a:uLnTx/>
              <a:uFillTx/>
              <a:latin typeface="+mj-lt"/>
              <a:ea typeface="+mj-ea"/>
              <a:cs typeface="+mj-cs"/>
            </a:endParaRPr>
          </a:p>
        </p:txBody>
      </p:sp>
      <p:pic>
        <p:nvPicPr>
          <p:cNvPr id="5" name="Resim 4">
            <a:extLst>
              <a:ext uri="{FF2B5EF4-FFF2-40B4-BE49-F238E27FC236}">
                <a16:creationId xmlns:a16="http://schemas.microsoft.com/office/drawing/2014/main" id="{C4D83C6E-3C1A-4781-9D4A-BFD1152D33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1 Başlık"/>
          <p:cNvSpPr txBox="1">
            <a:spLocks/>
          </p:cNvSpPr>
          <p:nvPr/>
        </p:nvSpPr>
        <p:spPr>
          <a:xfrm>
            <a:off x="611560" y="1268760"/>
            <a:ext cx="8229600" cy="1069848"/>
          </a:xfrm>
          <a:prstGeom prst="rect">
            <a:avLst/>
          </a:prstGeom>
        </p:spPr>
        <p:txBody>
          <a:bodyPr vert="horz" anchor="ctr">
            <a:normAutofit/>
          </a:bodyPr>
          <a:lstStyle/>
          <a:p>
            <a:pPr algn="ctr">
              <a:spcBef>
                <a:spcPct val="0"/>
              </a:spcBef>
              <a:defRPr/>
            </a:pPr>
            <a:r>
              <a:rPr lang="tr-TR" sz="3200" b="1" i="1" dirty="0">
                <a:solidFill>
                  <a:schemeClr val="tx2"/>
                </a:solidFill>
                <a:latin typeface="+mj-lt"/>
                <a:ea typeface="+mj-ea"/>
                <a:cs typeface="+mj-cs"/>
              </a:rPr>
              <a:t>6.</a:t>
            </a:r>
            <a:r>
              <a:rPr kumimoji="0" lang="tr-TR" sz="3200" b="1" i="1" u="none" strike="noStrike" kern="1200" cap="none" spc="0" normalizeH="0" baseline="0" noProof="0" dirty="0">
                <a:ln>
                  <a:noFill/>
                </a:ln>
                <a:solidFill>
                  <a:schemeClr val="tx2"/>
                </a:solidFill>
                <a:effectLst/>
                <a:uLnTx/>
                <a:uFillTx/>
                <a:latin typeface="+mj-lt"/>
                <a:ea typeface="+mj-ea"/>
                <a:cs typeface="+mj-cs"/>
              </a:rPr>
              <a:t> Adım : </a:t>
            </a:r>
            <a:r>
              <a:rPr lang="tr-TR" sz="3200" b="1" dirty="0">
                <a:solidFill>
                  <a:srgbClr val="424456"/>
                </a:solidFill>
                <a:latin typeface="Trebuchet MS"/>
              </a:rPr>
              <a:t>Sözleşmenin uygulanması</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3200" b="1" i="1" u="none" strike="noStrike" kern="1200" cap="none" spc="0" normalizeH="0" baseline="0" noProof="0" dirty="0">
              <a:ln>
                <a:noFill/>
              </a:ln>
              <a:solidFill>
                <a:schemeClr val="tx2"/>
              </a:solidFill>
              <a:effectLst/>
              <a:uLnTx/>
              <a:uFillTx/>
              <a:latin typeface="+mj-lt"/>
              <a:ea typeface="+mj-ea"/>
              <a:cs typeface="+mj-cs"/>
            </a:endParaRPr>
          </a:p>
        </p:txBody>
      </p:sp>
      <p:sp>
        <p:nvSpPr>
          <p:cNvPr id="5" name="4 Dikdörtgen"/>
          <p:cNvSpPr/>
          <p:nvPr/>
        </p:nvSpPr>
        <p:spPr>
          <a:xfrm>
            <a:off x="539552" y="2428868"/>
            <a:ext cx="8064896" cy="1938992"/>
          </a:xfrm>
          <a:prstGeom prst="rect">
            <a:avLst/>
          </a:prstGeom>
        </p:spPr>
        <p:txBody>
          <a:bodyPr wrap="square">
            <a:spAutoFit/>
          </a:bodyPr>
          <a:lstStyle/>
          <a:p>
            <a:endParaRPr lang="tr-TR" sz="2000" b="1" dirty="0">
              <a:solidFill>
                <a:srgbClr val="424456"/>
              </a:solidFill>
              <a:latin typeface="Trebuchet MS"/>
              <a:ea typeface="+mj-ea"/>
              <a:cs typeface="+mj-cs"/>
            </a:endParaRPr>
          </a:p>
          <a:p>
            <a:pPr marL="342900" indent="-342900" algn="just">
              <a:buFont typeface="Wingdings" panose="05000000000000000000" pitchFamily="2" charset="2"/>
              <a:buChar char="Ø"/>
            </a:pPr>
            <a:r>
              <a:rPr lang="tr-TR" sz="2000" dirty="0">
                <a:solidFill>
                  <a:srgbClr val="424456"/>
                </a:solidFill>
                <a:ea typeface="+mj-ea"/>
                <a:cs typeface="+mj-cs"/>
              </a:rPr>
              <a:t> Sözleşme imzalandıktan sonra yüklenicinin yükümlülükleri çerçevesinde uygulamayı yönetme ve izleme gerçekleştirilmelidir.</a:t>
            </a:r>
          </a:p>
          <a:p>
            <a:pPr algn="just"/>
            <a:endParaRPr lang="tr-TR" sz="2000" dirty="0">
              <a:solidFill>
                <a:srgbClr val="424456"/>
              </a:solidFill>
              <a:ea typeface="+mj-ea"/>
              <a:cs typeface="+mj-cs"/>
            </a:endParaRPr>
          </a:p>
          <a:p>
            <a:pPr marL="342900" indent="-342900" algn="just">
              <a:buFont typeface="Wingdings" panose="05000000000000000000" pitchFamily="2" charset="2"/>
              <a:buChar char="Ø"/>
            </a:pPr>
            <a:r>
              <a:rPr lang="tr-TR" sz="2000" dirty="0">
                <a:solidFill>
                  <a:srgbClr val="424456"/>
                </a:solidFill>
                <a:ea typeface="+mj-ea"/>
                <a:cs typeface="+mj-cs"/>
              </a:rPr>
              <a:t> Sözleşme Makamı olarak, satın alma faaliyetlerinden kaynaklanan ve projenin uygulanmasını etkileyen gecikmeler sizin sorumluluğunuzdadır.</a:t>
            </a:r>
            <a:endParaRPr lang="tr-TR" sz="2000" dirty="0"/>
          </a:p>
        </p:txBody>
      </p:sp>
      <p:pic>
        <p:nvPicPr>
          <p:cNvPr id="6" name="Resim 5">
            <a:extLst>
              <a:ext uri="{FF2B5EF4-FFF2-40B4-BE49-F238E27FC236}">
                <a16:creationId xmlns:a16="http://schemas.microsoft.com/office/drawing/2014/main" id="{126386DE-821C-47A3-8C8D-FC6DD57DE7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4" fill="hold" nodeType="withEffect">
                                  <p:stCondLst>
                                    <p:cond delay="0"/>
                                  </p:stCondLst>
                                  <p:childTnLst>
                                    <p:animEffect transition="out" filter="wipe(down)">
                                      <p:cBhvr>
                                        <p:cTn id="6" dur="500"/>
                                        <p:tgtEl>
                                          <p:spTgt spid="5">
                                            <p:txEl>
                                              <p:pRg st="1" end="1"/>
                                            </p:txEl>
                                          </p:spTgt>
                                        </p:tgtEl>
                                      </p:cBhvr>
                                    </p:animEffect>
                                    <p:set>
                                      <p:cBhvr>
                                        <p:cTn id="7" dur="1" fill="hold">
                                          <p:stCondLst>
                                            <p:cond delay="499"/>
                                          </p:stCondLst>
                                        </p:cTn>
                                        <p:tgtEl>
                                          <p:spTgt spid="5">
                                            <p:txEl>
                                              <p:pRg st="1" end="1"/>
                                            </p:txEl>
                                          </p:spTgt>
                                        </p:tgtEl>
                                        <p:attrNameLst>
                                          <p:attrName>style.visibility</p:attrName>
                                        </p:attrNameLst>
                                      </p:cBhvr>
                                      <p:to>
                                        <p:strVal val="hidden"/>
                                      </p:to>
                                    </p:set>
                                  </p:childTnLst>
                                </p:cTn>
                              </p:par>
                              <p:par>
                                <p:cTn id="8" presetID="22" presetClass="exit" presetSubtype="4" fill="hold" nodeType="withEffect">
                                  <p:stCondLst>
                                    <p:cond delay="0"/>
                                  </p:stCondLst>
                                  <p:childTnLst>
                                    <p:animEffect transition="out" filter="wipe(down)">
                                      <p:cBhvr>
                                        <p:cTn id="9" dur="500"/>
                                        <p:tgtEl>
                                          <p:spTgt spid="5">
                                            <p:txEl>
                                              <p:pRg st="3" end="3"/>
                                            </p:txEl>
                                          </p:spTgt>
                                        </p:tgtEl>
                                      </p:cBhvr>
                                    </p:animEffect>
                                    <p:set>
                                      <p:cBhvr>
                                        <p:cTn id="10" dur="1" fill="hold">
                                          <p:stCondLst>
                                            <p:cond delay="499"/>
                                          </p:stCondLst>
                                        </p:cTn>
                                        <p:tgtEl>
                                          <p:spTgt spid="5">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2339752" y="0"/>
            <a:ext cx="7772400" cy="908720"/>
          </a:xfrm>
        </p:spPr>
        <p:txBody>
          <a:bodyPr/>
          <a:lstStyle/>
          <a:p>
            <a:r>
              <a:rPr lang="tr-TR" dirty="0">
                <a:latin typeface="+mn-lt"/>
              </a:rPr>
              <a:t>Pazarlık Usulü</a:t>
            </a:r>
          </a:p>
        </p:txBody>
      </p:sp>
      <p:sp>
        <p:nvSpPr>
          <p:cNvPr id="3" name="2 Metin Yer Tutucusu"/>
          <p:cNvSpPr>
            <a:spLocks noGrp="1"/>
          </p:cNvSpPr>
          <p:nvPr>
            <p:ph type="body" idx="1"/>
          </p:nvPr>
        </p:nvSpPr>
        <p:spPr>
          <a:xfrm>
            <a:off x="395536" y="1412776"/>
            <a:ext cx="8064896" cy="4464496"/>
          </a:xfrm>
        </p:spPr>
        <p:txBody>
          <a:bodyPr>
            <a:noAutofit/>
          </a:bodyPr>
          <a:lstStyle/>
          <a:p>
            <a:pPr marL="531813" indent="-487363" algn="just">
              <a:spcBef>
                <a:spcPct val="50000"/>
              </a:spcBef>
              <a:buFont typeface="Wingdings" pitchFamily="2" charset="2"/>
              <a:buChar char="ü"/>
            </a:pPr>
            <a:r>
              <a:rPr lang="tr-TR" sz="2500" b="1" dirty="0">
                <a:solidFill>
                  <a:schemeClr val="accent2"/>
                </a:solidFill>
              </a:rPr>
              <a:t>Pazarlık usulü</a:t>
            </a:r>
            <a:r>
              <a:rPr lang="tr-TR" sz="2500" b="1" dirty="0"/>
              <a:t>, </a:t>
            </a:r>
            <a:r>
              <a:rPr lang="tr-TR" sz="2500" dirty="0"/>
              <a:t>ihtiyaç duyulan alımın sağlayıcısı olabilecek en az 5 adayın belirlenmesinden sonra bu adaylara teklif sunmak üzere yazılı davetiye gönderildiği usuldür.</a:t>
            </a:r>
          </a:p>
          <a:p>
            <a:pPr marL="531813" indent="-487363" algn="just">
              <a:spcBef>
                <a:spcPct val="50000"/>
              </a:spcBef>
              <a:buFont typeface="Wingdings" pitchFamily="2" charset="2"/>
              <a:buChar char="ü"/>
            </a:pPr>
            <a:r>
              <a:rPr lang="tr-TR" sz="2500" dirty="0"/>
              <a:t>Özellikleri nedeniyle belli isteklilere yaptırılmasında yarar görülen özgün işlerde uygulanır. Ancak Açık İhale ile kıyaslandığında daha karmaşık bir sürece sahip olduğundan zorunlu kalmadıkça </a:t>
            </a:r>
            <a:r>
              <a:rPr lang="tr-TR" sz="2500" b="1" i="1" u="sng" dirty="0"/>
              <a:t>önerilmeyen</a:t>
            </a:r>
            <a:r>
              <a:rPr lang="tr-TR" sz="2500" dirty="0"/>
              <a:t> bir usuldür.</a:t>
            </a:r>
          </a:p>
          <a:p>
            <a:pPr marL="531813" indent="-487363" algn="just">
              <a:spcBef>
                <a:spcPct val="50000"/>
              </a:spcBef>
              <a:buFont typeface="Wingdings" pitchFamily="2" charset="2"/>
              <a:buChar char="ü"/>
            </a:pPr>
            <a:r>
              <a:rPr lang="tr-TR" sz="2500" dirty="0"/>
              <a:t>Yaklaşık maliyeti </a:t>
            </a:r>
            <a:r>
              <a:rPr lang="tr-TR" sz="2800" b="1" dirty="0"/>
              <a:t>67.613 – 338.104</a:t>
            </a:r>
            <a:r>
              <a:rPr lang="tr-TR" sz="2800" dirty="0"/>
              <a:t> TL arasında </a:t>
            </a:r>
            <a:r>
              <a:rPr lang="tr-TR" sz="2500" dirty="0"/>
              <a:t>olan alımlarda bu usul kullanılabilir. </a:t>
            </a:r>
          </a:p>
        </p:txBody>
      </p:sp>
      <p:pic>
        <p:nvPicPr>
          <p:cNvPr id="4" name="Resim 3">
            <a:extLst>
              <a:ext uri="{FF2B5EF4-FFF2-40B4-BE49-F238E27FC236}">
                <a16:creationId xmlns:a16="http://schemas.microsoft.com/office/drawing/2014/main" id="{FFC36066-6E1F-4351-96A2-866A8EDB23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22" presetClass="exit" presetSubtype="4" fill="hold" nodeType="withEffect">
                                  <p:stCondLst>
                                    <p:cond delay="0"/>
                                  </p:stCondLst>
                                  <p:childTnLst>
                                    <p:animEffect transition="out" filter="wipe(down)">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slide(fromBottom)">
                                      <p:cBhvr>
                                        <p:cTn id="20" dur="500"/>
                                        <p:tgtEl>
                                          <p:spTgt spid="3">
                                            <p:txEl>
                                              <p:pRg st="2" end="2"/>
                                            </p:txEl>
                                          </p:spTgt>
                                        </p:tgtEl>
                                      </p:cBhvr>
                                    </p:animEffect>
                                  </p:childTnLst>
                                </p:cTn>
                              </p:par>
                              <p:par>
                                <p:cTn id="21" presetID="22" presetClass="exit" presetSubtype="4" fill="hold" nodeType="withEffect">
                                  <p:stCondLst>
                                    <p:cond delay="0"/>
                                  </p:stCondLst>
                                  <p:childTnLst>
                                    <p:animEffect transition="out" filter="wipe(down)">
                                      <p:cBhvr>
                                        <p:cTn id="22" dur="500"/>
                                        <p:tgtEl>
                                          <p:spTgt spid="3">
                                            <p:txEl>
                                              <p:pRg st="1" end="1"/>
                                            </p:txEl>
                                          </p:spTgt>
                                        </p:tgtEl>
                                      </p:cBhvr>
                                    </p:animEffect>
                                    <p:set>
                                      <p:cBhvr>
                                        <p:cTn id="23"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5" name="4 Diyagram"/>
          <p:cNvGraphicFramePr/>
          <p:nvPr/>
        </p:nvGraphicFramePr>
        <p:xfrm>
          <a:off x="428596" y="1071546"/>
          <a:ext cx="8429684" cy="5214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1 Başlık"/>
          <p:cNvSpPr txBox="1">
            <a:spLocks/>
          </p:cNvSpPr>
          <p:nvPr/>
        </p:nvSpPr>
        <p:spPr>
          <a:xfrm>
            <a:off x="683568" y="116632"/>
            <a:ext cx="7772400" cy="90872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000" b="0" i="0" u="none" strike="noStrike" kern="1200" cap="none" spc="0" normalizeH="0" baseline="0" noProof="0" dirty="0">
                <a:ln>
                  <a:noFill/>
                </a:ln>
                <a:solidFill>
                  <a:schemeClr val="bg1"/>
                </a:solidFill>
                <a:effectLst/>
                <a:uLnTx/>
                <a:uFillTx/>
                <a:ea typeface="+mj-ea"/>
                <a:cs typeface="+mj-cs"/>
              </a:rPr>
              <a:t>Pazarlık Usulü Süreci</a:t>
            </a:r>
          </a:p>
        </p:txBody>
      </p:sp>
      <p:pic>
        <p:nvPicPr>
          <p:cNvPr id="4" name="Resim 3">
            <a:extLst>
              <a:ext uri="{FF2B5EF4-FFF2-40B4-BE49-F238E27FC236}">
                <a16:creationId xmlns:a16="http://schemas.microsoft.com/office/drawing/2014/main" id="{85D1DD1D-8D00-40F1-9CC1-BE9FB4D8C24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graphicEl>
                                              <a:dgm id="{A796F0F3-D600-4B28-8C7E-745CA787AF46}"/>
                                            </p:graphicEl>
                                          </p:spTgt>
                                        </p:tgtEl>
                                        <p:attrNameLst>
                                          <p:attrName>style.visibility</p:attrName>
                                        </p:attrNameLst>
                                      </p:cBhvr>
                                      <p:to>
                                        <p:strVal val="visible"/>
                                      </p:to>
                                    </p:set>
                                    <p:animEffect transition="in" filter="diamond(in)">
                                      <p:cBhvr>
                                        <p:cTn id="7" dur="2000"/>
                                        <p:tgtEl>
                                          <p:spTgt spid="5">
                                            <p:graphicEl>
                                              <a:dgm id="{A796F0F3-D600-4B28-8C7E-745CA787AF46}"/>
                                            </p:graphic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
                                            <p:graphicEl>
                                              <a:dgm id="{A7AB1631-D143-4ACD-9886-C5C269FF7967}"/>
                                            </p:graphicEl>
                                          </p:spTgt>
                                        </p:tgtEl>
                                        <p:attrNameLst>
                                          <p:attrName>style.visibility</p:attrName>
                                        </p:attrNameLst>
                                      </p:cBhvr>
                                      <p:to>
                                        <p:strVal val="visible"/>
                                      </p:to>
                                    </p:set>
                                    <p:animEffect transition="in" filter="diamond(in)">
                                      <p:cBhvr>
                                        <p:cTn id="10" dur="2000"/>
                                        <p:tgtEl>
                                          <p:spTgt spid="5">
                                            <p:graphicEl>
                                              <a:dgm id="{A7AB1631-D143-4ACD-9886-C5C269FF796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5">
                                            <p:graphicEl>
                                              <a:dgm id="{0E9731FA-E20E-443D-8062-423BE0DCCECE}"/>
                                            </p:graphicEl>
                                          </p:spTgt>
                                        </p:tgtEl>
                                        <p:attrNameLst>
                                          <p:attrName>style.visibility</p:attrName>
                                        </p:attrNameLst>
                                      </p:cBhvr>
                                      <p:to>
                                        <p:strVal val="visible"/>
                                      </p:to>
                                    </p:set>
                                    <p:animEffect transition="in" filter="diamond(in)">
                                      <p:cBhvr>
                                        <p:cTn id="15" dur="2000"/>
                                        <p:tgtEl>
                                          <p:spTgt spid="5">
                                            <p:graphicEl>
                                              <a:dgm id="{0E9731FA-E20E-443D-8062-423BE0DCCECE}"/>
                                            </p:graphicEl>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5">
                                            <p:graphicEl>
                                              <a:dgm id="{C06B617C-CEF9-4B08-9448-39019E2D58BF}"/>
                                            </p:graphicEl>
                                          </p:spTgt>
                                        </p:tgtEl>
                                        <p:attrNameLst>
                                          <p:attrName>style.visibility</p:attrName>
                                        </p:attrNameLst>
                                      </p:cBhvr>
                                      <p:to>
                                        <p:strVal val="visible"/>
                                      </p:to>
                                    </p:set>
                                    <p:animEffect transition="in" filter="diamond(in)">
                                      <p:cBhvr>
                                        <p:cTn id="18" dur="2000"/>
                                        <p:tgtEl>
                                          <p:spTgt spid="5">
                                            <p:graphicEl>
                                              <a:dgm id="{C06B617C-CEF9-4B08-9448-39019E2D58B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5">
                                            <p:graphicEl>
                                              <a:dgm id="{22228E83-6F02-4407-9F4A-67D5CA6DDCB7}"/>
                                            </p:graphicEl>
                                          </p:spTgt>
                                        </p:tgtEl>
                                        <p:attrNameLst>
                                          <p:attrName>style.visibility</p:attrName>
                                        </p:attrNameLst>
                                      </p:cBhvr>
                                      <p:to>
                                        <p:strVal val="visible"/>
                                      </p:to>
                                    </p:set>
                                    <p:animEffect transition="in" filter="diamond(in)">
                                      <p:cBhvr>
                                        <p:cTn id="23" dur="2000"/>
                                        <p:tgtEl>
                                          <p:spTgt spid="5">
                                            <p:graphicEl>
                                              <a:dgm id="{22228E83-6F02-4407-9F4A-67D5CA6DDCB7}"/>
                                            </p:graphicEl>
                                          </p:spTgt>
                                        </p:tgtEl>
                                      </p:cBhvr>
                                    </p:animEffect>
                                  </p:childTnLst>
                                </p:cTn>
                              </p:par>
                              <p:par>
                                <p:cTn id="24" presetID="8" presetClass="entr" presetSubtype="16" fill="hold" grpId="0" nodeType="withEffect">
                                  <p:stCondLst>
                                    <p:cond delay="0"/>
                                  </p:stCondLst>
                                  <p:childTnLst>
                                    <p:set>
                                      <p:cBhvr>
                                        <p:cTn id="25" dur="1" fill="hold">
                                          <p:stCondLst>
                                            <p:cond delay="0"/>
                                          </p:stCondLst>
                                        </p:cTn>
                                        <p:tgtEl>
                                          <p:spTgt spid="5">
                                            <p:graphicEl>
                                              <a:dgm id="{E4070A9E-6C31-490B-9439-0C0566651C14}"/>
                                            </p:graphicEl>
                                          </p:spTgt>
                                        </p:tgtEl>
                                        <p:attrNameLst>
                                          <p:attrName>style.visibility</p:attrName>
                                        </p:attrNameLst>
                                      </p:cBhvr>
                                      <p:to>
                                        <p:strVal val="visible"/>
                                      </p:to>
                                    </p:set>
                                    <p:animEffect transition="in" filter="diamond(in)">
                                      <p:cBhvr>
                                        <p:cTn id="26" dur="2000"/>
                                        <p:tgtEl>
                                          <p:spTgt spid="5">
                                            <p:graphicEl>
                                              <a:dgm id="{E4070A9E-6C31-490B-9439-0C0566651C14}"/>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5">
                                            <p:graphicEl>
                                              <a:dgm id="{36C32E77-1466-45E4-B68F-E3CBF052CDBC}"/>
                                            </p:graphicEl>
                                          </p:spTgt>
                                        </p:tgtEl>
                                        <p:attrNameLst>
                                          <p:attrName>style.visibility</p:attrName>
                                        </p:attrNameLst>
                                      </p:cBhvr>
                                      <p:to>
                                        <p:strVal val="visible"/>
                                      </p:to>
                                    </p:set>
                                    <p:animEffect transition="in" filter="diamond(in)">
                                      <p:cBhvr>
                                        <p:cTn id="31" dur="2000"/>
                                        <p:tgtEl>
                                          <p:spTgt spid="5">
                                            <p:graphicEl>
                                              <a:dgm id="{36C32E77-1466-45E4-B68F-E3CBF052CDBC}"/>
                                            </p:graphicEl>
                                          </p:spTgt>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5">
                                            <p:graphicEl>
                                              <a:dgm id="{71B287B9-29F4-46F1-8961-6DB7708991C8}"/>
                                            </p:graphicEl>
                                          </p:spTgt>
                                        </p:tgtEl>
                                        <p:attrNameLst>
                                          <p:attrName>style.visibility</p:attrName>
                                        </p:attrNameLst>
                                      </p:cBhvr>
                                      <p:to>
                                        <p:strVal val="visible"/>
                                      </p:to>
                                    </p:set>
                                    <p:animEffect transition="in" filter="diamond(in)">
                                      <p:cBhvr>
                                        <p:cTn id="34" dur="2000"/>
                                        <p:tgtEl>
                                          <p:spTgt spid="5">
                                            <p:graphicEl>
                                              <a:dgm id="{71B287B9-29F4-46F1-8961-6DB7708991C8}"/>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5">
                                            <p:graphicEl>
                                              <a:dgm id="{703B744F-CB1B-46DC-B229-318E6BB4047C}"/>
                                            </p:graphicEl>
                                          </p:spTgt>
                                        </p:tgtEl>
                                        <p:attrNameLst>
                                          <p:attrName>style.visibility</p:attrName>
                                        </p:attrNameLst>
                                      </p:cBhvr>
                                      <p:to>
                                        <p:strVal val="visible"/>
                                      </p:to>
                                    </p:set>
                                    <p:animEffect transition="in" filter="diamond(in)">
                                      <p:cBhvr>
                                        <p:cTn id="39" dur="2000"/>
                                        <p:tgtEl>
                                          <p:spTgt spid="5">
                                            <p:graphicEl>
                                              <a:dgm id="{703B744F-CB1B-46DC-B229-318E6BB4047C}"/>
                                            </p:graphicEl>
                                          </p:spTgt>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5">
                                            <p:graphicEl>
                                              <a:dgm id="{644ACA0F-CB55-498D-9470-96ACFC07A22D}"/>
                                            </p:graphicEl>
                                          </p:spTgt>
                                        </p:tgtEl>
                                        <p:attrNameLst>
                                          <p:attrName>style.visibility</p:attrName>
                                        </p:attrNameLst>
                                      </p:cBhvr>
                                      <p:to>
                                        <p:strVal val="visible"/>
                                      </p:to>
                                    </p:set>
                                    <p:animEffect transition="in" filter="diamond(in)">
                                      <p:cBhvr>
                                        <p:cTn id="42" dur="2000"/>
                                        <p:tgtEl>
                                          <p:spTgt spid="5">
                                            <p:graphicEl>
                                              <a:dgm id="{644ACA0F-CB55-498D-9470-96ACFC07A22D}"/>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5">
                                            <p:graphicEl>
                                              <a:dgm id="{C7A8C78A-7EE3-4459-811B-230E25DFEE0E}"/>
                                            </p:graphicEl>
                                          </p:spTgt>
                                        </p:tgtEl>
                                        <p:attrNameLst>
                                          <p:attrName>style.visibility</p:attrName>
                                        </p:attrNameLst>
                                      </p:cBhvr>
                                      <p:to>
                                        <p:strVal val="visible"/>
                                      </p:to>
                                    </p:set>
                                    <p:animEffect transition="in" filter="diamond(in)">
                                      <p:cBhvr>
                                        <p:cTn id="47" dur="2000"/>
                                        <p:tgtEl>
                                          <p:spTgt spid="5">
                                            <p:graphicEl>
                                              <a:dgm id="{C7A8C78A-7EE3-4459-811B-230E25DFEE0E}"/>
                                            </p:graphicEl>
                                          </p:spTgt>
                                        </p:tgtEl>
                                      </p:cBhvr>
                                    </p:animEffect>
                                  </p:childTnLst>
                                </p:cTn>
                              </p:par>
                              <p:par>
                                <p:cTn id="48" presetID="8" presetClass="entr" presetSubtype="16" fill="hold" grpId="0" nodeType="withEffect">
                                  <p:stCondLst>
                                    <p:cond delay="0"/>
                                  </p:stCondLst>
                                  <p:childTnLst>
                                    <p:set>
                                      <p:cBhvr>
                                        <p:cTn id="49" dur="1" fill="hold">
                                          <p:stCondLst>
                                            <p:cond delay="0"/>
                                          </p:stCondLst>
                                        </p:cTn>
                                        <p:tgtEl>
                                          <p:spTgt spid="5">
                                            <p:graphicEl>
                                              <a:dgm id="{CE9F9FB9-E212-4B2C-AC67-9EE8EF90C3C2}"/>
                                            </p:graphicEl>
                                          </p:spTgt>
                                        </p:tgtEl>
                                        <p:attrNameLst>
                                          <p:attrName>style.visibility</p:attrName>
                                        </p:attrNameLst>
                                      </p:cBhvr>
                                      <p:to>
                                        <p:strVal val="visible"/>
                                      </p:to>
                                    </p:set>
                                    <p:animEffect transition="in" filter="diamond(in)">
                                      <p:cBhvr>
                                        <p:cTn id="50" dur="2000"/>
                                        <p:tgtEl>
                                          <p:spTgt spid="5">
                                            <p:graphicEl>
                                              <a:dgm id="{CE9F9FB9-E212-4B2C-AC67-9EE8EF90C3C2}"/>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grpId="0" nodeType="clickEffect">
                                  <p:stCondLst>
                                    <p:cond delay="0"/>
                                  </p:stCondLst>
                                  <p:childTnLst>
                                    <p:set>
                                      <p:cBhvr>
                                        <p:cTn id="54" dur="1" fill="hold">
                                          <p:stCondLst>
                                            <p:cond delay="0"/>
                                          </p:stCondLst>
                                        </p:cTn>
                                        <p:tgtEl>
                                          <p:spTgt spid="5">
                                            <p:graphicEl>
                                              <a:dgm id="{D0A16785-47CE-4757-A162-C652885031DF}"/>
                                            </p:graphicEl>
                                          </p:spTgt>
                                        </p:tgtEl>
                                        <p:attrNameLst>
                                          <p:attrName>style.visibility</p:attrName>
                                        </p:attrNameLst>
                                      </p:cBhvr>
                                      <p:to>
                                        <p:strVal val="visible"/>
                                      </p:to>
                                    </p:set>
                                    <p:animEffect transition="in" filter="diamond(in)">
                                      <p:cBhvr>
                                        <p:cTn id="55" dur="2000"/>
                                        <p:tgtEl>
                                          <p:spTgt spid="5">
                                            <p:graphicEl>
                                              <a:dgm id="{D0A16785-47CE-4757-A162-C652885031DF}"/>
                                            </p:graphicEl>
                                          </p:spTgt>
                                        </p:tgtEl>
                                      </p:cBhvr>
                                    </p:animEffect>
                                  </p:childTnLst>
                                </p:cTn>
                              </p:par>
                              <p:par>
                                <p:cTn id="56" presetID="8" presetClass="entr" presetSubtype="16" fill="hold" grpId="0" nodeType="withEffect">
                                  <p:stCondLst>
                                    <p:cond delay="0"/>
                                  </p:stCondLst>
                                  <p:childTnLst>
                                    <p:set>
                                      <p:cBhvr>
                                        <p:cTn id="57" dur="1" fill="hold">
                                          <p:stCondLst>
                                            <p:cond delay="0"/>
                                          </p:stCondLst>
                                        </p:cTn>
                                        <p:tgtEl>
                                          <p:spTgt spid="5">
                                            <p:graphicEl>
                                              <a:dgm id="{A2B3AE27-9B71-43FC-80F8-C8DE30094F4C}"/>
                                            </p:graphicEl>
                                          </p:spTgt>
                                        </p:tgtEl>
                                        <p:attrNameLst>
                                          <p:attrName>style.visibility</p:attrName>
                                        </p:attrNameLst>
                                      </p:cBhvr>
                                      <p:to>
                                        <p:strVal val="visible"/>
                                      </p:to>
                                    </p:set>
                                    <p:animEffect transition="in" filter="diamond(in)">
                                      <p:cBhvr>
                                        <p:cTn id="58" dur="2000"/>
                                        <p:tgtEl>
                                          <p:spTgt spid="5">
                                            <p:graphicEl>
                                              <a:dgm id="{A2B3AE27-9B71-43FC-80F8-C8DE30094F4C}"/>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8" presetClass="entr" presetSubtype="16" fill="hold" grpId="0" nodeType="clickEffect">
                                  <p:stCondLst>
                                    <p:cond delay="0"/>
                                  </p:stCondLst>
                                  <p:childTnLst>
                                    <p:set>
                                      <p:cBhvr>
                                        <p:cTn id="62" dur="1" fill="hold">
                                          <p:stCondLst>
                                            <p:cond delay="0"/>
                                          </p:stCondLst>
                                        </p:cTn>
                                        <p:tgtEl>
                                          <p:spTgt spid="5">
                                            <p:graphicEl>
                                              <a:dgm id="{2D5D3485-EF6E-499F-8E60-035B8C58F89B}"/>
                                            </p:graphicEl>
                                          </p:spTgt>
                                        </p:tgtEl>
                                        <p:attrNameLst>
                                          <p:attrName>style.visibility</p:attrName>
                                        </p:attrNameLst>
                                      </p:cBhvr>
                                      <p:to>
                                        <p:strVal val="visible"/>
                                      </p:to>
                                    </p:set>
                                    <p:animEffect transition="in" filter="diamond(in)">
                                      <p:cBhvr>
                                        <p:cTn id="63" dur="2000"/>
                                        <p:tgtEl>
                                          <p:spTgt spid="5">
                                            <p:graphicEl>
                                              <a:dgm id="{2D5D3485-EF6E-499F-8E60-035B8C58F89B}"/>
                                            </p:graphicEl>
                                          </p:spTgt>
                                        </p:tgtEl>
                                      </p:cBhvr>
                                    </p:animEffect>
                                  </p:childTnLst>
                                </p:cTn>
                              </p:par>
                              <p:par>
                                <p:cTn id="64" presetID="8" presetClass="entr" presetSubtype="16" fill="hold" grpId="0" nodeType="withEffect">
                                  <p:stCondLst>
                                    <p:cond delay="0"/>
                                  </p:stCondLst>
                                  <p:childTnLst>
                                    <p:set>
                                      <p:cBhvr>
                                        <p:cTn id="65" dur="1" fill="hold">
                                          <p:stCondLst>
                                            <p:cond delay="0"/>
                                          </p:stCondLst>
                                        </p:cTn>
                                        <p:tgtEl>
                                          <p:spTgt spid="5">
                                            <p:graphicEl>
                                              <a:dgm id="{01A19631-9801-49FB-9ABF-AA3874DE1CB0}"/>
                                            </p:graphicEl>
                                          </p:spTgt>
                                        </p:tgtEl>
                                        <p:attrNameLst>
                                          <p:attrName>style.visibility</p:attrName>
                                        </p:attrNameLst>
                                      </p:cBhvr>
                                      <p:to>
                                        <p:strVal val="visible"/>
                                      </p:to>
                                    </p:set>
                                    <p:animEffect transition="in" filter="diamond(in)">
                                      <p:cBhvr>
                                        <p:cTn id="66" dur="2000"/>
                                        <p:tgtEl>
                                          <p:spTgt spid="5">
                                            <p:graphicEl>
                                              <a:dgm id="{01A19631-9801-49FB-9ABF-AA3874DE1CB0}"/>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8" presetClass="entr" presetSubtype="16" fill="hold" grpId="0" nodeType="clickEffect">
                                  <p:stCondLst>
                                    <p:cond delay="0"/>
                                  </p:stCondLst>
                                  <p:childTnLst>
                                    <p:set>
                                      <p:cBhvr>
                                        <p:cTn id="70" dur="1" fill="hold">
                                          <p:stCondLst>
                                            <p:cond delay="0"/>
                                          </p:stCondLst>
                                        </p:cTn>
                                        <p:tgtEl>
                                          <p:spTgt spid="5">
                                            <p:graphicEl>
                                              <a:dgm id="{8C74C38D-2727-435C-B3D0-7B35EDC8A076}"/>
                                            </p:graphicEl>
                                          </p:spTgt>
                                        </p:tgtEl>
                                        <p:attrNameLst>
                                          <p:attrName>style.visibility</p:attrName>
                                        </p:attrNameLst>
                                      </p:cBhvr>
                                      <p:to>
                                        <p:strVal val="visible"/>
                                      </p:to>
                                    </p:set>
                                    <p:animEffect transition="in" filter="diamond(in)">
                                      <p:cBhvr>
                                        <p:cTn id="71" dur="2000"/>
                                        <p:tgtEl>
                                          <p:spTgt spid="5">
                                            <p:graphicEl>
                                              <a:dgm id="{8C74C38D-2727-435C-B3D0-7B35EDC8A076}"/>
                                            </p:graphicEl>
                                          </p:spTgt>
                                        </p:tgtEl>
                                      </p:cBhvr>
                                    </p:animEffect>
                                  </p:childTnLst>
                                </p:cTn>
                              </p:par>
                              <p:par>
                                <p:cTn id="72" presetID="8" presetClass="entr" presetSubtype="16" fill="hold" grpId="0" nodeType="withEffect">
                                  <p:stCondLst>
                                    <p:cond delay="0"/>
                                  </p:stCondLst>
                                  <p:childTnLst>
                                    <p:set>
                                      <p:cBhvr>
                                        <p:cTn id="73" dur="1" fill="hold">
                                          <p:stCondLst>
                                            <p:cond delay="0"/>
                                          </p:stCondLst>
                                        </p:cTn>
                                        <p:tgtEl>
                                          <p:spTgt spid="5">
                                            <p:graphicEl>
                                              <a:dgm id="{D00D89FB-EB40-4CB8-8B94-4AB27D846C0F}"/>
                                            </p:graphicEl>
                                          </p:spTgt>
                                        </p:tgtEl>
                                        <p:attrNameLst>
                                          <p:attrName>style.visibility</p:attrName>
                                        </p:attrNameLst>
                                      </p:cBhvr>
                                      <p:to>
                                        <p:strVal val="visible"/>
                                      </p:to>
                                    </p:set>
                                    <p:animEffect transition="in" filter="diamond(in)">
                                      <p:cBhvr>
                                        <p:cTn id="74" dur="2000"/>
                                        <p:tgtEl>
                                          <p:spTgt spid="5">
                                            <p:graphicEl>
                                              <a:dgm id="{D00D89FB-EB40-4CB8-8B94-4AB27D846C0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
            <a:ext cx="7772400" cy="908720"/>
          </a:xfrm>
        </p:spPr>
        <p:txBody>
          <a:bodyPr/>
          <a:lstStyle/>
          <a:p>
            <a:pPr algn="ctr"/>
            <a:r>
              <a:rPr lang="tr-TR" dirty="0">
                <a:latin typeface="+mn-lt"/>
              </a:rPr>
              <a:t>Doğrudan Temin</a:t>
            </a:r>
          </a:p>
        </p:txBody>
      </p:sp>
      <p:sp>
        <p:nvSpPr>
          <p:cNvPr id="3" name="2 Metin Yer Tutucusu"/>
          <p:cNvSpPr>
            <a:spLocks noGrp="1"/>
          </p:cNvSpPr>
          <p:nvPr>
            <p:ph type="body" idx="1"/>
          </p:nvPr>
        </p:nvSpPr>
        <p:spPr>
          <a:xfrm>
            <a:off x="395536" y="1268760"/>
            <a:ext cx="7992888" cy="4536504"/>
          </a:xfrm>
        </p:spPr>
        <p:txBody>
          <a:bodyPr>
            <a:noAutofit/>
          </a:bodyPr>
          <a:lstStyle/>
          <a:p>
            <a:pPr marL="531813" indent="-487363" algn="just">
              <a:spcBef>
                <a:spcPct val="50000"/>
              </a:spcBef>
              <a:buFont typeface="Wingdings" pitchFamily="2" charset="2"/>
              <a:buChar char="ü"/>
            </a:pPr>
            <a:r>
              <a:rPr lang="tr-TR" sz="2200" b="1" dirty="0"/>
              <a:t>Doğrudan temin</a:t>
            </a:r>
            <a:r>
              <a:rPr lang="tr-TR" sz="2200" dirty="0"/>
              <a:t>, Sözleşme Makamının isteklilerle mali ve teknik unsurları görüşerek, fatura veya geçerli harcama belgeleri karşılığında ihtiyaçlarını doğrudan temin edilebildiği usuldür. </a:t>
            </a:r>
          </a:p>
          <a:p>
            <a:pPr marL="531813" indent="-487363" algn="just">
              <a:spcBef>
                <a:spcPct val="50000"/>
              </a:spcBef>
              <a:buFont typeface="Wingdings" pitchFamily="2" charset="2"/>
              <a:buChar char="ü"/>
            </a:pPr>
            <a:r>
              <a:rPr lang="tr-TR" sz="2400" dirty="0"/>
              <a:t>Yaklaşık maliyeti </a:t>
            </a:r>
            <a:r>
              <a:rPr lang="tr-TR" sz="2400" b="1" dirty="0"/>
              <a:t>67.613</a:t>
            </a:r>
            <a:r>
              <a:rPr lang="tr-TR" sz="2400" dirty="0"/>
              <a:t> TL</a:t>
            </a:r>
            <a:r>
              <a:rPr lang="tr-TR" sz="2200" dirty="0"/>
              <a:t> den küçük olan alımlarda piyasa araştırması yapılarak doğrudan temin yoluna gidilebilir. Kamu kaynağının harcanmasında piyasa araştırması büyük önem arz etmektedir. Yapılan piyasa araştırması </a:t>
            </a:r>
            <a:r>
              <a:rPr lang="tr-TR" u="sng" dirty="0"/>
              <a:t>proforma faturalar</a:t>
            </a:r>
            <a:r>
              <a:rPr lang="tr-TR" dirty="0"/>
              <a:t>, </a:t>
            </a:r>
            <a:r>
              <a:rPr lang="tr-TR" u="sng" dirty="0"/>
              <a:t>görüşme tutanakları </a:t>
            </a:r>
            <a:r>
              <a:rPr lang="tr-TR" dirty="0"/>
              <a:t>veya </a:t>
            </a:r>
            <a:r>
              <a:rPr lang="tr-TR" u="sng" dirty="0"/>
              <a:t>internet ortamından tespit edilen fiyat</a:t>
            </a:r>
            <a:r>
              <a:rPr lang="tr-TR" dirty="0"/>
              <a:t>, </a:t>
            </a:r>
            <a:r>
              <a:rPr lang="tr-TR" u="sng" dirty="0"/>
              <a:t>görüntü</a:t>
            </a:r>
            <a:r>
              <a:rPr lang="tr-TR" dirty="0"/>
              <a:t> ve </a:t>
            </a:r>
            <a:r>
              <a:rPr lang="tr-TR" u="sng" dirty="0"/>
              <a:t>tarih</a:t>
            </a:r>
            <a:r>
              <a:rPr lang="tr-TR" dirty="0"/>
              <a:t> kayıtları ile desteklenmelidir.</a:t>
            </a:r>
            <a:endParaRPr lang="tr-TR" sz="2200" dirty="0"/>
          </a:p>
          <a:p>
            <a:pPr marL="531813" indent="-487363" algn="just">
              <a:spcBef>
                <a:spcPct val="50000"/>
              </a:spcBef>
              <a:buFont typeface="Wingdings" pitchFamily="2" charset="2"/>
              <a:buChar char="ü"/>
            </a:pPr>
            <a:r>
              <a:rPr lang="tr-TR" sz="2200" dirty="0"/>
              <a:t>Alınacak mal-hizmet-inşaat işi için temel özelliklerin satın alma yapılmadan önce tespit edilmesi gerekli görüldüğü taktirde teknik şartnamenin hazırlanması zorunludur. </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par>
                                <p:cTn id="13" presetID="22" presetClass="exit" presetSubtype="4" fill="hold" nodeType="withEffect">
                                  <p:stCondLst>
                                    <p:cond delay="0"/>
                                  </p:stCondLst>
                                  <p:childTnLst>
                                    <p:animEffect transition="out" filter="wipe(down)">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amond(in)">
                                      <p:cBhvr>
                                        <p:cTn id="20" dur="2000"/>
                                        <p:tgtEl>
                                          <p:spTgt spid="3">
                                            <p:txEl>
                                              <p:pRg st="2" end="2"/>
                                            </p:txEl>
                                          </p:spTgt>
                                        </p:tgtEl>
                                      </p:cBhvr>
                                    </p:animEffect>
                                  </p:childTnLst>
                                </p:cTn>
                              </p:par>
                              <p:par>
                                <p:cTn id="21" presetID="22" presetClass="exit" presetSubtype="4" fill="hold" nodeType="withEffect">
                                  <p:stCondLst>
                                    <p:cond delay="0"/>
                                  </p:stCondLst>
                                  <p:childTnLst>
                                    <p:animEffect transition="out" filter="wipe(down)">
                                      <p:cBhvr>
                                        <p:cTn id="22" dur="500"/>
                                        <p:tgtEl>
                                          <p:spTgt spid="3">
                                            <p:txEl>
                                              <p:pRg st="1" end="1"/>
                                            </p:txEl>
                                          </p:spTgt>
                                        </p:tgtEl>
                                      </p:cBhvr>
                                    </p:animEffect>
                                    <p:set>
                                      <p:cBhvr>
                                        <p:cTn id="23"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pPr algn="ctr"/>
            <a:r>
              <a:rPr lang="tr-TR" dirty="0"/>
              <a:t>SUNUM İÇERİĞİ</a:t>
            </a:r>
          </a:p>
        </p:txBody>
      </p:sp>
      <p:sp>
        <p:nvSpPr>
          <p:cNvPr id="7" name="6 İçerik Yer Tutucusu"/>
          <p:cNvSpPr>
            <a:spLocks noGrp="1"/>
          </p:cNvSpPr>
          <p:nvPr>
            <p:ph idx="1"/>
          </p:nvPr>
        </p:nvSpPr>
        <p:spPr>
          <a:xfrm>
            <a:off x="457200" y="2249424"/>
            <a:ext cx="8229600" cy="3339816"/>
          </a:xfrm>
        </p:spPr>
        <p:txBody>
          <a:bodyPr>
            <a:normAutofit/>
          </a:bodyPr>
          <a:lstStyle/>
          <a:p>
            <a:pPr marL="717550" indent="-608013">
              <a:buFont typeface="Wingdings" pitchFamily="2" charset="2"/>
              <a:buChar char="ü"/>
            </a:pPr>
            <a:r>
              <a:rPr lang="tr-TR" sz="3200" dirty="0"/>
              <a:t>Satın Alma için Genel Çerçeve</a:t>
            </a:r>
          </a:p>
          <a:p>
            <a:pPr marL="717550" indent="-608013">
              <a:buFont typeface="Wingdings" pitchFamily="2" charset="2"/>
              <a:buChar char="ü"/>
            </a:pPr>
            <a:r>
              <a:rPr lang="tr-TR" sz="3200" dirty="0"/>
              <a:t>Satın Alma Usulleri</a:t>
            </a:r>
          </a:p>
          <a:p>
            <a:pPr marL="717550" indent="-608013">
              <a:buFont typeface="Wingdings" pitchFamily="2" charset="2"/>
              <a:buChar char="ü"/>
            </a:pPr>
            <a:r>
              <a:rPr lang="tr-TR" sz="3200" dirty="0"/>
              <a:t>Satın Alma Sürecinin İzlenmesi ve Denetlenmesi</a:t>
            </a:r>
          </a:p>
          <a:p>
            <a:pPr marL="717550" indent="-608013">
              <a:buFont typeface="Wingdings" pitchFamily="2" charset="2"/>
              <a:buChar char="ü"/>
            </a:pPr>
            <a:r>
              <a:rPr lang="tr-TR" sz="3200" dirty="0"/>
              <a:t>Önemli Uyarılar</a:t>
            </a:r>
          </a:p>
          <a:p>
            <a:pPr marL="717550" indent="-608013">
              <a:buFont typeface="Wingdings" pitchFamily="2" charset="2"/>
              <a:buChar char="ü"/>
            </a:pPr>
            <a:r>
              <a:rPr lang="tr-TR" sz="3200" dirty="0"/>
              <a:t>İhale Dosyası</a:t>
            </a:r>
          </a:p>
        </p:txBody>
      </p:sp>
      <p:pic>
        <p:nvPicPr>
          <p:cNvPr id="3" name="Resim 2">
            <a:extLst>
              <a:ext uri="{FF2B5EF4-FFF2-40B4-BE49-F238E27FC236}">
                <a16:creationId xmlns:a16="http://schemas.microsoft.com/office/drawing/2014/main" id="{CBCE210E-7045-4177-8EC1-9DA9741A93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5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7772400" cy="764703"/>
          </a:xfrm>
        </p:spPr>
        <p:txBody>
          <a:bodyPr/>
          <a:lstStyle/>
          <a:p>
            <a:pPr algn="ctr"/>
            <a:r>
              <a:rPr lang="tr-TR" sz="3200" dirty="0">
                <a:solidFill>
                  <a:schemeClr val="bg1"/>
                </a:solidFill>
                <a:effectLst/>
                <a:latin typeface="+mn-lt"/>
              </a:rPr>
              <a:t>Kayıtların Tutulması</a:t>
            </a:r>
          </a:p>
        </p:txBody>
      </p:sp>
      <p:sp>
        <p:nvSpPr>
          <p:cNvPr id="3" name="2 Metin Yer Tutucusu"/>
          <p:cNvSpPr>
            <a:spLocks noGrp="1"/>
          </p:cNvSpPr>
          <p:nvPr>
            <p:ph type="body" idx="1"/>
          </p:nvPr>
        </p:nvSpPr>
        <p:spPr>
          <a:xfrm>
            <a:off x="467544" y="1196752"/>
            <a:ext cx="7988424" cy="4320480"/>
          </a:xfrm>
        </p:spPr>
        <p:txBody>
          <a:bodyPr>
            <a:noAutofit/>
          </a:bodyPr>
          <a:lstStyle/>
          <a:p>
            <a:pPr marL="450850" indent="-406400" algn="just">
              <a:buFont typeface="Wingdings" pitchFamily="2" charset="2"/>
              <a:buChar char="Ø"/>
            </a:pPr>
            <a:r>
              <a:rPr lang="tr-TR" sz="2200" dirty="0"/>
              <a:t>Ajans tarafından sağlanan mali destekler kapsamında gerçekleştirilecek tüm satın alma faaliyetleri yararlanıcı tarafından kayıt altına alınmalı ve gerek ajans ve gerekse diğer ilgili kurumlarca yapılacak denetimlerde yetkili kişilerin incelemesine açık tutulmalıdır.</a:t>
            </a:r>
          </a:p>
          <a:p>
            <a:pPr marL="450850" indent="-406400" algn="just"/>
            <a:endParaRPr lang="tr-TR" sz="2200" dirty="0"/>
          </a:p>
          <a:p>
            <a:pPr marL="450850" indent="-406400" algn="just">
              <a:buFont typeface="Wingdings" pitchFamily="2" charset="2"/>
              <a:buChar char="Ø"/>
            </a:pPr>
            <a:r>
              <a:rPr lang="tr-TR" sz="2200" b="1" i="1" dirty="0"/>
              <a:t>Satın alma faaliyetleri kapsamında gerçekleştirilen tüm yazışmalar, raporlar, faturalar ve ilgili diğer mali belgeler sağlıklı bir şekilde kayıt altına alınmalı ve mali destek kapsamındaki son ödeme tarihinden itibaren en az 5 yıl süreyle saklanması temin edilmelidir.</a:t>
            </a:r>
          </a:p>
        </p:txBody>
      </p:sp>
      <p:pic>
        <p:nvPicPr>
          <p:cNvPr id="4" name="Resim 3">
            <a:extLst>
              <a:ext uri="{FF2B5EF4-FFF2-40B4-BE49-F238E27FC236}">
                <a16:creationId xmlns:a16="http://schemas.microsoft.com/office/drawing/2014/main" id="{BB4BBE99-8871-42BE-9DFF-A5A2DF0499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par>
                                <p:cTn id="13" presetID="22" presetClass="exit" presetSubtype="4" fill="hold" nodeType="withEffect">
                                  <p:stCondLst>
                                    <p:cond delay="0"/>
                                  </p:stCondLst>
                                  <p:childTnLst>
                                    <p:animEffect transition="out" filter="wipe(down)">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71400"/>
            <a:ext cx="7772400" cy="908720"/>
          </a:xfrm>
        </p:spPr>
        <p:txBody>
          <a:bodyPr/>
          <a:lstStyle/>
          <a:p>
            <a:pPr algn="ctr"/>
            <a:r>
              <a:rPr lang="tr-TR" sz="2800" dirty="0">
                <a:latin typeface="+mn-lt"/>
              </a:rPr>
              <a:t>Satın Alma Süreçlerinin İzlenmesi</a:t>
            </a:r>
          </a:p>
        </p:txBody>
      </p:sp>
      <p:sp>
        <p:nvSpPr>
          <p:cNvPr id="3" name="2 Metin Yer Tutucusu"/>
          <p:cNvSpPr>
            <a:spLocks noGrp="1"/>
          </p:cNvSpPr>
          <p:nvPr>
            <p:ph type="body" idx="1"/>
          </p:nvPr>
        </p:nvSpPr>
        <p:spPr>
          <a:xfrm>
            <a:off x="722313" y="1196752"/>
            <a:ext cx="7772400" cy="4804016"/>
          </a:xfrm>
        </p:spPr>
        <p:txBody>
          <a:bodyPr>
            <a:normAutofit fontScale="92500" lnSpcReduction="20000"/>
          </a:bodyPr>
          <a:lstStyle/>
          <a:p>
            <a:pPr algn="just"/>
            <a:endParaRPr lang="tr-TR" sz="2000" dirty="0"/>
          </a:p>
          <a:p>
            <a:pPr algn="just"/>
            <a:r>
              <a:rPr lang="tr-TR" sz="2000" i="1" dirty="0"/>
              <a:t>Satın alma sürecinin her aşaması kayıt altına alınacak ve ilgili tüm belgeler Sözleşme Makamınca oluşturulacak bir ihale işlem dosyasında muhafaza edilecektir</a:t>
            </a:r>
            <a:r>
              <a:rPr lang="tr-TR" i="1" dirty="0"/>
              <a:t>.</a:t>
            </a:r>
          </a:p>
          <a:p>
            <a:endParaRPr lang="tr-TR" i="1" dirty="0"/>
          </a:p>
          <a:p>
            <a:r>
              <a:rPr lang="tr-TR" sz="2000" b="1" i="1" dirty="0"/>
              <a:t>Bu dosyada;</a:t>
            </a:r>
          </a:p>
          <a:p>
            <a:pPr algn="just"/>
            <a:r>
              <a:rPr lang="tr-TR" sz="2000" i="1" dirty="0"/>
              <a:t>Yaklaşık maliyete ilişkin hesap cetveli, ihale dosyası, ilân metinleri, adaylar veya istekliler tarafından sunulan başvurular veya teklifler ve diğer belgeler, Değerlendirme Komitesi tutanak ve kararları gibi ihale süreci ile ilgili bütün belgeler ve yazışmalar bulunur.</a:t>
            </a:r>
          </a:p>
          <a:p>
            <a:pPr algn="just"/>
            <a:endParaRPr lang="tr-TR" sz="2000" i="1" dirty="0"/>
          </a:p>
          <a:p>
            <a:pPr algn="just"/>
            <a:r>
              <a:rPr lang="tr-TR" i="1" u="sng" dirty="0">
                <a:solidFill>
                  <a:schemeClr val="accent4">
                    <a:lumMod val="75000"/>
                  </a:schemeClr>
                </a:solidFill>
              </a:rPr>
              <a:t>SATIN ALMA SÜRECİNİN İPTALİ</a:t>
            </a:r>
          </a:p>
          <a:p>
            <a:pPr algn="just"/>
            <a:br>
              <a:rPr lang="tr-TR" i="1" dirty="0">
                <a:solidFill>
                  <a:schemeClr val="accent4">
                    <a:lumMod val="75000"/>
                  </a:schemeClr>
                </a:solidFill>
              </a:rPr>
            </a:br>
            <a:r>
              <a:rPr lang="tr-TR" i="1" dirty="0">
                <a:solidFill>
                  <a:schemeClr val="accent4">
                    <a:lumMod val="75000"/>
                  </a:schemeClr>
                </a:solidFill>
              </a:rPr>
              <a:t>İhale usullerinin başarısız olduğunda, ihale ilan edildikten sonra projenin teknik ve mali verileri köklü bir değişikliğe uğramış ise, mücbir sebeplerin sözleşmenin işleyişini sürdürülemeyecek hale getirmesiyle, tekliflerin mevcut mali kaynakları aşması durumunda ve usulsüzlüklerin ortaya çıkması durumunda satın alma süreci iptal edilebilir.</a:t>
            </a:r>
          </a:p>
          <a:p>
            <a:endParaRPr lang="tr-TR" dirty="0"/>
          </a:p>
        </p:txBody>
      </p:sp>
      <p:pic>
        <p:nvPicPr>
          <p:cNvPr id="4" name="Resim 3">
            <a:extLst>
              <a:ext uri="{FF2B5EF4-FFF2-40B4-BE49-F238E27FC236}">
                <a16:creationId xmlns:a16="http://schemas.microsoft.com/office/drawing/2014/main" id="{564A9DF0-2C17-413C-BB74-D305A880BB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par>
                          <p:cTn id="13" fill="hold">
                            <p:stCondLst>
                              <p:cond delay="500"/>
                            </p:stCondLst>
                            <p:childTnLst>
                              <p:par>
                                <p:cTn id="14" presetID="4" presetClass="entr" presetSubtype="16" fill="hold"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ox(in)">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slide(fromBottom)">
                                      <p:cBhvr>
                                        <p:cTn id="21" dur="500"/>
                                        <p:tgtEl>
                                          <p:spTgt spid="3">
                                            <p:txEl>
                                              <p:pRg st="6" end="6"/>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slide(fromBottom)">
                                      <p:cBhvr>
                                        <p:cTn id="24" dur="500"/>
                                        <p:tgtEl>
                                          <p:spTgt spid="3">
                                            <p:txEl>
                                              <p:pRg st="7" end="7"/>
                                            </p:txEl>
                                          </p:spTgt>
                                        </p:tgtEl>
                                      </p:cBhvr>
                                    </p:animEffect>
                                  </p:childTnLst>
                                </p:cTn>
                              </p:par>
                              <p:par>
                                <p:cTn id="25" presetID="22" presetClass="exit" presetSubtype="4" fill="hold" nodeType="withEffect">
                                  <p:stCondLst>
                                    <p:cond delay="0"/>
                                  </p:stCondLst>
                                  <p:childTnLst>
                                    <p:animEffect transition="out" filter="wipe(down)">
                                      <p:cBhvr>
                                        <p:cTn id="26" dur="500"/>
                                        <p:tgtEl>
                                          <p:spTgt spid="3">
                                            <p:txEl>
                                              <p:pRg st="1" end="1"/>
                                            </p:txEl>
                                          </p:spTgt>
                                        </p:tgtEl>
                                      </p:cBhvr>
                                    </p:animEffect>
                                    <p:set>
                                      <p:cBhvr>
                                        <p:cTn id="27" dur="1" fill="hold">
                                          <p:stCondLst>
                                            <p:cond delay="499"/>
                                          </p:stCondLst>
                                        </p:cTn>
                                        <p:tgtEl>
                                          <p:spTgt spid="3">
                                            <p:txEl>
                                              <p:pRg st="1" end="1"/>
                                            </p:txEl>
                                          </p:spTgt>
                                        </p:tgtEl>
                                        <p:attrNameLst>
                                          <p:attrName>style.visibility</p:attrName>
                                        </p:attrNameLst>
                                      </p:cBhvr>
                                      <p:to>
                                        <p:strVal val="hidden"/>
                                      </p:to>
                                    </p:set>
                                  </p:childTnLst>
                                </p:cTn>
                              </p:par>
                              <p:par>
                                <p:cTn id="28" presetID="22" presetClass="exit" presetSubtype="4" fill="hold" nodeType="withEffect">
                                  <p:stCondLst>
                                    <p:cond delay="0"/>
                                  </p:stCondLst>
                                  <p:childTnLst>
                                    <p:animEffect transition="out" filter="wipe(down)">
                                      <p:cBhvr>
                                        <p:cTn id="29" dur="500"/>
                                        <p:tgtEl>
                                          <p:spTgt spid="3">
                                            <p:txEl>
                                              <p:pRg st="3" end="3"/>
                                            </p:txEl>
                                          </p:spTgt>
                                        </p:tgtEl>
                                      </p:cBhvr>
                                    </p:animEffect>
                                    <p:set>
                                      <p:cBhvr>
                                        <p:cTn id="30" dur="1" fill="hold">
                                          <p:stCondLst>
                                            <p:cond delay="499"/>
                                          </p:stCondLst>
                                        </p:cTn>
                                        <p:tgtEl>
                                          <p:spTgt spid="3">
                                            <p:txEl>
                                              <p:pRg st="3" end="3"/>
                                            </p:txEl>
                                          </p:spTgt>
                                        </p:tgtEl>
                                        <p:attrNameLst>
                                          <p:attrName>style.visibility</p:attrName>
                                        </p:attrNameLst>
                                      </p:cBhvr>
                                      <p:to>
                                        <p:strVal val="hidden"/>
                                      </p:to>
                                    </p:set>
                                  </p:childTnLst>
                                </p:cTn>
                              </p:par>
                              <p:par>
                                <p:cTn id="31" presetID="22" presetClass="exit" presetSubtype="4" fill="hold" nodeType="withEffect">
                                  <p:stCondLst>
                                    <p:cond delay="0"/>
                                  </p:stCondLst>
                                  <p:childTnLst>
                                    <p:animEffect transition="out" filter="wipe(down)">
                                      <p:cBhvr>
                                        <p:cTn id="32" dur="500"/>
                                        <p:tgtEl>
                                          <p:spTgt spid="3">
                                            <p:txEl>
                                              <p:pRg st="4" end="4"/>
                                            </p:txEl>
                                          </p:spTgt>
                                        </p:tgtEl>
                                      </p:cBhvr>
                                    </p:animEffect>
                                    <p:set>
                                      <p:cBhvr>
                                        <p:cTn id="33"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
            <a:ext cx="7772400" cy="908720"/>
          </a:xfrm>
        </p:spPr>
        <p:txBody>
          <a:bodyPr/>
          <a:lstStyle/>
          <a:p>
            <a:pPr algn="ctr"/>
            <a:r>
              <a:rPr lang="tr-TR" dirty="0">
                <a:effectLst/>
                <a:latin typeface="+mn-lt"/>
              </a:rPr>
              <a:t>Özel Durumlar</a:t>
            </a:r>
          </a:p>
        </p:txBody>
      </p:sp>
      <p:sp>
        <p:nvSpPr>
          <p:cNvPr id="3" name="2 Metin Yer Tutucusu"/>
          <p:cNvSpPr>
            <a:spLocks noGrp="1"/>
          </p:cNvSpPr>
          <p:nvPr>
            <p:ph type="body" idx="1"/>
          </p:nvPr>
        </p:nvSpPr>
        <p:spPr>
          <a:xfrm>
            <a:off x="539552" y="1196752"/>
            <a:ext cx="7955161" cy="5112568"/>
          </a:xfrm>
        </p:spPr>
        <p:txBody>
          <a:bodyPr>
            <a:normAutofit fontScale="85000" lnSpcReduction="10000"/>
          </a:bodyPr>
          <a:lstStyle/>
          <a:p>
            <a:pPr marL="342900" indent="-342900" algn="just">
              <a:buClr>
                <a:schemeClr val="accent1">
                  <a:lumMod val="50000"/>
                </a:schemeClr>
              </a:buClr>
              <a:buFont typeface="Wingdings" pitchFamily="2" charset="2"/>
              <a:buChar char="§"/>
            </a:pPr>
            <a:r>
              <a:rPr lang="tr-TR" sz="2400" dirty="0"/>
              <a:t>Satın Alma Rehberinde yer almayan hususlar için </a:t>
            </a:r>
            <a:r>
              <a:rPr lang="tr-TR" sz="2400" u="sng" dirty="0"/>
              <a:t>4734 sayılı Kamu İhale Kanunu</a:t>
            </a:r>
            <a:r>
              <a:rPr lang="tr-TR" sz="2400" dirty="0"/>
              <a:t> ve ilgili mevzuat hükümleri kıyasen uygulanabilir.</a:t>
            </a:r>
          </a:p>
          <a:p>
            <a:pPr marL="342900" indent="-342900" algn="just">
              <a:buClr>
                <a:schemeClr val="accent1">
                  <a:lumMod val="50000"/>
                </a:schemeClr>
              </a:buClr>
              <a:buFont typeface="Wingdings" pitchFamily="2" charset="2"/>
              <a:buChar char="§"/>
            </a:pPr>
            <a:endParaRPr lang="tr-TR" sz="2400" dirty="0"/>
          </a:p>
          <a:p>
            <a:pPr marL="355600" indent="-355600" algn="just">
              <a:spcBef>
                <a:spcPct val="50000"/>
              </a:spcBef>
              <a:buClr>
                <a:schemeClr val="accent1">
                  <a:lumMod val="50000"/>
                </a:schemeClr>
              </a:buClr>
              <a:buFont typeface="Wingdings" pitchFamily="2" charset="2"/>
              <a:buChar char="§"/>
            </a:pPr>
            <a:r>
              <a:rPr lang="tr-TR" sz="2400" dirty="0"/>
              <a:t>Bir projenin hazırlanmasına katılan herhangi bir uzman ya da firma, satın alma veya ihale hazırlıklarına yönelik işlerden hariç tutulmalıdır.</a:t>
            </a:r>
          </a:p>
          <a:p>
            <a:pPr marL="342900" indent="-342900" algn="just">
              <a:buClr>
                <a:schemeClr val="accent1">
                  <a:lumMod val="50000"/>
                </a:schemeClr>
              </a:buClr>
              <a:buFont typeface="Wingdings" pitchFamily="2" charset="2"/>
              <a:buChar char="§"/>
            </a:pPr>
            <a:endParaRPr lang="tr-TR" sz="2400" dirty="0"/>
          </a:p>
          <a:p>
            <a:pPr marL="342900" indent="-342900" algn="just">
              <a:buClr>
                <a:schemeClr val="accent1">
                  <a:lumMod val="50000"/>
                </a:schemeClr>
              </a:buClr>
              <a:buFont typeface="Wingdings" pitchFamily="2" charset="2"/>
              <a:buChar char="§"/>
            </a:pPr>
            <a:r>
              <a:rPr lang="tr-TR" sz="2400" dirty="0">
                <a:solidFill>
                  <a:srgbClr val="FF0000"/>
                </a:solidFill>
              </a:rPr>
              <a:t>Uygulanacak ihale usulünü değiştirmek ve parasal limitleri aşmak amacıyla, </a:t>
            </a:r>
            <a:r>
              <a:rPr lang="tr-TR" sz="2400" u="sng" dirty="0">
                <a:solidFill>
                  <a:srgbClr val="FF0000"/>
                </a:solidFill>
              </a:rPr>
              <a:t>bütünlük arz eden işler suni bir şekilde kısımlara ayrılarak ihale edilemez</a:t>
            </a:r>
            <a:r>
              <a:rPr lang="tr-TR" u="sng" dirty="0">
                <a:solidFill>
                  <a:srgbClr val="FF0000"/>
                </a:solidFill>
              </a:rPr>
              <a:t>.</a:t>
            </a:r>
            <a:endParaRPr lang="tr-TR" u="sng" dirty="0">
              <a:solidFill>
                <a:schemeClr val="tx1"/>
              </a:solidFill>
            </a:endParaRPr>
          </a:p>
          <a:p>
            <a:pPr marL="342900" indent="-342900" algn="just">
              <a:buClr>
                <a:schemeClr val="accent1">
                  <a:lumMod val="50000"/>
                </a:schemeClr>
              </a:buClr>
              <a:buFont typeface="Wingdings" pitchFamily="2" charset="2"/>
              <a:buChar char="§"/>
            </a:pPr>
            <a:endParaRPr lang="tr-TR" dirty="0">
              <a:solidFill>
                <a:srgbClr val="FF0000"/>
              </a:solidFill>
            </a:endParaRPr>
          </a:p>
          <a:p>
            <a:pPr marL="342900" indent="-342900" algn="just">
              <a:buClr>
                <a:schemeClr val="accent1">
                  <a:lumMod val="50000"/>
                </a:schemeClr>
              </a:buClr>
              <a:buFont typeface="Wingdings" pitchFamily="2" charset="2"/>
              <a:buChar char="§"/>
            </a:pPr>
            <a:r>
              <a:rPr lang="tr-TR" sz="2400" dirty="0">
                <a:solidFill>
                  <a:srgbClr val="FF0000"/>
                </a:solidFill>
              </a:rPr>
              <a:t>Satın alma sürecinde yaşanacak gecikmeler projenin zamanında tamamlanmasını tehdit ettiğini unutmayınız.</a:t>
            </a:r>
          </a:p>
          <a:p>
            <a:pPr marL="342900" indent="-342900" algn="just">
              <a:buClr>
                <a:schemeClr val="accent1">
                  <a:lumMod val="50000"/>
                </a:schemeClr>
              </a:buClr>
              <a:buFont typeface="Wingdings" pitchFamily="2" charset="2"/>
              <a:buChar char="§"/>
            </a:pPr>
            <a:endParaRPr lang="tr-TR" sz="2400" dirty="0">
              <a:solidFill>
                <a:srgbClr val="FF0000"/>
              </a:solidFill>
            </a:endParaRPr>
          </a:p>
          <a:p>
            <a:pPr marL="342900" indent="-342900" algn="just">
              <a:buClr>
                <a:schemeClr val="accent1">
                  <a:lumMod val="50000"/>
                </a:schemeClr>
              </a:buClr>
              <a:buFont typeface="Wingdings" pitchFamily="2" charset="2"/>
              <a:buChar char="§"/>
            </a:pPr>
            <a:r>
              <a:rPr lang="tr-TR" sz="2400" u="sng" dirty="0">
                <a:solidFill>
                  <a:srgbClr val="FF0000"/>
                </a:solidFill>
              </a:rPr>
              <a:t>Belli bir marka, model, patent, menşei, kaynak veya ürün </a:t>
            </a:r>
            <a:r>
              <a:rPr lang="tr-TR" sz="2400" b="1" u="sng" dirty="0">
                <a:solidFill>
                  <a:srgbClr val="FF0000"/>
                </a:solidFill>
              </a:rPr>
              <a:t>belirtilemez </a:t>
            </a:r>
            <a:r>
              <a:rPr lang="tr-TR" sz="2400" dirty="0">
                <a:solidFill>
                  <a:srgbClr val="FF0000"/>
                </a:solidFill>
              </a:rPr>
              <a:t>ve belirli bir marka veya modele yönelik özellik ve tanımlamalara yer verilemez. </a:t>
            </a:r>
          </a:p>
        </p:txBody>
      </p:sp>
      <p:pic>
        <p:nvPicPr>
          <p:cNvPr id="4" name="Resim 3">
            <a:extLst>
              <a:ext uri="{FF2B5EF4-FFF2-40B4-BE49-F238E27FC236}">
                <a16:creationId xmlns:a16="http://schemas.microsoft.com/office/drawing/2014/main" id="{4E1E5920-A567-4AE2-8D60-66F0FEFDDD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2" presetClass="exit" presetSubtype="4" fill="hold" nodeType="withEffect">
                                  <p:stCondLst>
                                    <p:cond delay="0"/>
                                  </p:stCondLst>
                                  <p:childTnLst>
                                    <p:animEffect transition="out" filter="wipe(down)">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4" presetID="22" presetClass="exit" presetSubtype="4" fill="hold" nodeType="withEffect">
                                  <p:stCondLst>
                                    <p:cond delay="0"/>
                                  </p:stCondLst>
                                  <p:childTnLst>
                                    <p:animEffect transition="out" filter="wipe(down)">
                                      <p:cBhvr>
                                        <p:cTn id="25" dur="500"/>
                                        <p:tgtEl>
                                          <p:spTgt spid="3">
                                            <p:txEl>
                                              <p:pRg st="2" end="2"/>
                                            </p:txEl>
                                          </p:spTgt>
                                        </p:tgtEl>
                                      </p:cBhvr>
                                    </p:animEffect>
                                    <p:set>
                                      <p:cBhvr>
                                        <p:cTn id="26"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2" presetClass="exit" presetSubtype="4" fill="hold" nodeType="withEffect">
                                  <p:stCondLst>
                                    <p:cond delay="0"/>
                                  </p:stCondLst>
                                  <p:childTnLst>
                                    <p:animEffect transition="out" filter="wipe(down)">
                                      <p:cBhvr>
                                        <p:cTn id="34" dur="500"/>
                                        <p:tgtEl>
                                          <p:spTgt spid="3">
                                            <p:txEl>
                                              <p:pRg st="4" end="4"/>
                                            </p:txEl>
                                          </p:spTgt>
                                        </p:tgtEl>
                                      </p:cBhvr>
                                    </p:animEffect>
                                    <p:set>
                                      <p:cBhvr>
                                        <p:cTn id="35"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 calcmode="lin" valueType="num">
                                      <p:cBhvr additive="base">
                                        <p:cTn id="4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2" presetID="22" presetClass="exit" presetSubtype="4" fill="hold" nodeType="withEffect">
                                  <p:stCondLst>
                                    <p:cond delay="0"/>
                                  </p:stCondLst>
                                  <p:childTnLst>
                                    <p:animEffect transition="out" filter="wipe(down)">
                                      <p:cBhvr>
                                        <p:cTn id="43" dur="500"/>
                                        <p:tgtEl>
                                          <p:spTgt spid="3">
                                            <p:txEl>
                                              <p:pRg st="6" end="6"/>
                                            </p:txEl>
                                          </p:spTgt>
                                        </p:tgtEl>
                                      </p:cBhvr>
                                    </p:animEffect>
                                    <p:set>
                                      <p:cBhvr>
                                        <p:cTn id="44"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3" name="Picture 20"/>
          <p:cNvPicPr>
            <a:picLocks noChangeAspect="1" noChangeArrowheads="1"/>
          </p:cNvPicPr>
          <p:nvPr/>
        </p:nvPicPr>
        <p:blipFill>
          <a:blip r:embed="rId3" cstate="print"/>
          <a:srcRect/>
          <a:stretch>
            <a:fillRect/>
          </a:stretch>
        </p:blipFill>
        <p:spPr bwMode="auto">
          <a:xfrm>
            <a:off x="285720" y="5000636"/>
            <a:ext cx="1109075" cy="817010"/>
          </a:xfrm>
          <a:prstGeom prst="rect">
            <a:avLst/>
          </a:prstGeom>
          <a:noFill/>
        </p:spPr>
      </p:pic>
      <p:sp>
        <p:nvSpPr>
          <p:cNvPr id="11" name="10 İçerik Yer Tutucusu"/>
          <p:cNvSpPr>
            <a:spLocks noGrp="1"/>
          </p:cNvSpPr>
          <p:nvPr>
            <p:ph idx="1"/>
          </p:nvPr>
        </p:nvSpPr>
        <p:spPr>
          <a:xfrm>
            <a:off x="539552" y="1772816"/>
            <a:ext cx="8604448" cy="1035560"/>
          </a:xfrm>
        </p:spPr>
        <p:txBody>
          <a:bodyPr>
            <a:normAutofit/>
          </a:bodyPr>
          <a:lstStyle/>
          <a:p>
            <a:pPr marL="92075" lvl="1" indent="0">
              <a:buNone/>
            </a:pPr>
            <a:r>
              <a:rPr lang="tr-TR" dirty="0"/>
              <a:t>Aşağıdaki durumlarda izleme uzmanı, erken uyarı/usulsüzlük raporu hazırlar:</a:t>
            </a:r>
          </a:p>
        </p:txBody>
      </p:sp>
      <p:sp>
        <p:nvSpPr>
          <p:cNvPr id="4" name="4 Başlık"/>
          <p:cNvSpPr txBox="1">
            <a:spLocks/>
          </p:cNvSpPr>
          <p:nvPr/>
        </p:nvSpPr>
        <p:spPr>
          <a:xfrm>
            <a:off x="0" y="908720"/>
            <a:ext cx="8229600" cy="10668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000" b="1" i="0" u="none" strike="noStrike" kern="1200" cap="all" spc="0" normalizeH="0" baseline="0" noProof="0" dirty="0">
                <a:ln w="9000" cmpd="sng">
                  <a:noFill/>
                  <a:prstDash val="solid"/>
                </a:ln>
                <a:solidFill>
                  <a:srgbClr val="EE1222"/>
                </a:solidFill>
                <a:effectLst>
                  <a:outerShdw blurRad="60007" dist="310007" dir="7680000" sy="30000" kx="1300200" algn="ctr" rotWithShape="0">
                    <a:prstClr val="black">
                      <a:alpha val="32000"/>
                    </a:prstClr>
                  </a:outerShdw>
                </a:effectLst>
                <a:uLnTx/>
                <a:uFillTx/>
                <a:latin typeface="+mj-lt"/>
                <a:ea typeface="+mj-ea"/>
                <a:cs typeface="+mj-cs"/>
              </a:rPr>
              <a:t>ÖNEMLİ</a:t>
            </a:r>
          </a:p>
        </p:txBody>
      </p:sp>
      <p:grpSp>
        <p:nvGrpSpPr>
          <p:cNvPr id="5" name="4 Grup"/>
          <p:cNvGrpSpPr/>
          <p:nvPr/>
        </p:nvGrpSpPr>
        <p:grpSpPr>
          <a:xfrm>
            <a:off x="5040560" y="1124744"/>
            <a:ext cx="1224136" cy="582166"/>
            <a:chOff x="6372200" y="1340768"/>
            <a:chExt cx="1052314" cy="438150"/>
          </a:xfrm>
        </p:grpSpPr>
        <p:pic>
          <p:nvPicPr>
            <p:cNvPr id="6" name="Picture 2"/>
            <p:cNvPicPr>
              <a:picLocks noChangeAspect="1" noChangeArrowheads="1"/>
            </p:cNvPicPr>
            <p:nvPr/>
          </p:nvPicPr>
          <p:blipFill>
            <a:blip r:embed="rId4" cstate="print"/>
            <a:srcRect/>
            <a:stretch>
              <a:fillRect/>
            </a:stretch>
          </p:blipFill>
          <p:spPr bwMode="auto">
            <a:xfrm>
              <a:off x="6372200" y="1340768"/>
              <a:ext cx="476250" cy="438150"/>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6660232" y="1340768"/>
              <a:ext cx="476250" cy="438150"/>
            </a:xfrm>
            <a:prstGeom prst="rect">
              <a:avLst/>
            </a:prstGeom>
            <a:noFill/>
            <a:ln w="9525">
              <a:noFill/>
              <a:miter lim="800000"/>
              <a:headEnd/>
              <a:tailEnd/>
            </a:ln>
          </p:spPr>
        </p:pic>
        <p:pic>
          <p:nvPicPr>
            <p:cNvPr id="8" name="Picture 2"/>
            <p:cNvPicPr>
              <a:picLocks noChangeAspect="1" noChangeArrowheads="1"/>
            </p:cNvPicPr>
            <p:nvPr/>
          </p:nvPicPr>
          <p:blipFill>
            <a:blip r:embed="rId4" cstate="print"/>
            <a:srcRect/>
            <a:stretch>
              <a:fillRect/>
            </a:stretch>
          </p:blipFill>
          <p:spPr bwMode="auto">
            <a:xfrm>
              <a:off x="6948264" y="1340768"/>
              <a:ext cx="476250" cy="438150"/>
            </a:xfrm>
            <a:prstGeom prst="rect">
              <a:avLst/>
            </a:prstGeom>
            <a:noFill/>
            <a:ln w="9525">
              <a:noFill/>
              <a:miter lim="800000"/>
              <a:headEnd/>
              <a:tailEnd/>
            </a:ln>
          </p:spPr>
        </p:pic>
      </p:grpSp>
      <p:pic>
        <p:nvPicPr>
          <p:cNvPr id="9" name="Picture 2"/>
          <p:cNvPicPr>
            <a:picLocks noChangeAspect="1" noChangeArrowheads="1"/>
          </p:cNvPicPr>
          <p:nvPr/>
        </p:nvPicPr>
        <p:blipFill>
          <a:blip r:embed="rId4" cstate="print"/>
          <a:srcRect/>
          <a:stretch>
            <a:fillRect/>
          </a:stretch>
        </p:blipFill>
        <p:spPr bwMode="auto">
          <a:xfrm>
            <a:off x="251520" y="1844824"/>
            <a:ext cx="476250" cy="438150"/>
          </a:xfrm>
          <a:prstGeom prst="rect">
            <a:avLst/>
          </a:prstGeom>
          <a:noFill/>
          <a:ln w="9525">
            <a:noFill/>
            <a:miter lim="800000"/>
            <a:headEnd/>
            <a:tailEnd/>
          </a:ln>
        </p:spPr>
      </p:pic>
      <p:sp>
        <p:nvSpPr>
          <p:cNvPr id="12" name="11 Dikdörtgen"/>
          <p:cNvSpPr/>
          <p:nvPr/>
        </p:nvSpPr>
        <p:spPr>
          <a:xfrm>
            <a:off x="899592" y="2780928"/>
            <a:ext cx="7560840" cy="2308324"/>
          </a:xfrm>
          <a:prstGeom prst="rect">
            <a:avLst/>
          </a:prstGeom>
        </p:spPr>
        <p:txBody>
          <a:bodyPr wrap="square">
            <a:spAutoFit/>
          </a:bodyPr>
          <a:lstStyle/>
          <a:p>
            <a:pPr marL="457200" indent="-457200" algn="just">
              <a:buFont typeface="+mj-lt"/>
              <a:buAutoNum type="arabicPeriod"/>
            </a:pPr>
            <a:r>
              <a:rPr lang="tr-TR" sz="2400" dirty="0">
                <a:solidFill>
                  <a:prstClr val="black"/>
                </a:solidFill>
              </a:rPr>
              <a:t>Satın alma dokümanlarında belirtilen özel bir kalemin doğrulanamaması</a:t>
            </a:r>
          </a:p>
          <a:p>
            <a:pPr marL="457200" indent="-457200" algn="just">
              <a:buFont typeface="+mj-lt"/>
              <a:buAutoNum type="arabicPeriod"/>
            </a:pPr>
            <a:r>
              <a:rPr lang="tr-TR" sz="2400" dirty="0">
                <a:solidFill>
                  <a:prstClr val="black"/>
                </a:solidFill>
              </a:rPr>
              <a:t>Malzemenin </a:t>
            </a:r>
            <a:r>
              <a:rPr lang="tr-TR" sz="2400" u="sng" dirty="0">
                <a:solidFill>
                  <a:prstClr val="black"/>
                </a:solidFill>
              </a:rPr>
              <a:t>ikinci el </a:t>
            </a:r>
            <a:r>
              <a:rPr lang="tr-TR" sz="2400" dirty="0">
                <a:solidFill>
                  <a:prstClr val="black"/>
                </a:solidFill>
              </a:rPr>
              <a:t>olduğu şüphesi</a:t>
            </a:r>
          </a:p>
          <a:p>
            <a:pPr marL="457200" indent="-457200" algn="just">
              <a:buFont typeface="+mj-lt"/>
              <a:buAutoNum type="arabicPeriod"/>
            </a:pPr>
            <a:r>
              <a:rPr lang="tr-TR" sz="2400" dirty="0">
                <a:solidFill>
                  <a:prstClr val="black"/>
                </a:solidFill>
              </a:rPr>
              <a:t>Malzemenin seri numaralarının değiştirildiğine dair şüphe</a:t>
            </a:r>
          </a:p>
          <a:p>
            <a:pPr marL="457200" indent="-457200" algn="just">
              <a:buFont typeface="+mj-lt"/>
              <a:buAutoNum type="arabicPeriod"/>
            </a:pPr>
            <a:r>
              <a:rPr lang="tr-TR" sz="2400" dirty="0">
                <a:solidFill>
                  <a:prstClr val="black"/>
                </a:solidFill>
              </a:rPr>
              <a:t>Herhangi bir başka sahtecilik teşebbüsü</a:t>
            </a:r>
            <a:endParaRPr lang="tr-TR" sz="1600" dirty="0"/>
          </a:p>
        </p:txBody>
      </p:sp>
      <p:pic>
        <p:nvPicPr>
          <p:cNvPr id="14" name="Resim 13">
            <a:extLst>
              <a:ext uri="{FF2B5EF4-FFF2-40B4-BE49-F238E27FC236}">
                <a16:creationId xmlns:a16="http://schemas.microsoft.com/office/drawing/2014/main" id="{88785BAF-4842-49F8-A233-B634A8980A1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1000"/>
                                        <p:tgtEl>
                                          <p:spTgt spid="12">
                                            <p:txEl>
                                              <p:pRg st="0" end="0"/>
                                            </p:txEl>
                                          </p:spTgt>
                                        </p:tgtEl>
                                      </p:cBhvr>
                                    </p:animEffect>
                                  </p:childTnLst>
                                </p:cTn>
                              </p:par>
                              <p:par>
                                <p:cTn id="8" presetID="19"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0" fill="hold"/>
                                        <p:tgtEl>
                                          <p:spTgt spid="5"/>
                                        </p:tgtEl>
                                        <p:attrNameLst>
                                          <p:attrName>ppt_w</p:attrName>
                                        </p:attrNameLst>
                                      </p:cBhvr>
                                      <p:tavLst>
                                        <p:tav tm="0" fmla="#ppt_w*sin(2.5*pi*$)">
                                          <p:val>
                                            <p:fltVal val="0"/>
                                          </p:val>
                                        </p:tav>
                                        <p:tav tm="100000">
                                          <p:val>
                                            <p:fltVal val="1"/>
                                          </p:val>
                                        </p:tav>
                                      </p:tavLst>
                                    </p:anim>
                                    <p:anim calcmode="lin" valueType="num">
                                      <p:cBhvr>
                                        <p:cTn id="11"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12">
                                            <p:txEl>
                                              <p:pRg st="1" end="1"/>
                                            </p:txEl>
                                          </p:spTgt>
                                        </p:tgtEl>
                                        <p:attrNameLst>
                                          <p:attrName>style.visibility</p:attrName>
                                        </p:attrNameLst>
                                      </p:cBhvr>
                                      <p:to>
                                        <p:strVal val="visible"/>
                                      </p:to>
                                    </p:set>
                                    <p:animEffect transition="in" filter="blinds(horizontal)">
                                      <p:cBhvr>
                                        <p:cTn id="16" dur="1000"/>
                                        <p:tgtEl>
                                          <p:spTgt spid="12">
                                            <p:txEl>
                                              <p:pRg st="1" end="1"/>
                                            </p:txEl>
                                          </p:spTgt>
                                        </p:tgtEl>
                                      </p:cBhvr>
                                    </p:animEffect>
                                  </p:childTnLst>
                                </p:cTn>
                              </p:par>
                              <p:par>
                                <p:cTn id="17" presetID="22" presetClass="exit" presetSubtype="4" fill="hold" nodeType="withEffect">
                                  <p:stCondLst>
                                    <p:cond delay="0"/>
                                  </p:stCondLst>
                                  <p:childTnLst>
                                    <p:animEffect transition="out" filter="wipe(down)">
                                      <p:cBhvr>
                                        <p:cTn id="18" dur="500"/>
                                        <p:tgtEl>
                                          <p:spTgt spid="12">
                                            <p:txEl>
                                              <p:pRg st="0" end="0"/>
                                            </p:txEl>
                                          </p:spTgt>
                                        </p:tgtEl>
                                      </p:cBhvr>
                                    </p:animEffect>
                                    <p:set>
                                      <p:cBhvr>
                                        <p:cTn id="19" dur="1" fill="hold">
                                          <p:stCondLst>
                                            <p:cond delay="499"/>
                                          </p:stCondLst>
                                        </p:cTn>
                                        <p:tgtEl>
                                          <p:spTgt spid="12">
                                            <p:txEl>
                                              <p:pRg st="0" end="0"/>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2">
                                            <p:txEl>
                                              <p:pRg st="2" end="2"/>
                                            </p:txEl>
                                          </p:spTgt>
                                        </p:tgtEl>
                                        <p:attrNameLst>
                                          <p:attrName>style.visibility</p:attrName>
                                        </p:attrNameLst>
                                      </p:cBhvr>
                                      <p:to>
                                        <p:strVal val="visible"/>
                                      </p:to>
                                    </p:set>
                                    <p:animEffect transition="in" filter="blinds(horizontal)">
                                      <p:cBhvr>
                                        <p:cTn id="24" dur="1000"/>
                                        <p:tgtEl>
                                          <p:spTgt spid="12">
                                            <p:txEl>
                                              <p:pRg st="2" end="2"/>
                                            </p:txEl>
                                          </p:spTgt>
                                        </p:tgtEl>
                                      </p:cBhvr>
                                    </p:animEffect>
                                  </p:childTnLst>
                                </p:cTn>
                              </p:par>
                              <p:par>
                                <p:cTn id="25" presetID="22" presetClass="exit" presetSubtype="4" fill="hold" nodeType="withEffect">
                                  <p:stCondLst>
                                    <p:cond delay="0"/>
                                  </p:stCondLst>
                                  <p:childTnLst>
                                    <p:animEffect transition="out" filter="wipe(down)">
                                      <p:cBhvr>
                                        <p:cTn id="26" dur="500"/>
                                        <p:tgtEl>
                                          <p:spTgt spid="12">
                                            <p:txEl>
                                              <p:pRg st="1" end="1"/>
                                            </p:txEl>
                                          </p:spTgt>
                                        </p:tgtEl>
                                      </p:cBhvr>
                                    </p:animEffect>
                                    <p:set>
                                      <p:cBhvr>
                                        <p:cTn id="27" dur="1" fill="hold">
                                          <p:stCondLst>
                                            <p:cond delay="499"/>
                                          </p:stCondLst>
                                        </p:cTn>
                                        <p:tgtEl>
                                          <p:spTgt spid="12">
                                            <p:txEl>
                                              <p:pRg st="1" end="1"/>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xEl>
                                              <p:pRg st="3" end="3"/>
                                            </p:txEl>
                                          </p:spTgt>
                                        </p:tgtEl>
                                        <p:attrNameLst>
                                          <p:attrName>style.visibility</p:attrName>
                                        </p:attrNameLst>
                                      </p:cBhvr>
                                      <p:to>
                                        <p:strVal val="visible"/>
                                      </p:to>
                                    </p:set>
                                    <p:animEffect transition="in" filter="blinds(horizontal)">
                                      <p:cBhvr>
                                        <p:cTn id="32" dur="1000"/>
                                        <p:tgtEl>
                                          <p:spTgt spid="12">
                                            <p:txEl>
                                              <p:pRg st="3" end="3"/>
                                            </p:txEl>
                                          </p:spTgt>
                                        </p:tgtEl>
                                      </p:cBhvr>
                                    </p:animEffect>
                                  </p:childTnLst>
                                </p:cTn>
                              </p:par>
                              <p:par>
                                <p:cTn id="33" presetID="22" presetClass="exit" presetSubtype="4" fill="hold" nodeType="withEffect">
                                  <p:stCondLst>
                                    <p:cond delay="0"/>
                                  </p:stCondLst>
                                  <p:childTnLst>
                                    <p:animEffect transition="out" filter="wipe(down)">
                                      <p:cBhvr>
                                        <p:cTn id="34" dur="500"/>
                                        <p:tgtEl>
                                          <p:spTgt spid="12">
                                            <p:txEl>
                                              <p:pRg st="2" end="2"/>
                                            </p:txEl>
                                          </p:spTgt>
                                        </p:tgtEl>
                                      </p:cBhvr>
                                    </p:animEffect>
                                    <p:set>
                                      <p:cBhvr>
                                        <p:cTn id="35" dur="1" fill="hold">
                                          <p:stCondLst>
                                            <p:cond delay="499"/>
                                          </p:stCondLst>
                                        </p:cTn>
                                        <p:tgtEl>
                                          <p:spTgt spid="12">
                                            <p:txEl>
                                              <p:pRg st="2" end="2"/>
                                            </p:txEl>
                                          </p:spTgt>
                                        </p:tgtEl>
                                        <p:attrNameLst>
                                          <p:attrName>style.visibility</p:attrName>
                                        </p:attrNameLst>
                                      </p:cBhvr>
                                      <p:to>
                                        <p:strVal val="hidden"/>
                                      </p:to>
                                    </p:set>
                                  </p:childTnLst>
                                </p:cTn>
                              </p:par>
                              <p:par>
                                <p:cTn id="36" presetID="19" presetClass="entr" presetSubtype="1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0" fill="hold"/>
                                        <p:tgtEl>
                                          <p:spTgt spid="13"/>
                                        </p:tgtEl>
                                        <p:attrNameLst>
                                          <p:attrName>ppt_w</p:attrName>
                                        </p:attrNameLst>
                                      </p:cBhvr>
                                      <p:tavLst>
                                        <p:tav tm="0" fmla="#ppt_w*sin(2.5*pi*$)">
                                          <p:val>
                                            <p:fltVal val="0"/>
                                          </p:val>
                                        </p:tav>
                                        <p:tav tm="100000">
                                          <p:val>
                                            <p:fltVal val="1"/>
                                          </p:val>
                                        </p:tav>
                                      </p:tavLst>
                                    </p:anim>
                                    <p:anim calcmode="lin" valueType="num">
                                      <p:cBhvr>
                                        <p:cTn id="39" dur="5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571472" y="4365104"/>
            <a:ext cx="8143900" cy="635532"/>
          </a:xfrm>
          <a:noFill/>
        </p:spPr>
        <p:txBody>
          <a:bodyPr>
            <a:noAutofit/>
          </a:bodyPr>
          <a:lstStyle/>
          <a:p>
            <a:pPr algn="ctr" fontAlgn="base">
              <a:spcBef>
                <a:spcPct val="20000"/>
              </a:spcBef>
              <a:spcAft>
                <a:spcPct val="0"/>
              </a:spcAft>
              <a:defRPr/>
            </a:pPr>
            <a:r>
              <a:rPr lang="tr-TR" sz="3200" b="1" kern="0" dirty="0">
                <a:solidFill>
                  <a:srgbClr val="FFFF00"/>
                </a:solidFill>
                <a:latin typeface="Cambria" pitchFamily="18" charset="0"/>
                <a:cs typeface="Calibri" pitchFamily="34" charset="0"/>
              </a:rPr>
              <a:t>İHALE DOSYASI</a:t>
            </a:r>
          </a:p>
        </p:txBody>
      </p:sp>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2" nodeType="after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par>
                                <p:cTn id="7" presetID="64" presetClass="path" presetSubtype="0" accel="50000" decel="50000" fill="hold" grpId="1" nodeType="withEffect">
                                  <p:stCondLst>
                                    <p:cond delay="0"/>
                                  </p:stCondLst>
                                  <p:childTnLst>
                                    <p:animMotion origin="layout" path="M -2.5E-6 -0.08836 L -2.5E-6 -0.23479 " pathEditMode="relative" rAng="0" ptsTypes="AA">
                                      <p:cBhvr>
                                        <p:cTn id="8" dur="2000" fill="hold"/>
                                        <p:tgtEl>
                                          <p:spTgt spid="7170"/>
                                        </p:tgtEl>
                                        <p:attrNameLst>
                                          <p:attrName>ppt_x</p:attrName>
                                          <p:attrName>ppt_y</p:attrName>
                                        </p:attrNameLst>
                                      </p:cBhvr>
                                      <p:rCtr x="0" y="-73"/>
                                    </p:animMotion>
                                  </p:childTnLst>
                                </p:cTn>
                              </p:par>
                              <p:par>
                                <p:cTn id="9" presetID="4" presetClass="emph" presetSubtype="2" fill="hold" grpId="0" nodeType="withEffect">
                                  <p:stCondLst>
                                    <p:cond delay="0"/>
                                  </p:stCondLst>
                                  <p:childTnLst>
                                    <p:anim to="4" calcmode="lin" valueType="num">
                                      <p:cBhvr override="childStyle">
                                        <p:cTn id="10" dur="2000" fill="hold"/>
                                        <p:tgtEl>
                                          <p:spTgt spid="7170"/>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0" grpId="1"/>
      <p:bldP spid="7170" grpId="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71400"/>
            <a:ext cx="7772400" cy="908720"/>
          </a:xfrm>
        </p:spPr>
        <p:txBody>
          <a:bodyPr/>
          <a:lstStyle/>
          <a:p>
            <a:pPr algn="ctr"/>
            <a:r>
              <a:rPr lang="tr-TR" sz="2800" dirty="0"/>
              <a:t>İhale Dosyası Nelerden Oluşur?</a:t>
            </a:r>
          </a:p>
        </p:txBody>
      </p:sp>
      <p:sp>
        <p:nvSpPr>
          <p:cNvPr id="3" name="2 Metin Yer Tutucusu"/>
          <p:cNvSpPr>
            <a:spLocks noGrp="1"/>
          </p:cNvSpPr>
          <p:nvPr>
            <p:ph type="body" idx="1"/>
          </p:nvPr>
        </p:nvSpPr>
        <p:spPr>
          <a:xfrm>
            <a:off x="539552" y="908720"/>
            <a:ext cx="8604448" cy="5040560"/>
          </a:xfrm>
        </p:spPr>
        <p:txBody>
          <a:bodyPr>
            <a:normAutofit/>
          </a:bodyPr>
          <a:lstStyle/>
          <a:p>
            <a:pPr>
              <a:tabLst>
                <a:tab pos="1828800" algn="l"/>
              </a:tabLst>
            </a:pPr>
            <a:endParaRPr lang="tr-TR" sz="1600" dirty="0">
              <a:solidFill>
                <a:srgbClr val="000000"/>
              </a:solidFill>
              <a:cs typeface="Times New Roman" pitchFamily="18" charset="0"/>
            </a:endParaRPr>
          </a:p>
          <a:p>
            <a:r>
              <a:rPr lang="tr-TR" sz="2000" b="1" i="1" u="sng" dirty="0"/>
              <a:t>Madde 6</a:t>
            </a:r>
            <a:r>
              <a:rPr lang="tr-TR" sz="2000" b="1" i="1" dirty="0"/>
              <a:t>- İhale dosyasının kapsamı:</a:t>
            </a:r>
          </a:p>
          <a:p>
            <a:endParaRPr lang="tr-TR" sz="1800" dirty="0"/>
          </a:p>
          <a:p>
            <a:pPr marL="809625" lvl="1" indent="-277813" eaLnBrk="0" hangingPunct="0">
              <a:buFont typeface="Symbol" pitchFamily="18" charset="2"/>
              <a:buChar char=""/>
              <a:tabLst>
                <a:tab pos="1828800" algn="l"/>
              </a:tabLst>
            </a:pPr>
            <a:r>
              <a:rPr lang="tr-TR" b="1" dirty="0">
                <a:solidFill>
                  <a:schemeClr val="accent6">
                    <a:lumMod val="50000"/>
                  </a:schemeClr>
                </a:solidFill>
                <a:cs typeface="Times New Roman" pitchFamily="18" charset="0"/>
              </a:rPr>
              <a:t>Bölüm A: İsteklilere Talimatlar</a:t>
            </a:r>
            <a:endParaRPr lang="tr-TR" b="1" dirty="0">
              <a:solidFill>
                <a:schemeClr val="accent6">
                  <a:lumMod val="50000"/>
                </a:schemeClr>
              </a:solidFill>
            </a:endParaRPr>
          </a:p>
          <a:p>
            <a:pPr marL="809625" lvl="1" indent="-277813" eaLnBrk="0" hangingPunct="0">
              <a:buFont typeface="Symbol" pitchFamily="18" charset="2"/>
              <a:buChar char=""/>
              <a:tabLst>
                <a:tab pos="1828800" algn="l"/>
              </a:tabLst>
            </a:pPr>
            <a:r>
              <a:rPr lang="tr-TR" b="1" dirty="0">
                <a:solidFill>
                  <a:schemeClr val="accent6">
                    <a:lumMod val="50000"/>
                  </a:schemeClr>
                </a:solidFill>
                <a:cs typeface="Times New Roman" pitchFamily="18" charset="0"/>
              </a:rPr>
              <a:t>Bölüm B: Taslak Sözleşme (Özel Koşullar) ve Ekleri</a:t>
            </a:r>
            <a:endParaRPr lang="tr-TR" b="1" dirty="0">
              <a:solidFill>
                <a:schemeClr val="accent6">
                  <a:lumMod val="50000"/>
                </a:schemeClr>
              </a:solidFill>
            </a:endParaRPr>
          </a:p>
          <a:p>
            <a:pPr marL="1076325" lvl="2" indent="-266700" eaLnBrk="0" hangingPunct="0">
              <a:buFont typeface="Courier New" pitchFamily="49" charset="0"/>
              <a:buChar char="o"/>
              <a:tabLst>
                <a:tab pos="1828800" algn="l"/>
              </a:tabLst>
            </a:pPr>
            <a:r>
              <a:rPr lang="tr-TR" sz="1800" i="1" dirty="0">
                <a:solidFill>
                  <a:schemeClr val="tx1"/>
                </a:solidFill>
                <a:cs typeface="Times New Roman" pitchFamily="18" charset="0"/>
              </a:rPr>
              <a:t>Söz.Ek-1: Genel Koşullar</a:t>
            </a:r>
            <a:endParaRPr lang="tr-TR" sz="1800" i="1" dirty="0">
              <a:solidFill>
                <a:schemeClr val="tx1"/>
              </a:solidFill>
            </a:endParaRPr>
          </a:p>
          <a:p>
            <a:pPr marL="1076325" lvl="2" indent="-266700" eaLnBrk="0" hangingPunct="0">
              <a:buFont typeface="Courier New" pitchFamily="49" charset="0"/>
              <a:buChar char="o"/>
              <a:tabLst>
                <a:tab pos="1828800" algn="l"/>
              </a:tabLst>
            </a:pPr>
            <a:r>
              <a:rPr lang="tr-TR" sz="1800" i="1" dirty="0">
                <a:solidFill>
                  <a:schemeClr val="tx1"/>
                </a:solidFill>
                <a:cs typeface="Times New Roman" pitchFamily="18" charset="0"/>
              </a:rPr>
              <a:t>Söz.Ek-2: Teknik Şartname </a:t>
            </a:r>
            <a:endParaRPr lang="tr-TR" sz="1800" i="1" dirty="0">
              <a:solidFill>
                <a:schemeClr val="tx1"/>
              </a:solidFill>
            </a:endParaRPr>
          </a:p>
          <a:p>
            <a:pPr marL="1076325" lvl="2" indent="-266700" eaLnBrk="0" hangingPunct="0">
              <a:buFont typeface="Courier New" pitchFamily="49" charset="0"/>
              <a:buChar char="o"/>
              <a:tabLst>
                <a:tab pos="1828800" algn="l"/>
              </a:tabLst>
            </a:pPr>
            <a:r>
              <a:rPr lang="tr-TR" sz="1800" i="1" dirty="0">
                <a:solidFill>
                  <a:schemeClr val="tx1"/>
                </a:solidFill>
                <a:cs typeface="Times New Roman" pitchFamily="18" charset="0"/>
              </a:rPr>
              <a:t>Söz.Ek-3: Teknik Teklif (Hizmet Alımlarında Organizasyon ve Metodoloji ve Kilit Uzmanların Özgeçmişleri)</a:t>
            </a:r>
            <a:endParaRPr lang="tr-TR" sz="1800" i="1" dirty="0">
              <a:solidFill>
                <a:schemeClr val="tx1"/>
              </a:solidFill>
            </a:endParaRPr>
          </a:p>
          <a:p>
            <a:pPr marL="1076325" lvl="2" indent="-266700" eaLnBrk="0" hangingPunct="0">
              <a:buFont typeface="Courier New" pitchFamily="49" charset="0"/>
              <a:buChar char="o"/>
              <a:tabLst>
                <a:tab pos="1828800" algn="l"/>
              </a:tabLst>
            </a:pPr>
            <a:r>
              <a:rPr lang="tr-TR" sz="1800" i="1" dirty="0">
                <a:solidFill>
                  <a:schemeClr val="tx1"/>
                </a:solidFill>
                <a:cs typeface="Times New Roman" pitchFamily="18" charset="0"/>
              </a:rPr>
              <a:t>Söz.Ek-4: Mali Teklif (Bütçe Dökümü)</a:t>
            </a:r>
            <a:endParaRPr lang="tr-TR" sz="1800" i="1" dirty="0">
              <a:solidFill>
                <a:schemeClr val="tx1"/>
              </a:solidFill>
            </a:endParaRPr>
          </a:p>
          <a:p>
            <a:pPr marL="1076325" lvl="2" indent="-266700" eaLnBrk="0" hangingPunct="0">
              <a:buFont typeface="Courier New" pitchFamily="49" charset="0"/>
              <a:buChar char="o"/>
              <a:tabLst>
                <a:tab pos="1828800" algn="l"/>
              </a:tabLst>
            </a:pPr>
            <a:r>
              <a:rPr lang="tr-TR" sz="1800" i="1" dirty="0">
                <a:solidFill>
                  <a:schemeClr val="tx1"/>
                </a:solidFill>
                <a:cs typeface="Times New Roman" pitchFamily="18" charset="0"/>
              </a:rPr>
              <a:t>Söz.Ek-5:  Teklif Sunum Formu ve Diğer Standart Formlar</a:t>
            </a:r>
          </a:p>
          <a:p>
            <a:pPr lvl="3" fontAlgn="base" hangingPunct="0">
              <a:buFont typeface="Wingdings" pitchFamily="2" charset="2"/>
              <a:buChar char="§"/>
            </a:pPr>
            <a:r>
              <a:rPr lang="tr-TR" sz="1800" i="1" dirty="0">
                <a:solidFill>
                  <a:schemeClr val="tx1"/>
                </a:solidFill>
                <a:cs typeface="Times New Roman" pitchFamily="18" charset="0"/>
              </a:rPr>
              <a:t>İsteklinin beyanı</a:t>
            </a:r>
          </a:p>
          <a:p>
            <a:pPr lvl="3" fontAlgn="base" hangingPunct="0">
              <a:buFont typeface="Wingdings" pitchFamily="2" charset="2"/>
              <a:buChar char="§"/>
            </a:pPr>
            <a:r>
              <a:rPr lang="tr-TR" sz="1800" i="1" dirty="0">
                <a:solidFill>
                  <a:schemeClr val="tx1"/>
                </a:solidFill>
                <a:cs typeface="Times New Roman" pitchFamily="18" charset="0"/>
              </a:rPr>
              <a:t>Mali Kimlik Formu</a:t>
            </a:r>
          </a:p>
          <a:p>
            <a:pPr lvl="3" fontAlgn="base" hangingPunct="0">
              <a:buFont typeface="Wingdings" pitchFamily="2" charset="2"/>
              <a:buChar char="§"/>
            </a:pPr>
            <a:r>
              <a:rPr lang="tr-TR" sz="1800" i="1" dirty="0">
                <a:solidFill>
                  <a:schemeClr val="tx1"/>
                </a:solidFill>
                <a:cs typeface="Times New Roman" pitchFamily="18" charset="0"/>
              </a:rPr>
              <a:t>Ortak Girişimler/Konsorsiyum Hakkında Bilgi</a:t>
            </a:r>
          </a:p>
          <a:p>
            <a:pPr lvl="3" fontAlgn="base" hangingPunct="0">
              <a:buFont typeface="Wingdings" pitchFamily="2" charset="2"/>
              <a:buChar char="§"/>
            </a:pPr>
            <a:r>
              <a:rPr lang="tr-TR" sz="1800" i="1" dirty="0">
                <a:solidFill>
                  <a:schemeClr val="tx1"/>
                </a:solidFill>
                <a:cs typeface="Times New Roman" pitchFamily="18" charset="0"/>
              </a:rPr>
              <a:t>Ortağı olduğu veya hissedarı bulunduğu tüzel kişiliklere ilişkin beyanname</a:t>
            </a:r>
          </a:p>
          <a:p>
            <a:pPr lvl="3" fontAlgn="base" hangingPunct="0">
              <a:buFont typeface="Wingdings" pitchFamily="2" charset="2"/>
              <a:buChar char="§"/>
            </a:pPr>
            <a:r>
              <a:rPr lang="tr-TR" sz="1800" i="1" dirty="0">
                <a:solidFill>
                  <a:schemeClr val="tx1"/>
                </a:solidFill>
                <a:cs typeface="Times New Roman" pitchFamily="18" charset="0"/>
              </a:rPr>
              <a:t>Diğer Ekler</a:t>
            </a:r>
          </a:p>
          <a:p>
            <a:pPr marL="1076325" lvl="2" indent="-266700" eaLnBrk="0" hangingPunct="0">
              <a:buFont typeface="Courier New" pitchFamily="49" charset="0"/>
              <a:buChar char="o"/>
              <a:tabLst>
                <a:tab pos="1828800" algn="l"/>
              </a:tabLst>
            </a:pPr>
            <a:endParaRPr lang="tr-TR" dirty="0">
              <a:solidFill>
                <a:schemeClr val="tx1"/>
              </a:solidFill>
            </a:endParaRPr>
          </a:p>
        </p:txBody>
      </p:sp>
      <p:pic>
        <p:nvPicPr>
          <p:cNvPr id="4" name="15 Resim" descr="Kalkinma-Logo.jpg"/>
          <p:cNvPicPr>
            <a:picLocks noChangeAspect="1"/>
          </p:cNvPicPr>
          <p:nvPr/>
        </p:nvPicPr>
        <p:blipFill>
          <a:blip r:embed="rId3" cstate="print"/>
          <a:stretch>
            <a:fillRect/>
          </a:stretch>
        </p:blipFill>
        <p:spPr>
          <a:xfrm>
            <a:off x="8100392" y="0"/>
            <a:ext cx="858927" cy="908720"/>
          </a:xfrm>
          <a:prstGeom prst="rect">
            <a:avLst/>
          </a:prstGeom>
        </p:spPr>
      </p:pic>
      <p:pic>
        <p:nvPicPr>
          <p:cNvPr id="5" name="Resim 4">
            <a:extLst>
              <a:ext uri="{FF2B5EF4-FFF2-40B4-BE49-F238E27FC236}">
                <a16:creationId xmlns:a16="http://schemas.microsoft.com/office/drawing/2014/main" id="{CE7BA793-830C-4854-90DF-49E172AE122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2"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2" fill="hold"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0"/>
                            </p:stCondLst>
                            <p:childTnLst>
                              <p:par>
                                <p:cTn id="30" presetID="2" presetClass="entr" presetSubtype="2" fill="hold" nodeType="after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 calcmode="lin" valueType="num">
                                      <p:cBhvr additive="base">
                                        <p:cTn id="32" dur="1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3"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34" fill="hold">
                            <p:stCondLst>
                              <p:cond delay="6000"/>
                            </p:stCondLst>
                            <p:childTnLst>
                              <p:par>
                                <p:cTn id="35" presetID="2" presetClass="entr" presetSubtype="2" fill="hold" nodeType="after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1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39" fill="hold">
                            <p:stCondLst>
                              <p:cond delay="7000"/>
                            </p:stCondLst>
                            <p:childTnLst>
                              <p:par>
                                <p:cTn id="40" presetID="2" presetClass="entr" presetSubtype="2" fill="hold" nodeType="after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additive="base">
                                        <p:cTn id="42" dur="10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43"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par>
                          <p:cTn id="44" fill="hold">
                            <p:stCondLst>
                              <p:cond delay="8000"/>
                            </p:stCondLst>
                            <p:childTnLst>
                              <p:par>
                                <p:cTn id="45" presetID="2" presetClass="entr" presetSubtype="2" fill="hold" nodeType="after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10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48" dur="1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par>
                          <p:cTn id="49" fill="hold">
                            <p:stCondLst>
                              <p:cond delay="9000"/>
                            </p:stCondLst>
                            <p:childTnLst>
                              <p:par>
                                <p:cTn id="50" presetID="2" presetClass="entr" presetSubtype="2" fill="hold" nodeType="after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 calcmode="lin" valueType="num">
                                      <p:cBhvr additive="base">
                                        <p:cTn id="52" dur="10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53" dur="10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54" fill="hold">
                            <p:stCondLst>
                              <p:cond delay="10000"/>
                            </p:stCondLst>
                            <p:childTnLst>
                              <p:par>
                                <p:cTn id="55" presetID="2" presetClass="entr" presetSubtype="2" fill="hold" nodeType="after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 calcmode="lin" valueType="num">
                                      <p:cBhvr additive="base">
                                        <p:cTn id="57" dur="10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58" dur="10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par>
                          <p:cTn id="59" fill="hold">
                            <p:stCondLst>
                              <p:cond delay="11000"/>
                            </p:stCondLst>
                            <p:childTnLst>
                              <p:par>
                                <p:cTn id="60" presetID="2" presetClass="entr" presetSubtype="2" fill="hold" nodeType="after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 calcmode="lin" valueType="num">
                                      <p:cBhvr additive="base">
                                        <p:cTn id="62" dur="10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63" dur="10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71400"/>
            <a:ext cx="7772400" cy="908720"/>
          </a:xfrm>
        </p:spPr>
        <p:txBody>
          <a:bodyPr/>
          <a:lstStyle/>
          <a:p>
            <a:pPr algn="ctr"/>
            <a:r>
              <a:rPr lang="tr-TR" sz="2800" dirty="0">
                <a:latin typeface="+mn-lt"/>
              </a:rPr>
              <a:t>Bölüm-A) İsteklilere Talimatlar</a:t>
            </a:r>
          </a:p>
        </p:txBody>
      </p:sp>
      <p:sp>
        <p:nvSpPr>
          <p:cNvPr id="3" name="2 Metin Yer Tutucusu"/>
          <p:cNvSpPr>
            <a:spLocks noGrp="1"/>
          </p:cNvSpPr>
          <p:nvPr>
            <p:ph type="body" idx="1"/>
          </p:nvPr>
        </p:nvSpPr>
        <p:spPr>
          <a:xfrm>
            <a:off x="722313" y="1052736"/>
            <a:ext cx="7772400" cy="4896544"/>
          </a:xfrm>
        </p:spPr>
        <p:txBody>
          <a:bodyPr>
            <a:normAutofit/>
          </a:bodyPr>
          <a:lstStyle/>
          <a:p>
            <a:pPr marL="358775" lvl="1" indent="-358775" algn="just">
              <a:spcAft>
                <a:spcPct val="25000"/>
              </a:spcAft>
              <a:buFont typeface="Wingdings" pitchFamily="2" charset="2"/>
              <a:buChar char="§"/>
              <a:defRPr/>
            </a:pPr>
            <a:r>
              <a:rPr lang="tr-TR" sz="2000" b="1" i="1" dirty="0">
                <a:solidFill>
                  <a:schemeClr val="accent4"/>
                </a:solidFill>
              </a:rPr>
              <a:t>İhaleye katılacak olan isteklilerin bu kısımda belirtilen niteliklere haiz olmaları ve tekliflerini talimatlara uygun olarak hazırlayarak sunmaları zorunludur.</a:t>
            </a:r>
          </a:p>
          <a:p>
            <a:pPr marL="358775" lvl="1" indent="-358775" algn="just">
              <a:spcAft>
                <a:spcPct val="25000"/>
              </a:spcAft>
              <a:defRPr/>
            </a:pPr>
            <a:endParaRPr lang="tr-TR" sz="2000" b="1" i="1" u="sng" dirty="0">
              <a:solidFill>
                <a:schemeClr val="accent4"/>
              </a:solidFill>
            </a:endParaRPr>
          </a:p>
          <a:p>
            <a:pPr marL="358775" lvl="1" indent="-358775" algn="just">
              <a:spcAft>
                <a:spcPct val="25000"/>
              </a:spcAft>
              <a:defRPr/>
            </a:pPr>
            <a:r>
              <a:rPr lang="tr-TR" sz="2000" b="1" i="1" u="sng" dirty="0">
                <a:solidFill>
                  <a:schemeClr val="accent2"/>
                </a:solidFill>
              </a:rPr>
              <a:t>Madde 7</a:t>
            </a:r>
            <a:r>
              <a:rPr lang="tr-TR" sz="2000" b="1" i="1" dirty="0">
                <a:solidFill>
                  <a:schemeClr val="accent2"/>
                </a:solidFill>
              </a:rPr>
              <a:t>  </a:t>
            </a:r>
            <a:r>
              <a:rPr lang="tr-TR" sz="2000" b="1" i="1" dirty="0">
                <a:solidFill>
                  <a:schemeClr val="accent4"/>
                </a:solidFill>
              </a:rPr>
              <a:t>İhaleye katılabilmek için gerekli belgeler:</a:t>
            </a:r>
          </a:p>
          <a:p>
            <a:pPr marL="358775" lvl="1" indent="-358775" algn="just">
              <a:spcAft>
                <a:spcPct val="25000"/>
              </a:spcAft>
              <a:buFont typeface="Wingdings" pitchFamily="2" charset="2"/>
              <a:buChar char="§"/>
              <a:defRPr/>
            </a:pPr>
            <a:r>
              <a:rPr lang="tr-TR" sz="2000" b="1" i="1" dirty="0">
                <a:solidFill>
                  <a:schemeClr val="accent4"/>
                </a:solidFill>
              </a:rPr>
              <a:t>İsteklilerin ihaleye katılabilmeleri için aşağıda sayılan belgeleri teklifleri kapsamında sunmaları gerekir:</a:t>
            </a:r>
          </a:p>
          <a:p>
            <a:pPr marL="358775" lvl="1" indent="-358775" algn="just">
              <a:spcAft>
                <a:spcPct val="25000"/>
              </a:spcAft>
              <a:defRPr/>
            </a:pPr>
            <a:r>
              <a:rPr lang="tr-TR" sz="2000" i="1" dirty="0">
                <a:solidFill>
                  <a:schemeClr val="accent2"/>
                </a:solidFill>
              </a:rPr>
              <a:t>a)</a:t>
            </a:r>
            <a:r>
              <a:rPr lang="tr-TR" sz="2000" dirty="0">
                <a:solidFill>
                  <a:schemeClr val="accent2"/>
                </a:solidFill>
              </a:rPr>
              <a:t> </a:t>
            </a:r>
            <a:r>
              <a:rPr lang="tr-TR" sz="2000" dirty="0">
                <a:solidFill>
                  <a:schemeClr val="tx1"/>
                </a:solidFill>
              </a:rPr>
              <a:t>Mevzuatı gereği kayıtlı olduğu Ticaret ve/veya Sanayi Odası veya Meslek Odası Belgesi;</a:t>
            </a:r>
            <a:endParaRPr lang="tr-TR" sz="2000" i="1" dirty="0">
              <a:solidFill>
                <a:schemeClr val="tx1"/>
              </a:solidFill>
            </a:endParaRPr>
          </a:p>
          <a:p>
            <a:pPr marL="358775" lvl="1" indent="-358775" algn="just">
              <a:spcAft>
                <a:spcPct val="25000"/>
              </a:spcAft>
              <a:defRPr/>
            </a:pPr>
            <a:r>
              <a:rPr lang="tr-TR" sz="2000" i="1" dirty="0">
                <a:solidFill>
                  <a:schemeClr val="accent2"/>
                </a:solidFill>
              </a:rPr>
              <a:t>b) </a:t>
            </a:r>
            <a:r>
              <a:rPr lang="tr-TR" sz="2000" dirty="0">
                <a:solidFill>
                  <a:schemeClr val="tx1"/>
                </a:solidFill>
              </a:rPr>
              <a:t>Teklif vermeye yetkili olduğunu gösteren imza beyannamesi veya imza sirküleri;</a:t>
            </a:r>
          </a:p>
          <a:p>
            <a:pPr marL="358775" lvl="1" indent="-358775" algn="just">
              <a:spcAft>
                <a:spcPct val="25000"/>
              </a:spcAft>
              <a:defRPr/>
            </a:pPr>
            <a:r>
              <a:rPr lang="tr-TR" sz="2000" i="1" dirty="0">
                <a:solidFill>
                  <a:schemeClr val="accent2"/>
                </a:solidFill>
              </a:rPr>
              <a:t>c) </a:t>
            </a:r>
            <a:r>
              <a:rPr lang="tr-TR" sz="2000" dirty="0">
                <a:solidFill>
                  <a:schemeClr val="tx1"/>
                </a:solidFill>
              </a:rPr>
              <a:t>Şekli ve içeriği bu belgede belirlenen "Teklif Sunum Formu" ve bu belgenin ekleri olan "Beyanname" ile "Mali Kimlik Formu</a:t>
            </a:r>
            <a:r>
              <a:rPr lang="tr-TR" sz="2000" dirty="0">
                <a:solidFill>
                  <a:schemeClr val="accent4"/>
                </a:solidFill>
              </a:rPr>
              <a:t>", </a:t>
            </a:r>
            <a:endParaRPr lang="tr-TR" sz="2000" i="1" dirty="0">
              <a:solidFill>
                <a:schemeClr val="accent4"/>
              </a:solidFill>
            </a:endParaRPr>
          </a:p>
        </p:txBody>
      </p:sp>
      <p:pic>
        <p:nvPicPr>
          <p:cNvPr id="4" name="15 Resim" descr="Kalkinma-Logo.jpg"/>
          <p:cNvPicPr>
            <a:picLocks noChangeAspect="1"/>
          </p:cNvPicPr>
          <p:nvPr/>
        </p:nvPicPr>
        <p:blipFill>
          <a:blip r:embed="rId2" cstate="print"/>
          <a:stretch>
            <a:fillRect/>
          </a:stretch>
        </p:blipFill>
        <p:spPr>
          <a:xfrm>
            <a:off x="8100392" y="0"/>
            <a:ext cx="858927" cy="908720"/>
          </a:xfrm>
          <a:prstGeom prst="rect">
            <a:avLst/>
          </a:prstGeom>
        </p:spPr>
      </p:pic>
      <p:pic>
        <p:nvPicPr>
          <p:cNvPr id="5" name="Resim 4">
            <a:extLst>
              <a:ext uri="{FF2B5EF4-FFF2-40B4-BE49-F238E27FC236}">
                <a16:creationId xmlns:a16="http://schemas.microsoft.com/office/drawing/2014/main" id="{302037CB-C772-4229-AC68-9C09DD610C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2" presetClass="exit" presetSubtype="4" fill="hold" nodeType="withEffect">
                                  <p:stCondLst>
                                    <p:cond delay="0"/>
                                  </p:stCondLst>
                                  <p:childTnLst>
                                    <p:animEffect transition="out" filter="wipe(down)">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4"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 presetClass="entr" presetSubtype="4"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
            <a:ext cx="7772400" cy="692696"/>
          </a:xfrm>
        </p:spPr>
        <p:txBody>
          <a:bodyPr/>
          <a:lstStyle/>
          <a:p>
            <a:pPr algn="ctr"/>
            <a:r>
              <a:rPr lang="tr-TR" sz="2800" dirty="0">
                <a:latin typeface="+mn-lt"/>
              </a:rPr>
              <a:t>Bölüm-A) İsteklilere Talimatlar</a:t>
            </a:r>
          </a:p>
        </p:txBody>
      </p:sp>
      <p:sp>
        <p:nvSpPr>
          <p:cNvPr id="3" name="2 Metin Yer Tutucusu"/>
          <p:cNvSpPr>
            <a:spLocks noGrp="1"/>
          </p:cNvSpPr>
          <p:nvPr>
            <p:ph type="body" idx="1"/>
          </p:nvPr>
        </p:nvSpPr>
        <p:spPr>
          <a:xfrm>
            <a:off x="611560" y="1268760"/>
            <a:ext cx="8026151" cy="5040560"/>
          </a:xfrm>
        </p:spPr>
        <p:txBody>
          <a:bodyPr>
            <a:normAutofit lnSpcReduction="10000"/>
          </a:bodyPr>
          <a:lstStyle/>
          <a:p>
            <a:pPr marL="454025" lvl="1" indent="-433388" algn="just">
              <a:spcAft>
                <a:spcPct val="25000"/>
              </a:spcAft>
              <a:buFont typeface="+mj-lt"/>
              <a:buAutoNum type="alphaLcParenR" startAt="4"/>
              <a:defRPr/>
            </a:pPr>
            <a:r>
              <a:rPr lang="tr-TR" sz="2000" dirty="0">
                <a:solidFill>
                  <a:schemeClr val="tx1"/>
                </a:solidFill>
              </a:rPr>
              <a:t>Bu belgenin 26. maddesinde tanımlanan geçici teminat,</a:t>
            </a:r>
          </a:p>
          <a:p>
            <a:pPr marL="454025" lvl="1" indent="-433388" algn="just">
              <a:spcAft>
                <a:spcPct val="25000"/>
              </a:spcAft>
              <a:buFont typeface="+mj-lt"/>
              <a:buAutoNum type="alphaLcParenR" startAt="4"/>
              <a:defRPr/>
            </a:pPr>
            <a:r>
              <a:rPr lang="tr-TR" sz="2000" dirty="0">
                <a:solidFill>
                  <a:schemeClr val="tx1"/>
                </a:solidFill>
              </a:rPr>
              <a:t>Vekâleten ihaleye katılma halinde, istekli adına katılan kişinin ihaleye katılmaya ilişkin noter tasdikli vekâletnamesi ile noter tasdikli imza beyannamesi,</a:t>
            </a:r>
          </a:p>
          <a:p>
            <a:pPr marL="454025" lvl="1" indent="-433388" algn="just">
              <a:spcAft>
                <a:spcPct val="25000"/>
              </a:spcAft>
              <a:buFont typeface="+mj-lt"/>
              <a:buAutoNum type="alphaLcParenR" startAt="4"/>
              <a:defRPr/>
            </a:pPr>
            <a:r>
              <a:rPr lang="tr-TR" sz="2000" dirty="0">
                <a:solidFill>
                  <a:schemeClr val="tx1"/>
                </a:solidFill>
              </a:rPr>
              <a:t>İsteklinin iş ortaklığı olması halinde iş ortaklığı beyannamesi ile konsorsiyumların da teklif verebilecekleri öngörülmüş ise, isteklinin konsorsiyum olması halinde konsorsiyum beyannamesi, </a:t>
            </a:r>
          </a:p>
          <a:p>
            <a:pPr marL="454025" lvl="1" indent="-433388" algn="just">
              <a:spcAft>
                <a:spcPct val="25000"/>
              </a:spcAft>
              <a:buFont typeface="+mj-lt"/>
              <a:buAutoNum type="alphaLcParenR" startAt="4"/>
              <a:defRPr/>
            </a:pPr>
            <a:r>
              <a:rPr lang="tr-TR" sz="2000" dirty="0">
                <a:solidFill>
                  <a:schemeClr val="tx1"/>
                </a:solidFill>
              </a:rPr>
              <a:t>Ortağı olduğu veya hissedarı bulunduğu tüzel kişiliklere ilişkin beyanname</a:t>
            </a:r>
          </a:p>
          <a:p>
            <a:pPr marL="454025" lvl="1" indent="-433388" algn="just">
              <a:spcAft>
                <a:spcPct val="25000"/>
              </a:spcAft>
              <a:buFont typeface="+mj-lt"/>
              <a:buAutoNum type="alphaLcParenR" startAt="4"/>
              <a:defRPr/>
            </a:pPr>
            <a:r>
              <a:rPr lang="tr-TR" sz="2000" dirty="0">
                <a:solidFill>
                  <a:schemeClr val="tx1"/>
                </a:solidFill>
              </a:rPr>
              <a:t>Sözleşme Makamı tarafından ihalenin niteliğine göre belirlenecek ekonomik ve mali yeterliğe ilişkin belgeler, </a:t>
            </a:r>
          </a:p>
          <a:p>
            <a:pPr marL="454025" lvl="1" indent="-433388" algn="just">
              <a:spcAft>
                <a:spcPct val="25000"/>
              </a:spcAft>
              <a:buFont typeface="+mj-lt"/>
              <a:buAutoNum type="alphaLcParenR" startAt="9"/>
              <a:defRPr/>
            </a:pPr>
            <a:r>
              <a:rPr lang="tr-TR" sz="2000" dirty="0">
                <a:solidFill>
                  <a:schemeClr val="tx1"/>
                </a:solidFill>
              </a:rPr>
              <a:t>Sözleşme Makamı tarafından belirlenecek mesleki ve teknik yeterliğe ilişkin belgeler,</a:t>
            </a:r>
          </a:p>
          <a:p>
            <a:pPr marL="454025" lvl="1" indent="-433388" algn="just">
              <a:spcAft>
                <a:spcPct val="25000"/>
              </a:spcAft>
              <a:buFont typeface="+mj-lt"/>
              <a:buAutoNum type="alphaLcParenR" startAt="9"/>
              <a:defRPr/>
            </a:pPr>
            <a:r>
              <a:rPr lang="tr-TR" sz="2000" dirty="0">
                <a:solidFill>
                  <a:schemeClr val="tx1"/>
                </a:solidFill>
              </a:rPr>
              <a:t>Teknik ve Mali Teklif,</a:t>
            </a:r>
          </a:p>
          <a:p>
            <a:pPr marL="890588" lvl="1" indent="-433388">
              <a:spcAft>
                <a:spcPct val="25000"/>
              </a:spcAft>
              <a:buFont typeface="+mj-lt"/>
              <a:buAutoNum type="alphaLcParenR" startAt="4"/>
              <a:defRPr/>
            </a:pPr>
            <a:endParaRPr lang="tr-TR" sz="2200" i="1" dirty="0"/>
          </a:p>
        </p:txBody>
      </p:sp>
      <p:pic>
        <p:nvPicPr>
          <p:cNvPr id="4" name="15 Resim" descr="Kalkinma-Logo.jpg"/>
          <p:cNvPicPr>
            <a:picLocks noChangeAspect="1"/>
          </p:cNvPicPr>
          <p:nvPr/>
        </p:nvPicPr>
        <p:blipFill>
          <a:blip r:embed="rId2" cstate="print"/>
          <a:stretch>
            <a:fillRect/>
          </a:stretch>
        </p:blipFill>
        <p:spPr>
          <a:xfrm>
            <a:off x="8100392" y="0"/>
            <a:ext cx="858927" cy="908720"/>
          </a:xfrm>
          <a:prstGeom prst="rect">
            <a:avLst/>
          </a:prstGeom>
        </p:spPr>
      </p:pic>
      <p:pic>
        <p:nvPicPr>
          <p:cNvPr id="5" name="Resim 4">
            <a:extLst>
              <a:ext uri="{FF2B5EF4-FFF2-40B4-BE49-F238E27FC236}">
                <a16:creationId xmlns:a16="http://schemas.microsoft.com/office/drawing/2014/main" id="{55CE81C4-A7FE-441F-8942-B10265A709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22" presetClass="exit" presetSubtype="4" fill="hold" nodeType="withEffect">
                                  <p:stCondLst>
                                    <p:cond delay="0"/>
                                  </p:stCondLst>
                                  <p:childTnLst>
                                    <p:animEffect transition="out" filter="wipe(down)">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par>
                                <p:cTn id="21" presetID="22" presetClass="exit" presetSubtype="4" fill="hold" nodeType="withEffect">
                                  <p:stCondLst>
                                    <p:cond delay="0"/>
                                  </p:stCondLst>
                                  <p:childTnLst>
                                    <p:animEffect transition="out" filter="wipe(down)">
                                      <p:cBhvr>
                                        <p:cTn id="22" dur="500"/>
                                        <p:tgtEl>
                                          <p:spTgt spid="3">
                                            <p:txEl>
                                              <p:pRg st="1" end="1"/>
                                            </p:txEl>
                                          </p:spTgt>
                                        </p:tgtEl>
                                      </p:cBhvr>
                                    </p:animEffect>
                                    <p:set>
                                      <p:cBhvr>
                                        <p:cTn id="23"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par>
                                <p:cTn id="29" presetID="22" presetClass="exit" presetSubtype="4" fill="hold" nodeType="withEffect">
                                  <p:stCondLst>
                                    <p:cond delay="0"/>
                                  </p:stCondLst>
                                  <p:childTnLst>
                                    <p:animEffect transition="out" filter="wipe(down)">
                                      <p:cBhvr>
                                        <p:cTn id="30" dur="500"/>
                                        <p:tgtEl>
                                          <p:spTgt spid="3">
                                            <p:txEl>
                                              <p:pRg st="2" end="2"/>
                                            </p:txEl>
                                          </p:spTgt>
                                        </p:tgtEl>
                                      </p:cBhvr>
                                    </p:animEffect>
                                    <p:set>
                                      <p:cBhvr>
                                        <p:cTn id="31"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8" presetID="22" presetClass="exit" presetSubtype="4" fill="hold" nodeType="withEffect">
                                  <p:stCondLst>
                                    <p:cond delay="0"/>
                                  </p:stCondLst>
                                  <p:childTnLst>
                                    <p:animEffect transition="out" filter="wipe(down)">
                                      <p:cBhvr>
                                        <p:cTn id="39" dur="500"/>
                                        <p:tgtEl>
                                          <p:spTgt spid="3">
                                            <p:txEl>
                                              <p:pRg st="3" end="3"/>
                                            </p:txEl>
                                          </p:spTgt>
                                        </p:tgtEl>
                                      </p:cBhvr>
                                    </p:animEffect>
                                    <p:set>
                                      <p:cBhvr>
                                        <p:cTn id="4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7" presetID="22" presetClass="exit" presetSubtype="4" fill="hold" nodeType="withEffect">
                                  <p:stCondLst>
                                    <p:cond delay="0"/>
                                  </p:stCondLst>
                                  <p:childTnLst>
                                    <p:animEffect transition="out" filter="wipe(down)">
                                      <p:cBhvr>
                                        <p:cTn id="48" dur="500"/>
                                        <p:tgtEl>
                                          <p:spTgt spid="3">
                                            <p:txEl>
                                              <p:pRg st="4" end="4"/>
                                            </p:txEl>
                                          </p:spTgt>
                                        </p:tgtEl>
                                      </p:cBhvr>
                                    </p:animEffect>
                                    <p:set>
                                      <p:cBhvr>
                                        <p:cTn id="49"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1+#ppt_h/2"/>
                                          </p:val>
                                        </p:tav>
                                        <p:tav tm="100000">
                                          <p:val>
                                            <p:strVal val="#ppt_y"/>
                                          </p:val>
                                        </p:tav>
                                      </p:tavLst>
                                    </p:anim>
                                  </p:childTnLst>
                                </p:cTn>
                              </p:par>
                              <p:par>
                                <p:cTn id="56" presetID="22" presetClass="exit" presetSubtype="4" fill="hold" nodeType="withEffect">
                                  <p:stCondLst>
                                    <p:cond delay="0"/>
                                  </p:stCondLst>
                                  <p:childTnLst>
                                    <p:animEffect transition="out" filter="wipe(down)">
                                      <p:cBhvr>
                                        <p:cTn id="57" dur="500"/>
                                        <p:tgtEl>
                                          <p:spTgt spid="3">
                                            <p:txEl>
                                              <p:pRg st="5" end="5"/>
                                            </p:txEl>
                                          </p:spTgt>
                                        </p:tgtEl>
                                      </p:cBhvr>
                                    </p:animEffect>
                                    <p:set>
                                      <p:cBhvr>
                                        <p:cTn id="58"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
            <a:ext cx="7772400" cy="764704"/>
          </a:xfrm>
        </p:spPr>
        <p:txBody>
          <a:bodyPr/>
          <a:lstStyle/>
          <a:p>
            <a:pPr algn="ctr"/>
            <a:r>
              <a:rPr lang="tr-TR" sz="2800" dirty="0">
                <a:latin typeface="+mn-lt"/>
              </a:rPr>
              <a:t>Bölüm-A) İsteklilere Talimatlar</a:t>
            </a:r>
          </a:p>
        </p:txBody>
      </p:sp>
      <p:sp>
        <p:nvSpPr>
          <p:cNvPr id="3" name="2 Metin Yer Tutucusu"/>
          <p:cNvSpPr>
            <a:spLocks noGrp="1"/>
          </p:cNvSpPr>
          <p:nvPr>
            <p:ph type="body" idx="1"/>
          </p:nvPr>
        </p:nvSpPr>
        <p:spPr>
          <a:xfrm>
            <a:off x="142844" y="1357298"/>
            <a:ext cx="8138076" cy="4464496"/>
          </a:xfrm>
        </p:spPr>
        <p:txBody>
          <a:bodyPr>
            <a:normAutofit/>
          </a:bodyPr>
          <a:lstStyle/>
          <a:p>
            <a:pPr marL="742950" lvl="1" indent="-285750" algn="just">
              <a:spcAft>
                <a:spcPct val="25000"/>
              </a:spcAft>
              <a:buFont typeface="Wingdings" pitchFamily="2" charset="2"/>
              <a:buChar char="§"/>
              <a:defRPr/>
            </a:pPr>
            <a:r>
              <a:rPr lang="tr-TR" sz="2000" b="1" u="sng" dirty="0">
                <a:solidFill>
                  <a:schemeClr val="accent5"/>
                </a:solidFill>
              </a:rPr>
              <a:t>Madde 8:</a:t>
            </a:r>
            <a:r>
              <a:rPr lang="tr-TR" sz="2000" b="1" dirty="0">
                <a:solidFill>
                  <a:schemeClr val="accent5"/>
                </a:solidFill>
              </a:rPr>
              <a:t> </a:t>
            </a:r>
            <a:r>
              <a:rPr lang="tr-TR" sz="2000" dirty="0">
                <a:solidFill>
                  <a:schemeClr val="accent5"/>
                </a:solidFill>
              </a:rPr>
              <a:t>İhalenin </a:t>
            </a:r>
            <a:r>
              <a:rPr lang="tr-TR" sz="2000" b="1" dirty="0">
                <a:solidFill>
                  <a:schemeClr val="accent5"/>
                </a:solidFill>
              </a:rPr>
              <a:t>yabancı isteklilere açıklığını </a:t>
            </a:r>
            <a:r>
              <a:rPr lang="tr-TR" sz="2000" dirty="0">
                <a:solidFill>
                  <a:schemeClr val="accent5"/>
                </a:solidFill>
              </a:rPr>
              <a:t>sözleşme makamı belirler.</a:t>
            </a:r>
          </a:p>
          <a:p>
            <a:pPr marL="742950" lvl="1" indent="-285750" algn="just">
              <a:spcAft>
                <a:spcPct val="25000"/>
              </a:spcAft>
              <a:buFont typeface="Wingdings" pitchFamily="2" charset="2"/>
              <a:buChar char="§"/>
              <a:defRPr/>
            </a:pPr>
            <a:endParaRPr lang="tr-TR" sz="2000" dirty="0">
              <a:solidFill>
                <a:schemeClr val="accent5"/>
              </a:solidFill>
            </a:endParaRPr>
          </a:p>
          <a:p>
            <a:pPr marL="742950" lvl="1" indent="-285750" algn="just">
              <a:spcAft>
                <a:spcPct val="25000"/>
              </a:spcAft>
              <a:buFont typeface="Wingdings" pitchFamily="2" charset="2"/>
              <a:buChar char="§"/>
              <a:defRPr/>
            </a:pPr>
            <a:r>
              <a:rPr lang="tr-TR" sz="2000" b="1" u="sng" dirty="0">
                <a:solidFill>
                  <a:schemeClr val="accent5"/>
                </a:solidFill>
              </a:rPr>
              <a:t>Madde 12:</a:t>
            </a:r>
            <a:r>
              <a:rPr lang="tr-TR" sz="2000" b="1" dirty="0">
                <a:solidFill>
                  <a:schemeClr val="accent5"/>
                </a:solidFill>
              </a:rPr>
              <a:t> </a:t>
            </a:r>
            <a:r>
              <a:rPr lang="tr-TR" sz="2000" dirty="0">
                <a:solidFill>
                  <a:schemeClr val="accent5"/>
                </a:solidFill>
              </a:rPr>
              <a:t>Tekliflerin hazırlanması ve sunulması ile ilgili </a:t>
            </a:r>
            <a:r>
              <a:rPr lang="tr-TR" sz="2000" b="1" dirty="0">
                <a:solidFill>
                  <a:schemeClr val="accent5"/>
                </a:solidFill>
              </a:rPr>
              <a:t>bütün masraflar isteklilere aittir</a:t>
            </a:r>
            <a:r>
              <a:rPr lang="tr-TR" sz="2000" dirty="0">
                <a:solidFill>
                  <a:schemeClr val="accent5"/>
                </a:solidFill>
              </a:rPr>
              <a:t>. Sözleşme makamı, ihalenin seyrine ve sonucuna bakılmaksızın, isteklinin üstlendiği bu masraflardan dolayı hiçbir şekilde sorumlu tutulamaz.</a:t>
            </a:r>
          </a:p>
          <a:p>
            <a:pPr marL="742950" lvl="1" indent="-285750" algn="just">
              <a:spcAft>
                <a:spcPct val="25000"/>
              </a:spcAft>
              <a:defRPr/>
            </a:pPr>
            <a:endParaRPr lang="tr-TR" sz="2000" dirty="0">
              <a:solidFill>
                <a:schemeClr val="accent5"/>
              </a:solidFill>
            </a:endParaRPr>
          </a:p>
          <a:p>
            <a:pPr marL="742950" lvl="1" indent="-285750" algn="just">
              <a:spcAft>
                <a:spcPct val="25000"/>
              </a:spcAft>
              <a:buFont typeface="Wingdings" pitchFamily="2" charset="2"/>
              <a:buChar char="§"/>
              <a:defRPr/>
            </a:pPr>
            <a:r>
              <a:rPr lang="tr-TR" sz="2000" b="1" u="sng" dirty="0">
                <a:solidFill>
                  <a:schemeClr val="accent5"/>
                </a:solidFill>
              </a:rPr>
              <a:t>Madde 15: </a:t>
            </a:r>
            <a:r>
              <a:rPr lang="tr-TR" sz="2000" dirty="0">
                <a:solidFill>
                  <a:schemeClr val="accent5"/>
                </a:solidFill>
              </a:rPr>
              <a:t>Sözleşme Makamının gerekli gördüğü veya ihale dosyasında yer alan belgelerde ihalenin yapılmasına engel olan ve düzeltilmesi mümkün bulunmayan hususların bulunduğunun tespit edildiği hallerde, </a:t>
            </a:r>
            <a:r>
              <a:rPr lang="tr-TR" sz="2000" b="1" dirty="0">
                <a:solidFill>
                  <a:schemeClr val="accent5"/>
                </a:solidFill>
              </a:rPr>
              <a:t>ihale saatinden önce ihale iptal edilebilir</a:t>
            </a:r>
            <a:r>
              <a:rPr lang="tr-TR" sz="2000" dirty="0">
                <a:solidFill>
                  <a:schemeClr val="accent5"/>
                </a:solidFill>
              </a:rPr>
              <a:t>. </a:t>
            </a:r>
            <a:endParaRPr lang="tr-TR" sz="2000" u="sng" dirty="0">
              <a:solidFill>
                <a:schemeClr val="accent5"/>
              </a:solidFill>
            </a:endParaRPr>
          </a:p>
        </p:txBody>
      </p:sp>
      <p:pic>
        <p:nvPicPr>
          <p:cNvPr id="4" name="15 Resim" descr="Kalkinma-Logo.jpg"/>
          <p:cNvPicPr>
            <a:picLocks noChangeAspect="1"/>
          </p:cNvPicPr>
          <p:nvPr/>
        </p:nvPicPr>
        <p:blipFill>
          <a:blip r:embed="rId2" cstate="print"/>
          <a:stretch>
            <a:fillRect/>
          </a:stretch>
        </p:blipFill>
        <p:spPr>
          <a:xfrm>
            <a:off x="8100392" y="0"/>
            <a:ext cx="858927" cy="908720"/>
          </a:xfrm>
          <a:prstGeom prst="rect">
            <a:avLst/>
          </a:prstGeom>
        </p:spPr>
      </p:pic>
      <p:pic>
        <p:nvPicPr>
          <p:cNvPr id="5" name="Resim 4">
            <a:extLst>
              <a:ext uri="{FF2B5EF4-FFF2-40B4-BE49-F238E27FC236}">
                <a16:creationId xmlns:a16="http://schemas.microsoft.com/office/drawing/2014/main" id="{8DF6BD9A-3F5B-436F-864F-BA01C05718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2" presetClass="exit" presetSubtype="4" fill="hold" nodeType="withEffect">
                                  <p:stCondLst>
                                    <p:cond delay="0"/>
                                  </p:stCondLst>
                                  <p:childTnLst>
                                    <p:animEffect transition="out" filter="wipe(down)">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ppt_y"/>
                                          </p:val>
                                        </p:tav>
                                        <p:tav tm="100000">
                                          <p:val>
                                            <p:strVal val="#ppt_y"/>
                                          </p:val>
                                        </p:tav>
                                      </p:tavLst>
                                    </p:anim>
                                  </p:childTnLst>
                                </p:cTn>
                              </p:par>
                              <p:par>
                                <p:cTn id="24" presetID="22" presetClass="exit" presetSubtype="4" fill="hold" nodeType="withEffect">
                                  <p:stCondLst>
                                    <p:cond delay="0"/>
                                  </p:stCondLst>
                                  <p:childTnLst>
                                    <p:animEffect transition="out" filter="wipe(down)">
                                      <p:cBhvr>
                                        <p:cTn id="25" dur="500"/>
                                        <p:tgtEl>
                                          <p:spTgt spid="3">
                                            <p:txEl>
                                              <p:pRg st="2" end="2"/>
                                            </p:txEl>
                                          </p:spTgt>
                                        </p:tgtEl>
                                      </p:cBhvr>
                                    </p:animEffect>
                                    <p:set>
                                      <p:cBhvr>
                                        <p:cTn id="26"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188640"/>
            <a:ext cx="7772400" cy="620688"/>
          </a:xfrm>
        </p:spPr>
        <p:txBody>
          <a:bodyPr/>
          <a:lstStyle/>
          <a:p>
            <a:pPr algn="ctr"/>
            <a:r>
              <a:rPr lang="tr-TR" sz="2800" dirty="0">
                <a:latin typeface="+mn-lt"/>
              </a:rPr>
              <a:t>Bölüm-A) İsteklilere Talimatlar</a:t>
            </a:r>
          </a:p>
        </p:txBody>
      </p:sp>
      <p:sp>
        <p:nvSpPr>
          <p:cNvPr id="3" name="2 Metin Yer Tutucusu"/>
          <p:cNvSpPr>
            <a:spLocks noGrp="1"/>
          </p:cNvSpPr>
          <p:nvPr>
            <p:ph type="body" idx="1"/>
          </p:nvPr>
        </p:nvSpPr>
        <p:spPr>
          <a:xfrm>
            <a:off x="585814" y="1268190"/>
            <a:ext cx="7772400" cy="4589702"/>
          </a:xfrm>
        </p:spPr>
        <p:txBody>
          <a:bodyPr>
            <a:normAutofit/>
          </a:bodyPr>
          <a:lstStyle/>
          <a:p>
            <a:pPr marL="355600" lvl="1" indent="-355600" algn="just">
              <a:spcAft>
                <a:spcPct val="25000"/>
              </a:spcAft>
              <a:buFont typeface="Wingdings" pitchFamily="2" charset="2"/>
              <a:buChar char="§"/>
              <a:defRPr/>
            </a:pPr>
            <a:r>
              <a:rPr lang="tr-TR" sz="2000" b="1" u="sng" dirty="0">
                <a:solidFill>
                  <a:schemeClr val="accent5"/>
                </a:solidFill>
              </a:rPr>
              <a:t>Madde 17:</a:t>
            </a:r>
            <a:r>
              <a:rPr lang="tr-TR" sz="2000" b="1" dirty="0">
                <a:solidFill>
                  <a:schemeClr val="accent5"/>
                </a:solidFill>
              </a:rPr>
              <a:t> </a:t>
            </a:r>
            <a:r>
              <a:rPr lang="tr-TR" sz="2000" dirty="0">
                <a:solidFill>
                  <a:schemeClr val="accent5"/>
                </a:solidFill>
              </a:rPr>
              <a:t>İhale konusu alımın/işin tamamı veya bir kısmı </a:t>
            </a:r>
            <a:r>
              <a:rPr lang="tr-TR" sz="2000" b="1" dirty="0">
                <a:solidFill>
                  <a:schemeClr val="accent5"/>
                </a:solidFill>
              </a:rPr>
              <a:t>alt yüklenicilere (taşeronlara) yaptırılamaz.</a:t>
            </a:r>
          </a:p>
          <a:p>
            <a:pPr marL="355600" lvl="1" indent="-355600" algn="just">
              <a:spcAft>
                <a:spcPct val="25000"/>
              </a:spcAft>
              <a:buFont typeface="Wingdings" pitchFamily="2" charset="2"/>
              <a:buChar char="§"/>
              <a:defRPr/>
            </a:pPr>
            <a:endParaRPr lang="tr-TR" sz="2000" b="1" u="sng" dirty="0">
              <a:solidFill>
                <a:schemeClr val="accent5"/>
              </a:solidFill>
            </a:endParaRPr>
          </a:p>
          <a:p>
            <a:pPr marL="355600" lvl="1" indent="-355600" algn="just">
              <a:spcAft>
                <a:spcPct val="25000"/>
              </a:spcAft>
              <a:buFont typeface="Wingdings" pitchFamily="2" charset="2"/>
              <a:buChar char="§"/>
              <a:defRPr/>
            </a:pPr>
            <a:r>
              <a:rPr lang="tr-TR" sz="2000" b="1" u="sng" dirty="0">
                <a:solidFill>
                  <a:schemeClr val="accent5"/>
                </a:solidFill>
              </a:rPr>
              <a:t>Madde 19:</a:t>
            </a:r>
            <a:r>
              <a:rPr lang="tr-TR" sz="2000" b="1" dirty="0">
                <a:solidFill>
                  <a:schemeClr val="accent5"/>
                </a:solidFill>
              </a:rPr>
              <a:t> </a:t>
            </a:r>
            <a:r>
              <a:rPr lang="tr-TR" sz="2000" dirty="0">
                <a:solidFill>
                  <a:schemeClr val="accent5"/>
                </a:solidFill>
              </a:rPr>
              <a:t>Teklifler ve ekleri </a:t>
            </a:r>
            <a:r>
              <a:rPr lang="tr-TR" sz="2000" b="1" dirty="0">
                <a:solidFill>
                  <a:schemeClr val="accent5"/>
                </a:solidFill>
              </a:rPr>
              <a:t>Türkçe</a:t>
            </a:r>
            <a:r>
              <a:rPr lang="tr-TR" sz="2000" dirty="0">
                <a:solidFill>
                  <a:schemeClr val="accent5"/>
                </a:solidFill>
              </a:rPr>
              <a:t> olarak hazırlanacak ve sunulacaktır.</a:t>
            </a:r>
          </a:p>
          <a:p>
            <a:pPr marL="355600" lvl="1" indent="-355600" algn="just">
              <a:spcAft>
                <a:spcPct val="25000"/>
              </a:spcAft>
              <a:buFont typeface="Wingdings" pitchFamily="2" charset="2"/>
              <a:buChar char="§"/>
              <a:defRPr/>
            </a:pPr>
            <a:endParaRPr lang="tr-TR" sz="2000" dirty="0">
              <a:solidFill>
                <a:schemeClr val="accent5"/>
              </a:solidFill>
            </a:endParaRPr>
          </a:p>
          <a:p>
            <a:pPr marL="355600" lvl="1" indent="-355600" algn="just">
              <a:spcAft>
                <a:spcPct val="25000"/>
              </a:spcAft>
              <a:buFont typeface="Wingdings" pitchFamily="2" charset="2"/>
              <a:buChar char="§"/>
              <a:defRPr/>
            </a:pPr>
            <a:r>
              <a:rPr lang="tr-TR" sz="2000" b="1" u="sng" dirty="0">
                <a:solidFill>
                  <a:schemeClr val="accent5"/>
                </a:solidFill>
              </a:rPr>
              <a:t>Madde 20</a:t>
            </a:r>
            <a:r>
              <a:rPr lang="tr-TR" sz="2000" b="1" dirty="0">
                <a:solidFill>
                  <a:schemeClr val="accent5"/>
                </a:solidFill>
              </a:rPr>
              <a:t>: </a:t>
            </a:r>
            <a:r>
              <a:rPr lang="tr-TR" sz="2000" dirty="0">
                <a:solidFill>
                  <a:schemeClr val="accent5"/>
                </a:solidFill>
              </a:rPr>
              <a:t>Teklif ve ödemelerde geçerli para birimi TL’dir. Teklifler, </a:t>
            </a:r>
            <a:r>
              <a:rPr lang="tr-TR" sz="2000" b="1" dirty="0">
                <a:solidFill>
                  <a:schemeClr val="accent5"/>
                </a:solidFill>
              </a:rPr>
              <a:t>KDV HARİÇ </a:t>
            </a:r>
            <a:r>
              <a:rPr lang="tr-TR" sz="2000" dirty="0">
                <a:solidFill>
                  <a:schemeClr val="accent5"/>
                </a:solidFill>
              </a:rPr>
              <a:t>verilmelidir.</a:t>
            </a:r>
          </a:p>
          <a:p>
            <a:pPr marL="355600" lvl="1" indent="-355600" algn="just">
              <a:spcAft>
                <a:spcPct val="25000"/>
              </a:spcAft>
              <a:defRPr/>
            </a:pPr>
            <a:endParaRPr lang="tr-TR" sz="2000" dirty="0">
              <a:solidFill>
                <a:schemeClr val="accent5"/>
              </a:solidFill>
            </a:endParaRPr>
          </a:p>
          <a:p>
            <a:pPr marL="355600" lvl="1" indent="-355600" algn="just">
              <a:spcAft>
                <a:spcPct val="25000"/>
              </a:spcAft>
              <a:buFont typeface="Wingdings" pitchFamily="2" charset="2"/>
              <a:buChar char="§"/>
              <a:defRPr/>
            </a:pPr>
            <a:r>
              <a:rPr lang="tr-TR" sz="2000" b="1" u="sng" dirty="0">
                <a:solidFill>
                  <a:schemeClr val="accent5"/>
                </a:solidFill>
              </a:rPr>
              <a:t>Madde 21:</a:t>
            </a:r>
            <a:r>
              <a:rPr lang="tr-TR" sz="2000" b="1" dirty="0">
                <a:solidFill>
                  <a:schemeClr val="accent5"/>
                </a:solidFill>
              </a:rPr>
              <a:t> </a:t>
            </a:r>
            <a:r>
              <a:rPr lang="tr-TR" sz="2000" dirty="0">
                <a:solidFill>
                  <a:schemeClr val="accent5"/>
                </a:solidFill>
              </a:rPr>
              <a:t>Sözleşme Makamı Tarafından gerçekleştirilecek ihalelerde, lotlar halinde ihaleye çıkılmamış ise, işin tamamı için teklif sunulacak olup </a:t>
            </a:r>
            <a:r>
              <a:rPr lang="tr-TR" sz="2000" b="1" dirty="0">
                <a:solidFill>
                  <a:schemeClr val="accent5"/>
                </a:solidFill>
              </a:rPr>
              <a:t>kısmi teklifler kabul edilmeyecektir.</a:t>
            </a:r>
          </a:p>
        </p:txBody>
      </p:sp>
      <p:pic>
        <p:nvPicPr>
          <p:cNvPr id="4" name="15 Resim" descr="Kalkinma-Logo.jpg"/>
          <p:cNvPicPr>
            <a:picLocks noChangeAspect="1"/>
          </p:cNvPicPr>
          <p:nvPr/>
        </p:nvPicPr>
        <p:blipFill>
          <a:blip r:embed="rId2" cstate="print"/>
          <a:stretch>
            <a:fillRect/>
          </a:stretch>
        </p:blipFill>
        <p:spPr>
          <a:xfrm>
            <a:off x="8100392" y="0"/>
            <a:ext cx="858927" cy="908720"/>
          </a:xfrm>
          <a:prstGeom prst="rect">
            <a:avLst/>
          </a:prstGeom>
        </p:spPr>
      </p:pic>
      <p:pic>
        <p:nvPicPr>
          <p:cNvPr id="5" name="Resim 4">
            <a:extLst>
              <a:ext uri="{FF2B5EF4-FFF2-40B4-BE49-F238E27FC236}">
                <a16:creationId xmlns:a16="http://schemas.microsoft.com/office/drawing/2014/main" id="{E9257EB2-5903-40EE-B18E-1B71DE9383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2" presetClass="exit" presetSubtype="4" fill="hold" nodeType="withEffect">
                                  <p:stCondLst>
                                    <p:cond delay="0"/>
                                  </p:stCondLst>
                                  <p:childTnLst>
                                    <p:animEffect transition="out" filter="wipe(down)">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ppt_y"/>
                                          </p:val>
                                        </p:tav>
                                        <p:tav tm="100000">
                                          <p:val>
                                            <p:strVal val="#ppt_y"/>
                                          </p:val>
                                        </p:tav>
                                      </p:tavLst>
                                    </p:anim>
                                  </p:childTnLst>
                                </p:cTn>
                              </p:par>
                              <p:par>
                                <p:cTn id="24" presetID="22" presetClass="exit" presetSubtype="4" fill="hold" nodeType="withEffect">
                                  <p:stCondLst>
                                    <p:cond delay="0"/>
                                  </p:stCondLst>
                                  <p:childTnLst>
                                    <p:animEffect transition="out" filter="wipe(down)">
                                      <p:cBhvr>
                                        <p:cTn id="25" dur="500"/>
                                        <p:tgtEl>
                                          <p:spTgt spid="3">
                                            <p:txEl>
                                              <p:pRg st="2" end="2"/>
                                            </p:txEl>
                                          </p:spTgt>
                                        </p:tgtEl>
                                      </p:cBhvr>
                                    </p:animEffect>
                                    <p:set>
                                      <p:cBhvr>
                                        <p:cTn id="26"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6" end="6"/>
                                            </p:txEl>
                                          </p:spTgt>
                                        </p:tgtEl>
                                        <p:attrNameLst>
                                          <p:attrName>ppt_y</p:attrName>
                                        </p:attrNameLst>
                                      </p:cBhvr>
                                      <p:tavLst>
                                        <p:tav tm="0">
                                          <p:val>
                                            <p:strVal val="#ppt_y"/>
                                          </p:val>
                                        </p:tav>
                                        <p:tav tm="100000">
                                          <p:val>
                                            <p:strVal val="#ppt_y"/>
                                          </p:val>
                                        </p:tav>
                                      </p:tavLst>
                                    </p:anim>
                                  </p:childTnLst>
                                </p:cTn>
                              </p:par>
                              <p:par>
                                <p:cTn id="33" presetID="22" presetClass="exit" presetSubtype="4" fill="hold" nodeType="withEffect">
                                  <p:stCondLst>
                                    <p:cond delay="0"/>
                                  </p:stCondLst>
                                  <p:childTnLst>
                                    <p:animEffect transition="out" filter="wipe(down)">
                                      <p:cBhvr>
                                        <p:cTn id="34" dur="500"/>
                                        <p:tgtEl>
                                          <p:spTgt spid="3">
                                            <p:txEl>
                                              <p:pRg st="4" end="4"/>
                                            </p:txEl>
                                          </p:spTgt>
                                        </p:tgtEl>
                                      </p:cBhvr>
                                    </p:animEffect>
                                    <p:set>
                                      <p:cBhvr>
                                        <p:cTn id="35"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755576" y="0"/>
            <a:ext cx="7772400" cy="908719"/>
          </a:xfrm>
        </p:spPr>
        <p:txBody>
          <a:bodyPr/>
          <a:lstStyle/>
          <a:p>
            <a:pPr algn="ctr"/>
            <a:r>
              <a:rPr lang="tr-TR" sz="4000" dirty="0">
                <a:effectLst/>
                <a:cs typeface="Times New Roman" pitchFamily="18" charset="0"/>
              </a:rPr>
              <a:t>Satın Alma Nedir?</a:t>
            </a:r>
          </a:p>
        </p:txBody>
      </p:sp>
      <p:sp>
        <p:nvSpPr>
          <p:cNvPr id="3" name="2 Metin Yer Tutucusu"/>
          <p:cNvSpPr>
            <a:spLocks noGrp="1"/>
          </p:cNvSpPr>
          <p:nvPr>
            <p:ph type="body" idx="1"/>
          </p:nvPr>
        </p:nvSpPr>
        <p:spPr>
          <a:xfrm>
            <a:off x="722313" y="1412776"/>
            <a:ext cx="7772400" cy="4320480"/>
          </a:xfrm>
        </p:spPr>
        <p:txBody>
          <a:bodyPr>
            <a:normAutofit fontScale="70000" lnSpcReduction="20000"/>
          </a:bodyPr>
          <a:lstStyle/>
          <a:p>
            <a:pPr marL="342900" indent="-342900">
              <a:spcBef>
                <a:spcPct val="50000"/>
              </a:spcBef>
            </a:pPr>
            <a:r>
              <a:rPr lang="tr-TR" sz="3800" dirty="0">
                <a:solidFill>
                  <a:schemeClr val="accent1">
                    <a:lumMod val="50000"/>
                  </a:schemeClr>
                </a:solidFill>
                <a:cs typeface="Times New Roman" pitchFamily="18" charset="0"/>
              </a:rPr>
              <a:t>Satın alma;</a:t>
            </a:r>
          </a:p>
          <a:p>
            <a:pPr marL="342900" indent="-342900">
              <a:spcBef>
                <a:spcPct val="50000"/>
              </a:spcBef>
            </a:pPr>
            <a:r>
              <a:rPr lang="tr-TR" sz="3800" dirty="0">
                <a:solidFill>
                  <a:schemeClr val="accent1">
                    <a:lumMod val="50000"/>
                  </a:schemeClr>
                </a:solidFill>
                <a:cs typeface="Times New Roman" pitchFamily="18" charset="0"/>
              </a:rPr>
              <a:t>mal alımı, hizmet temini ve yapım işlerinde;</a:t>
            </a:r>
          </a:p>
          <a:p>
            <a:pPr marL="955548" lvl="1" indent="-342900">
              <a:spcBef>
                <a:spcPct val="50000"/>
              </a:spcBef>
              <a:buFontTx/>
              <a:buAutoNum type="arabicParenR"/>
            </a:pPr>
            <a:r>
              <a:rPr lang="tr-TR" sz="3500" i="1" dirty="0">
                <a:solidFill>
                  <a:srgbClr val="C00000"/>
                </a:solidFill>
                <a:cs typeface="Times New Roman" pitchFamily="18" charset="0"/>
              </a:rPr>
              <a:t>İlgili kuruluşun proje hedeflerinin ve amaçlarının detaylı bir şekilde açıklanması</a:t>
            </a:r>
          </a:p>
          <a:p>
            <a:pPr marL="955548" lvl="1" indent="-342900">
              <a:spcBef>
                <a:spcPct val="50000"/>
              </a:spcBef>
              <a:buFontTx/>
              <a:buAutoNum type="arabicParenR"/>
            </a:pPr>
            <a:r>
              <a:rPr lang="tr-TR" sz="3500" i="1" dirty="0">
                <a:solidFill>
                  <a:srgbClr val="C00000"/>
                </a:solidFill>
                <a:cs typeface="Times New Roman" pitchFamily="18" charset="0"/>
              </a:rPr>
              <a:t>Rekabette adillik, doğruluk ve şeffaflığın sağlanması </a:t>
            </a:r>
          </a:p>
          <a:p>
            <a:pPr marL="955548" lvl="1" indent="-342900">
              <a:spcBef>
                <a:spcPct val="50000"/>
              </a:spcBef>
              <a:buFontTx/>
              <a:buAutoNum type="arabicParenR"/>
            </a:pPr>
            <a:r>
              <a:rPr lang="tr-TR" sz="3500" i="1" dirty="0">
                <a:solidFill>
                  <a:srgbClr val="C00000"/>
                </a:solidFill>
                <a:cs typeface="Times New Roman" pitchFamily="18" charset="0"/>
              </a:rPr>
              <a:t>Ekonomiklik ve paranın en etkin kullanımının sağlanması</a:t>
            </a:r>
          </a:p>
          <a:p>
            <a:pPr marL="0">
              <a:spcBef>
                <a:spcPct val="50000"/>
              </a:spcBef>
            </a:pPr>
            <a:r>
              <a:rPr lang="tr-TR" sz="3800" dirty="0">
                <a:solidFill>
                  <a:schemeClr val="accent1">
                    <a:lumMod val="50000"/>
                  </a:schemeClr>
                </a:solidFill>
                <a:cs typeface="Times New Roman" pitchFamily="18" charset="0"/>
              </a:rPr>
              <a:t>hususlarının dikkate alınarak ihtiyaç duyulan alımların zamanında gerçekleştirilmesi işlemidir.</a:t>
            </a:r>
          </a:p>
        </p:txBody>
      </p:sp>
      <p:pic>
        <p:nvPicPr>
          <p:cNvPr id="1026" name="Picture 2"/>
          <p:cNvPicPr>
            <a:picLocks noChangeAspect="1" noChangeArrowheads="1"/>
          </p:cNvPicPr>
          <p:nvPr/>
        </p:nvPicPr>
        <p:blipFill>
          <a:blip r:embed="rId3" cstate="print"/>
          <a:srcRect/>
          <a:stretch>
            <a:fillRect/>
          </a:stretch>
        </p:blipFill>
        <p:spPr bwMode="auto">
          <a:xfrm>
            <a:off x="7143768" y="1142984"/>
            <a:ext cx="1285884" cy="1148333"/>
          </a:xfrm>
          <a:prstGeom prst="rect">
            <a:avLst/>
          </a:prstGeom>
          <a:noFill/>
          <a:ln w="9525">
            <a:noFill/>
            <a:miter lim="800000"/>
            <a:headEnd/>
            <a:tailEnd/>
          </a:ln>
        </p:spPr>
      </p:pic>
      <p:pic>
        <p:nvPicPr>
          <p:cNvPr id="5" name="Resim 4">
            <a:extLst>
              <a:ext uri="{FF2B5EF4-FFF2-40B4-BE49-F238E27FC236}">
                <a16:creationId xmlns:a16="http://schemas.microsoft.com/office/drawing/2014/main" id="{DA3A6990-5F30-4C88-90E4-EFB90637B6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300"/>
                                        <p:tgtEl>
                                          <p:spTgt spid="3">
                                            <p:txEl>
                                              <p:pRg st="0" end="0"/>
                                            </p:txEl>
                                          </p:spTgt>
                                        </p:tgtEl>
                                      </p:cBhvr>
                                    </p:animEffect>
                                  </p:childTnLst>
                                </p:cTn>
                              </p:par>
                            </p:childTnLst>
                          </p:cTn>
                        </p:par>
                        <p:par>
                          <p:cTn id="8" fill="hold">
                            <p:stCondLst>
                              <p:cond delay="300"/>
                            </p:stCondLst>
                            <p:childTnLst>
                              <p:par>
                                <p:cTn id="9" presetID="5"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300"/>
                                        <p:tgtEl>
                                          <p:spTgt spid="3">
                                            <p:txEl>
                                              <p:pRg st="1" end="1"/>
                                            </p:txEl>
                                          </p:spTgt>
                                        </p:tgtEl>
                                      </p:cBhvr>
                                    </p:animEffect>
                                  </p:childTnLst>
                                </p:cTn>
                              </p:par>
                            </p:childTnLst>
                          </p:cTn>
                        </p:par>
                        <p:par>
                          <p:cTn id="12" fill="hold">
                            <p:stCondLst>
                              <p:cond delay="600"/>
                            </p:stCondLst>
                            <p:childTnLst>
                              <p:par>
                                <p:cTn id="13" presetID="5"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300"/>
                                        <p:tgtEl>
                                          <p:spTgt spid="3">
                                            <p:txEl>
                                              <p:pRg st="2" end="2"/>
                                            </p:txEl>
                                          </p:spTgt>
                                        </p:tgtEl>
                                      </p:cBhvr>
                                    </p:animEffect>
                                  </p:childTnLst>
                                </p:cTn>
                              </p:par>
                            </p:childTnLst>
                          </p:cTn>
                        </p:par>
                        <p:par>
                          <p:cTn id="16" fill="hold">
                            <p:stCondLst>
                              <p:cond delay="900"/>
                            </p:stCondLst>
                            <p:childTnLst>
                              <p:par>
                                <p:cTn id="17" presetID="5"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300"/>
                                        <p:tgtEl>
                                          <p:spTgt spid="3">
                                            <p:txEl>
                                              <p:pRg st="3" end="3"/>
                                            </p:txEl>
                                          </p:spTgt>
                                        </p:tgtEl>
                                      </p:cBhvr>
                                    </p:animEffect>
                                  </p:childTnLst>
                                </p:cTn>
                              </p:par>
                            </p:childTnLst>
                          </p:cTn>
                        </p:par>
                        <p:par>
                          <p:cTn id="20" fill="hold">
                            <p:stCondLst>
                              <p:cond delay="1200"/>
                            </p:stCondLst>
                            <p:childTnLst>
                              <p:par>
                                <p:cTn id="21" presetID="5"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300"/>
                                        <p:tgtEl>
                                          <p:spTgt spid="3">
                                            <p:txEl>
                                              <p:pRg st="4" end="4"/>
                                            </p:txEl>
                                          </p:spTgt>
                                        </p:tgtEl>
                                      </p:cBhvr>
                                    </p:animEffect>
                                  </p:childTnLst>
                                </p:cTn>
                              </p:par>
                            </p:childTnLst>
                          </p:cTn>
                        </p:par>
                        <p:par>
                          <p:cTn id="24" fill="hold">
                            <p:stCondLst>
                              <p:cond delay="1500"/>
                            </p:stCondLst>
                            <p:childTnLst>
                              <p:par>
                                <p:cTn id="25" presetID="5" presetClass="entr" presetSubtype="1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3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188640"/>
            <a:ext cx="7772400" cy="620688"/>
          </a:xfrm>
        </p:spPr>
        <p:txBody>
          <a:bodyPr/>
          <a:lstStyle/>
          <a:p>
            <a:pPr algn="ctr"/>
            <a:r>
              <a:rPr lang="tr-TR" sz="2800" dirty="0">
                <a:latin typeface="+mn-lt"/>
              </a:rPr>
              <a:t>Bölüm-A) İsteklilere Talimatlar</a:t>
            </a:r>
          </a:p>
        </p:txBody>
      </p:sp>
      <p:sp>
        <p:nvSpPr>
          <p:cNvPr id="3" name="2 Metin Yer Tutucusu"/>
          <p:cNvSpPr>
            <a:spLocks noGrp="1"/>
          </p:cNvSpPr>
          <p:nvPr>
            <p:ph type="body" idx="1"/>
          </p:nvPr>
        </p:nvSpPr>
        <p:spPr>
          <a:xfrm>
            <a:off x="585814" y="1196752"/>
            <a:ext cx="7772400" cy="4732578"/>
          </a:xfrm>
        </p:spPr>
        <p:txBody>
          <a:bodyPr>
            <a:normAutofit/>
          </a:bodyPr>
          <a:lstStyle/>
          <a:p>
            <a:pPr marL="450850" lvl="1" indent="-450850" algn="just">
              <a:spcAft>
                <a:spcPct val="25000"/>
              </a:spcAft>
              <a:buFont typeface="Wingdings" pitchFamily="2" charset="2"/>
              <a:buChar char="§"/>
              <a:defRPr/>
            </a:pPr>
            <a:r>
              <a:rPr lang="tr-TR" sz="2000" b="1" u="sng" dirty="0">
                <a:solidFill>
                  <a:schemeClr val="accent5"/>
                </a:solidFill>
              </a:rPr>
              <a:t>Madde 23: </a:t>
            </a:r>
            <a:r>
              <a:rPr lang="tr-TR" sz="2000" dirty="0">
                <a:solidFill>
                  <a:schemeClr val="accent5"/>
                </a:solidFill>
              </a:rPr>
              <a:t>Teklif Mektubu ve geçici teminat da dâhil olmak üzere ihaleye katılabilme şartı olarak bu Şartname ile istenilen </a:t>
            </a:r>
            <a:r>
              <a:rPr lang="tr-TR" sz="2000" b="1" dirty="0">
                <a:solidFill>
                  <a:schemeClr val="accent5"/>
                </a:solidFill>
              </a:rPr>
              <a:t>bütün belgeler bir zarfa veya pakete konulur</a:t>
            </a:r>
            <a:r>
              <a:rPr lang="tr-TR" sz="2000" dirty="0">
                <a:solidFill>
                  <a:schemeClr val="accent5"/>
                </a:solidFill>
              </a:rPr>
              <a:t>. Zarfın üzerine isteklinin adı, soyadı veya ticaret unvanı, tebligata esas açık adresi, teklifin hangi işe ait olduğu ve ihaleyi yapan Sözleşme Makamının açık adresi yazılır. </a:t>
            </a:r>
          </a:p>
          <a:p>
            <a:pPr marL="450850" lvl="1" indent="-450850" algn="just">
              <a:spcAft>
                <a:spcPct val="25000"/>
              </a:spcAft>
              <a:defRPr/>
            </a:pPr>
            <a:endParaRPr lang="tr-TR" sz="2000" u="sng" dirty="0">
              <a:solidFill>
                <a:schemeClr val="accent5"/>
              </a:solidFill>
            </a:endParaRPr>
          </a:p>
          <a:p>
            <a:pPr marL="450850" lvl="1" indent="-450850" algn="just">
              <a:spcAft>
                <a:spcPct val="25000"/>
              </a:spcAft>
              <a:buFont typeface="Wingdings" pitchFamily="2" charset="2"/>
              <a:buChar char="§"/>
              <a:defRPr/>
            </a:pPr>
            <a:r>
              <a:rPr lang="tr-TR" sz="2000" b="1" u="sng" dirty="0">
                <a:solidFill>
                  <a:schemeClr val="accent5"/>
                </a:solidFill>
              </a:rPr>
              <a:t>Madde 25:</a:t>
            </a:r>
            <a:r>
              <a:rPr lang="tr-TR" sz="2000" b="1" dirty="0">
                <a:solidFill>
                  <a:schemeClr val="accent5"/>
                </a:solidFill>
              </a:rPr>
              <a:t> Tekliflerin geçerlilik süresi</a:t>
            </a:r>
            <a:r>
              <a:rPr lang="tr-TR" sz="2000" dirty="0">
                <a:solidFill>
                  <a:schemeClr val="accent5"/>
                </a:solidFill>
              </a:rPr>
              <a:t>, ihale tarihinden itibaren en az 60 takvim günü olmalıdır. Bu süreden daha kısa süreyle geçerli olduğu belirtilen teklif mektupları değerlendirmeye alınmayacaktır. </a:t>
            </a:r>
          </a:p>
          <a:p>
            <a:pPr marL="450850" lvl="1" indent="-450850" algn="just">
              <a:spcAft>
                <a:spcPct val="25000"/>
              </a:spcAft>
              <a:defRPr/>
            </a:pPr>
            <a:endParaRPr lang="tr-TR" sz="2000" dirty="0">
              <a:solidFill>
                <a:schemeClr val="accent5"/>
              </a:solidFill>
            </a:endParaRPr>
          </a:p>
          <a:p>
            <a:pPr marL="450850" lvl="1" indent="-450850" algn="just">
              <a:spcAft>
                <a:spcPct val="25000"/>
              </a:spcAft>
              <a:buFont typeface="Wingdings" pitchFamily="2" charset="2"/>
              <a:buChar char="§"/>
              <a:defRPr/>
            </a:pPr>
            <a:r>
              <a:rPr lang="tr-TR" sz="2000" b="1" u="sng" dirty="0">
                <a:solidFill>
                  <a:schemeClr val="accent5"/>
                </a:solidFill>
              </a:rPr>
              <a:t>Madde 26</a:t>
            </a:r>
            <a:r>
              <a:rPr lang="tr-TR" sz="2000" dirty="0">
                <a:solidFill>
                  <a:schemeClr val="accent5"/>
                </a:solidFill>
              </a:rPr>
              <a:t>: Bu ihalede </a:t>
            </a:r>
            <a:r>
              <a:rPr lang="tr-TR" sz="2000" b="1" dirty="0">
                <a:solidFill>
                  <a:schemeClr val="accent5"/>
                </a:solidFill>
              </a:rPr>
              <a:t>geçici teminat </a:t>
            </a:r>
            <a:r>
              <a:rPr lang="tr-TR" sz="2000" dirty="0">
                <a:solidFill>
                  <a:schemeClr val="accent5"/>
                </a:solidFill>
              </a:rPr>
              <a:t>zorunludur. İstekliler teklif ettikleri bedelin %3’ünden az olmamak üzere kendi belirleyecekleri tutarda geçici teminat vereceklerdir. </a:t>
            </a:r>
          </a:p>
        </p:txBody>
      </p:sp>
      <p:pic>
        <p:nvPicPr>
          <p:cNvPr id="4" name="15 Resim" descr="Kalkinma-Logo.jpg"/>
          <p:cNvPicPr>
            <a:picLocks noChangeAspect="1"/>
          </p:cNvPicPr>
          <p:nvPr/>
        </p:nvPicPr>
        <p:blipFill>
          <a:blip r:embed="rId2" cstate="print"/>
          <a:stretch>
            <a:fillRect/>
          </a:stretch>
        </p:blipFill>
        <p:spPr>
          <a:xfrm>
            <a:off x="8100392" y="0"/>
            <a:ext cx="858927" cy="908720"/>
          </a:xfrm>
          <a:prstGeom prst="rect">
            <a:avLst/>
          </a:prstGeom>
        </p:spPr>
      </p:pic>
      <p:pic>
        <p:nvPicPr>
          <p:cNvPr id="5" name="Resim 4">
            <a:extLst>
              <a:ext uri="{FF2B5EF4-FFF2-40B4-BE49-F238E27FC236}">
                <a16:creationId xmlns:a16="http://schemas.microsoft.com/office/drawing/2014/main" id="{73829AE5-1C6C-4D27-BF1D-0F6C24E1A9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ppt_y"/>
                                          </p:val>
                                        </p:tav>
                                        <p:tav tm="100000">
                                          <p:val>
                                            <p:strVal val="#ppt_y"/>
                                          </p:val>
                                        </p:tav>
                                      </p:tavLst>
                                    </p:anim>
                                  </p:childTnLst>
                                </p:cTn>
                              </p:par>
                              <p:par>
                                <p:cTn id="14" presetID="22" presetClass="exit" presetSubtype="4" fill="hold" nodeType="withEffect">
                                  <p:stCondLst>
                                    <p:cond delay="0"/>
                                  </p:stCondLst>
                                  <p:childTnLst>
                                    <p:animEffect transition="out" filter="wipe(down)">
                                      <p:cBhvr>
                                        <p:cTn id="15" dur="500"/>
                                        <p:tgtEl>
                                          <p:spTgt spid="3">
                                            <p:txEl>
                                              <p:pRg st="0" end="0"/>
                                            </p:txEl>
                                          </p:spTgt>
                                        </p:tgtEl>
                                      </p:cBhvr>
                                    </p:animEffect>
                                    <p:set>
                                      <p:cBhvr>
                                        <p:cTn id="16"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2" presetClass="exit" presetSubtype="4" fill="hold" nodeType="withEffect">
                                  <p:stCondLst>
                                    <p:cond delay="0"/>
                                  </p:stCondLst>
                                  <p:childTnLst>
                                    <p:animEffect transition="out" filter="wipe(down)">
                                      <p:cBhvr>
                                        <p:cTn id="24" dur="500"/>
                                        <p:tgtEl>
                                          <p:spTgt spid="3">
                                            <p:txEl>
                                              <p:pRg st="2" end="2"/>
                                            </p:txEl>
                                          </p:spTgt>
                                        </p:tgtEl>
                                      </p:cBhvr>
                                    </p:animEffect>
                                    <p:set>
                                      <p:cBhvr>
                                        <p:cTn id="25"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124744"/>
            <a:ext cx="7772400" cy="908720"/>
          </a:xfrm>
        </p:spPr>
        <p:txBody>
          <a:bodyPr/>
          <a:lstStyle/>
          <a:p>
            <a:pPr algn="ctr"/>
            <a:r>
              <a:rPr lang="tr-TR" sz="2800" dirty="0">
                <a:ln w="12700">
                  <a:noFill/>
                </a:ln>
                <a:solidFill>
                  <a:schemeClr val="tx1"/>
                </a:solidFill>
              </a:rPr>
              <a:t>Sözleşme Ek-1 Genel Koşullar</a:t>
            </a:r>
          </a:p>
        </p:txBody>
      </p:sp>
      <p:sp>
        <p:nvSpPr>
          <p:cNvPr id="3" name="2 Metin Yer Tutucusu"/>
          <p:cNvSpPr>
            <a:spLocks noGrp="1"/>
          </p:cNvSpPr>
          <p:nvPr>
            <p:ph type="body" idx="1"/>
          </p:nvPr>
        </p:nvSpPr>
        <p:spPr>
          <a:xfrm>
            <a:off x="683568" y="2492896"/>
            <a:ext cx="7772400" cy="1512168"/>
          </a:xfrm>
        </p:spPr>
        <p:txBody>
          <a:bodyPr>
            <a:normAutofit lnSpcReduction="10000"/>
          </a:bodyPr>
          <a:lstStyle/>
          <a:p>
            <a:pPr marL="742950" lvl="1" indent="-285750">
              <a:spcAft>
                <a:spcPct val="25000"/>
              </a:spcAft>
              <a:buFont typeface="Wingdings" pitchFamily="2" charset="2"/>
              <a:buChar char="§"/>
              <a:defRPr/>
            </a:pPr>
            <a:r>
              <a:rPr lang="tr-TR" sz="2400" b="1" i="1" dirty="0"/>
              <a:t>Genel Koşullar </a:t>
            </a:r>
            <a:r>
              <a:rPr lang="tr-TR" sz="2400" b="1" i="1" u="sng" dirty="0"/>
              <a:t>hiçbir şekilde değiştirilemez. </a:t>
            </a:r>
            <a:r>
              <a:rPr lang="tr-TR" sz="2400" b="1" i="1" dirty="0"/>
              <a:t>Değişiklik yapılması gereken maddeler Özel Koşullarda verilir. Özel Koşulların Genel Koşullara göre hukuksal önceliği vardır.</a:t>
            </a:r>
          </a:p>
          <a:p>
            <a:pPr marL="742950" lvl="1" indent="-285750">
              <a:spcAft>
                <a:spcPct val="25000"/>
              </a:spcAft>
              <a:buFont typeface="Wingdings" pitchFamily="2" charset="2"/>
              <a:buChar char="§"/>
              <a:defRPr/>
            </a:pPr>
            <a:endParaRPr lang="tr-TR" sz="2000" b="1" i="1" dirty="0"/>
          </a:p>
          <a:p>
            <a:endParaRPr lang="tr-TR" dirty="0"/>
          </a:p>
        </p:txBody>
      </p:sp>
      <p:pic>
        <p:nvPicPr>
          <p:cNvPr id="4" name="15 Resim" descr="Kalkinma-Logo.jpg"/>
          <p:cNvPicPr>
            <a:picLocks noChangeAspect="1"/>
          </p:cNvPicPr>
          <p:nvPr/>
        </p:nvPicPr>
        <p:blipFill>
          <a:blip r:embed="rId2" cstate="print"/>
          <a:stretch>
            <a:fillRect/>
          </a:stretch>
        </p:blipFill>
        <p:spPr>
          <a:xfrm>
            <a:off x="8100392" y="0"/>
            <a:ext cx="858927" cy="908720"/>
          </a:xfrm>
          <a:prstGeom prst="rect">
            <a:avLst/>
          </a:prstGeom>
        </p:spPr>
      </p:pic>
      <p:pic>
        <p:nvPicPr>
          <p:cNvPr id="5" name="Resim 4">
            <a:extLst>
              <a:ext uri="{FF2B5EF4-FFF2-40B4-BE49-F238E27FC236}">
                <a16:creationId xmlns:a16="http://schemas.microsoft.com/office/drawing/2014/main" id="{B3751851-880A-4EA7-B64D-7A33F8B6E4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71400"/>
            <a:ext cx="7772400" cy="908720"/>
          </a:xfrm>
        </p:spPr>
        <p:txBody>
          <a:bodyPr/>
          <a:lstStyle/>
          <a:p>
            <a:pPr algn="ctr"/>
            <a:r>
              <a:rPr lang="tr-TR" sz="2800" dirty="0"/>
              <a:t>Sözleşme Ek-1 Genel Koşullar</a:t>
            </a:r>
          </a:p>
        </p:txBody>
      </p:sp>
      <p:sp>
        <p:nvSpPr>
          <p:cNvPr id="3" name="2 Metin Yer Tutucusu"/>
          <p:cNvSpPr>
            <a:spLocks noGrp="1"/>
          </p:cNvSpPr>
          <p:nvPr>
            <p:ph type="body" idx="1"/>
          </p:nvPr>
        </p:nvSpPr>
        <p:spPr>
          <a:xfrm>
            <a:off x="722313" y="1340768"/>
            <a:ext cx="7772400" cy="4680520"/>
          </a:xfrm>
        </p:spPr>
        <p:txBody>
          <a:bodyPr>
            <a:normAutofit/>
          </a:bodyPr>
          <a:lstStyle/>
          <a:p>
            <a:pPr marL="130302" indent="-285750">
              <a:spcAft>
                <a:spcPct val="25000"/>
              </a:spcAft>
              <a:buClr>
                <a:srgbClr val="438086"/>
              </a:buClr>
              <a:buFont typeface="Wingdings" pitchFamily="2" charset="2"/>
              <a:buChar char="§"/>
              <a:defRPr/>
            </a:pPr>
            <a:r>
              <a:rPr lang="tr-TR" sz="2300" b="1" i="1" dirty="0">
                <a:solidFill>
                  <a:prstClr val="black">
                    <a:tint val="75000"/>
                  </a:prstClr>
                </a:solidFill>
              </a:rPr>
              <a:t>Genel koşullar 8 ana başlıktan oluşmaktadır:</a:t>
            </a:r>
          </a:p>
          <a:p>
            <a:pPr marL="990600" lvl="1" indent="-533400" algn="just">
              <a:spcAft>
                <a:spcPct val="25000"/>
              </a:spcAft>
              <a:buFont typeface="Wingdings" pitchFamily="2" charset="2"/>
              <a:buAutoNum type="arabicPeriod"/>
              <a:defRPr/>
            </a:pPr>
            <a:endParaRPr lang="tr-TR" sz="2000" b="1" i="1" dirty="0">
              <a:latin typeface="+mj-lt"/>
            </a:endParaRPr>
          </a:p>
          <a:p>
            <a:pPr marL="1168400" lvl="1" indent="-542925" algn="just">
              <a:spcAft>
                <a:spcPct val="25000"/>
              </a:spcAft>
              <a:buFont typeface="Wingdings" pitchFamily="2" charset="2"/>
              <a:buAutoNum type="arabicPeriod"/>
              <a:defRPr/>
            </a:pPr>
            <a:r>
              <a:rPr lang="tr-TR" sz="2000" b="1" i="1" dirty="0">
                <a:latin typeface="+mj-lt"/>
              </a:rPr>
              <a:t>Başlangıç Hükümleri</a:t>
            </a:r>
          </a:p>
          <a:p>
            <a:pPr marL="1168400" lvl="1" indent="-542925" algn="just">
              <a:spcAft>
                <a:spcPct val="25000"/>
              </a:spcAft>
              <a:buFont typeface="Wingdings" pitchFamily="2" charset="2"/>
              <a:buAutoNum type="arabicPeriod"/>
              <a:defRPr/>
            </a:pPr>
            <a:r>
              <a:rPr lang="tr-TR" sz="2000" b="1" i="1" dirty="0">
                <a:latin typeface="+mj-lt"/>
              </a:rPr>
              <a:t>Sözleşme Makamının Yükümlülükleri</a:t>
            </a:r>
          </a:p>
          <a:p>
            <a:pPr marL="1168400" lvl="1" indent="-542925" algn="just">
              <a:spcAft>
                <a:spcPct val="25000"/>
              </a:spcAft>
              <a:buFont typeface="Wingdings" pitchFamily="2" charset="2"/>
              <a:buAutoNum type="arabicPeriod"/>
              <a:defRPr/>
            </a:pPr>
            <a:r>
              <a:rPr lang="tr-TR" sz="2000" b="1" i="1" dirty="0">
                <a:latin typeface="+mj-lt"/>
              </a:rPr>
              <a:t>Yüklenicinin Yükümlülükleri</a:t>
            </a:r>
          </a:p>
          <a:p>
            <a:pPr marL="1168400" lvl="1" indent="-542925" algn="just">
              <a:spcAft>
                <a:spcPct val="25000"/>
              </a:spcAft>
              <a:buFont typeface="Wingdings" pitchFamily="2" charset="2"/>
              <a:buAutoNum type="arabicPeriod"/>
              <a:defRPr/>
            </a:pPr>
            <a:r>
              <a:rPr lang="tr-TR" sz="2000" b="1" i="1" dirty="0">
                <a:latin typeface="+mj-lt"/>
              </a:rPr>
              <a:t>Sözleşmenin İfa Edilmesi</a:t>
            </a:r>
          </a:p>
          <a:p>
            <a:pPr marL="1168400" lvl="1" indent="-542925" algn="just">
              <a:spcAft>
                <a:spcPct val="25000"/>
              </a:spcAft>
              <a:buFont typeface="Wingdings" pitchFamily="2" charset="2"/>
              <a:buAutoNum type="arabicPeriod"/>
              <a:defRPr/>
            </a:pPr>
            <a:r>
              <a:rPr lang="tr-TR" sz="2000" b="1" i="1" dirty="0">
                <a:latin typeface="+mj-lt"/>
              </a:rPr>
              <a:t>Ödemeler ve Borç Tutarlarının Tahsili</a:t>
            </a:r>
          </a:p>
          <a:p>
            <a:pPr marL="1168400" lvl="1" indent="-542925" algn="just">
              <a:spcAft>
                <a:spcPct val="25000"/>
              </a:spcAft>
              <a:buFont typeface="Wingdings" pitchFamily="2" charset="2"/>
              <a:buAutoNum type="arabicPeriod"/>
              <a:defRPr/>
            </a:pPr>
            <a:r>
              <a:rPr lang="tr-TR" sz="2000" b="1" i="1" dirty="0">
                <a:latin typeface="+mj-lt"/>
              </a:rPr>
              <a:t>Sözleşmenin İhlali ve Fesih</a:t>
            </a:r>
          </a:p>
          <a:p>
            <a:pPr marL="1168400" lvl="1" indent="-542925" algn="just">
              <a:spcAft>
                <a:spcPct val="25000"/>
              </a:spcAft>
              <a:buFont typeface="Wingdings" pitchFamily="2" charset="2"/>
              <a:buAutoNum type="arabicPeriod"/>
              <a:defRPr/>
            </a:pPr>
            <a:r>
              <a:rPr lang="tr-TR" sz="2000" b="1" i="1" dirty="0">
                <a:latin typeface="+mj-lt"/>
              </a:rPr>
              <a:t>İhtilafların Halli</a:t>
            </a:r>
          </a:p>
          <a:p>
            <a:pPr marL="1168400" lvl="1" indent="-542925" algn="just">
              <a:spcAft>
                <a:spcPct val="25000"/>
              </a:spcAft>
              <a:buFont typeface="Wingdings" pitchFamily="2" charset="2"/>
              <a:buAutoNum type="arabicPeriod"/>
              <a:defRPr/>
            </a:pPr>
            <a:r>
              <a:rPr lang="tr-TR" sz="2000" b="1" i="1" dirty="0">
                <a:latin typeface="+mj-lt"/>
              </a:rPr>
              <a:t>Hüküm Bulunmayan Haller</a:t>
            </a:r>
          </a:p>
        </p:txBody>
      </p:sp>
      <p:pic>
        <p:nvPicPr>
          <p:cNvPr id="5" name="15 Resim" descr="Kalkinma-Logo.jpg"/>
          <p:cNvPicPr>
            <a:picLocks noChangeAspect="1"/>
          </p:cNvPicPr>
          <p:nvPr/>
        </p:nvPicPr>
        <p:blipFill>
          <a:blip r:embed="rId2" cstate="print"/>
          <a:stretch>
            <a:fillRect/>
          </a:stretch>
        </p:blipFill>
        <p:spPr>
          <a:xfrm>
            <a:off x="8100392" y="0"/>
            <a:ext cx="858927" cy="908720"/>
          </a:xfrm>
          <a:prstGeom prst="rect">
            <a:avLst/>
          </a:prstGeom>
        </p:spPr>
      </p:pic>
      <p:pic>
        <p:nvPicPr>
          <p:cNvPr id="6" name="Resim 5">
            <a:extLst>
              <a:ext uri="{FF2B5EF4-FFF2-40B4-BE49-F238E27FC236}">
                <a16:creationId xmlns:a16="http://schemas.microsoft.com/office/drawing/2014/main" id="{A3FDD81B-3D21-47AA-9456-7B1A82A433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9"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9"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 presetClass="entr" presetSubtype="9"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24" fill="hold">
                            <p:stCondLst>
                              <p:cond delay="4000"/>
                            </p:stCondLst>
                            <p:childTnLst>
                              <p:par>
                                <p:cTn id="25" presetID="2" presetClass="entr" presetSubtype="9"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29" fill="hold">
                            <p:stCondLst>
                              <p:cond delay="5000"/>
                            </p:stCondLst>
                            <p:childTnLst>
                              <p:par>
                                <p:cTn id="30" presetID="2" presetClass="entr" presetSubtype="9"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par>
                          <p:cTn id="34" fill="hold">
                            <p:stCondLst>
                              <p:cond delay="6000"/>
                            </p:stCondLst>
                            <p:childTnLst>
                              <p:par>
                                <p:cTn id="35" presetID="2" presetClass="entr" presetSubtype="9"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par>
                          <p:cTn id="39" fill="hold">
                            <p:stCondLst>
                              <p:cond delay="7000"/>
                            </p:stCondLst>
                            <p:childTnLst>
                              <p:par>
                                <p:cTn id="40" presetID="2" presetClass="entr" presetSubtype="9" fill="hold"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3" dur="10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par>
                          <p:cTn id="44" fill="hold">
                            <p:stCondLst>
                              <p:cond delay="8000"/>
                            </p:stCondLst>
                            <p:childTnLst>
                              <p:par>
                                <p:cTn id="45" presetID="2" presetClass="entr" presetSubtype="9" fill="hold"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8" dur="10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171400"/>
            <a:ext cx="7772400" cy="908720"/>
          </a:xfrm>
        </p:spPr>
        <p:txBody>
          <a:bodyPr/>
          <a:lstStyle/>
          <a:p>
            <a:pPr algn="ctr"/>
            <a:r>
              <a:rPr lang="tr-TR" sz="2400" dirty="0"/>
              <a:t>Sözleşme Ek-2 Teknik Şartname (İş Tanımı)</a:t>
            </a:r>
          </a:p>
        </p:txBody>
      </p:sp>
      <p:sp>
        <p:nvSpPr>
          <p:cNvPr id="3" name="2 Metin Yer Tutucusu"/>
          <p:cNvSpPr>
            <a:spLocks noGrp="1"/>
          </p:cNvSpPr>
          <p:nvPr>
            <p:ph type="body" idx="1"/>
          </p:nvPr>
        </p:nvSpPr>
        <p:spPr>
          <a:xfrm>
            <a:off x="722313" y="1412776"/>
            <a:ext cx="7772400" cy="4248472"/>
          </a:xfrm>
        </p:spPr>
        <p:txBody>
          <a:bodyPr>
            <a:normAutofit/>
          </a:bodyPr>
          <a:lstStyle/>
          <a:p>
            <a:pPr marL="742950" lvl="1" indent="-650875" algn="just">
              <a:spcAft>
                <a:spcPct val="25000"/>
              </a:spcAft>
              <a:defRPr/>
            </a:pPr>
            <a:r>
              <a:rPr lang="tr-TR" sz="2000" b="1" dirty="0">
                <a:solidFill>
                  <a:schemeClr val="tx1"/>
                </a:solidFill>
              </a:rPr>
              <a:t>Teknik şartnamenin amacı:</a:t>
            </a:r>
          </a:p>
          <a:p>
            <a:pPr marL="742950" lvl="1" indent="-285750" algn="just">
              <a:spcAft>
                <a:spcPct val="25000"/>
              </a:spcAft>
              <a:buFont typeface="Wingdings" pitchFamily="2" charset="2"/>
              <a:buChar char="§"/>
              <a:defRPr/>
            </a:pPr>
            <a:r>
              <a:rPr lang="tr-TR" sz="2000" dirty="0">
                <a:solidFill>
                  <a:schemeClr val="accent4">
                    <a:lumMod val="75000"/>
                  </a:schemeClr>
                </a:solidFill>
              </a:rPr>
              <a:t>Yürütülecek proje kapsamında gerçekleştirilecek faaliyetleri ve yapılacak işleri net bir şekilde tanımlamak,</a:t>
            </a:r>
          </a:p>
          <a:p>
            <a:pPr marL="742950" lvl="1" indent="-285750" algn="just">
              <a:spcAft>
                <a:spcPct val="25000"/>
              </a:spcAft>
              <a:buFont typeface="Wingdings" pitchFamily="2" charset="2"/>
              <a:buChar char="§"/>
              <a:defRPr/>
            </a:pPr>
            <a:r>
              <a:rPr lang="tr-TR" sz="2000" dirty="0">
                <a:solidFill>
                  <a:schemeClr val="accent4">
                    <a:lumMod val="75000"/>
                  </a:schemeClr>
                </a:solidFill>
              </a:rPr>
              <a:t>Teklif verme aşamasında yüklenicilere verecekleri teklifin mahiyeti hakkında bilgi vermek,</a:t>
            </a:r>
          </a:p>
          <a:p>
            <a:pPr marL="742950" lvl="1" indent="-285750" algn="just">
              <a:spcAft>
                <a:spcPct val="25000"/>
              </a:spcAft>
              <a:buFont typeface="Wingdings" pitchFamily="2" charset="2"/>
              <a:buChar char="§"/>
              <a:defRPr/>
            </a:pPr>
            <a:r>
              <a:rPr lang="tr-TR" sz="2000" dirty="0">
                <a:solidFill>
                  <a:schemeClr val="accent4">
                    <a:lumMod val="75000"/>
                  </a:schemeClr>
                </a:solidFill>
              </a:rPr>
              <a:t>Teklifçileri yönlendirmek ve proje uygulaması esnasında yüklenicinin başvuracağı referansı olarak hizmet etmektir.</a:t>
            </a:r>
          </a:p>
          <a:p>
            <a:pPr marL="742950" lvl="1" indent="-285750" algn="just">
              <a:spcAft>
                <a:spcPct val="25000"/>
              </a:spcAft>
              <a:defRPr/>
            </a:pPr>
            <a:endParaRPr lang="tr-TR" sz="2000" dirty="0">
              <a:latin typeface="Times New Roman" pitchFamily="18" charset="0"/>
            </a:endParaRPr>
          </a:p>
          <a:p>
            <a:pPr marL="531813" lvl="1" indent="-439738" algn="just">
              <a:spcAft>
                <a:spcPct val="25000"/>
              </a:spcAft>
              <a:buFont typeface="Wingdings" pitchFamily="2" charset="2"/>
              <a:buChar char="ü"/>
              <a:defRPr/>
            </a:pPr>
            <a:r>
              <a:rPr lang="tr-TR" sz="2000" dirty="0"/>
              <a:t> </a:t>
            </a:r>
            <a:r>
              <a:rPr lang="tr-TR" sz="2000" dirty="0">
                <a:solidFill>
                  <a:schemeClr val="tx1"/>
                </a:solidFill>
              </a:rPr>
              <a:t>Teknik şartname, ihale dosyasına dahil edilir ve ihale sonucunda imzalanan sözleşmenin ayrılmaz bir parçası olur.</a:t>
            </a:r>
          </a:p>
        </p:txBody>
      </p:sp>
      <p:pic>
        <p:nvPicPr>
          <p:cNvPr id="4" name="15 Resim" descr="Kalkinma-Logo.jpg"/>
          <p:cNvPicPr>
            <a:picLocks noChangeAspect="1"/>
          </p:cNvPicPr>
          <p:nvPr/>
        </p:nvPicPr>
        <p:blipFill>
          <a:blip r:embed="rId2" cstate="print"/>
          <a:stretch>
            <a:fillRect/>
          </a:stretch>
        </p:blipFill>
        <p:spPr>
          <a:xfrm>
            <a:off x="8100392" y="0"/>
            <a:ext cx="858927" cy="908720"/>
          </a:xfrm>
          <a:prstGeom prst="rect">
            <a:avLst/>
          </a:prstGeom>
        </p:spPr>
      </p:pic>
      <p:pic>
        <p:nvPicPr>
          <p:cNvPr id="5" name="Resim 4">
            <a:extLst>
              <a:ext uri="{FF2B5EF4-FFF2-40B4-BE49-F238E27FC236}">
                <a16:creationId xmlns:a16="http://schemas.microsoft.com/office/drawing/2014/main" id="{0E5FB5F9-9371-4341-97C2-50E70AEE2B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2" presetClass="exit" presetSubtype="4" fill="hold" nodeType="withEffect">
                                  <p:stCondLst>
                                    <p:cond delay="0"/>
                                  </p:stCondLst>
                                  <p:childTnLst>
                                    <p:animEffect transition="out" filter="wipe(down)">
                                      <p:cBhvr>
                                        <p:cTn id="16" dur="500"/>
                                        <p:tgtEl>
                                          <p:spTgt spid="3">
                                            <p:txEl>
                                              <p:pRg st="1" end="1"/>
                                            </p:txEl>
                                          </p:spTgt>
                                        </p:tgtEl>
                                      </p:cBhvr>
                                    </p:animEffect>
                                    <p:set>
                                      <p:cBhvr>
                                        <p:cTn id="17"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par>
                                <p:cTn id="24" presetID="22" presetClass="exit" presetSubtype="4" fill="hold" nodeType="withEffect">
                                  <p:stCondLst>
                                    <p:cond delay="0"/>
                                  </p:stCondLst>
                                  <p:childTnLst>
                                    <p:animEffect transition="out" filter="wipe(down)">
                                      <p:cBhvr>
                                        <p:cTn id="25" dur="500"/>
                                        <p:tgtEl>
                                          <p:spTgt spid="3">
                                            <p:txEl>
                                              <p:pRg st="2" end="2"/>
                                            </p:txEl>
                                          </p:spTgt>
                                        </p:tgtEl>
                                      </p:cBhvr>
                                    </p:animEffect>
                                    <p:set>
                                      <p:cBhvr>
                                        <p:cTn id="26"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2" presetClass="exit" presetSubtype="4" fill="hold" nodeType="withEffect">
                                  <p:stCondLst>
                                    <p:cond delay="0"/>
                                  </p:stCondLst>
                                  <p:childTnLst>
                                    <p:animEffect transition="out" filter="wipe(down)">
                                      <p:cBhvr>
                                        <p:cTn id="34" dur="500"/>
                                        <p:tgtEl>
                                          <p:spTgt spid="3">
                                            <p:txEl>
                                              <p:pRg st="0" end="0"/>
                                            </p:txEl>
                                          </p:spTgt>
                                        </p:tgtEl>
                                      </p:cBhvr>
                                    </p:animEffect>
                                    <p:set>
                                      <p:cBhvr>
                                        <p:cTn id="35" dur="1" fill="hold">
                                          <p:stCondLst>
                                            <p:cond delay="499"/>
                                          </p:stCondLst>
                                        </p:cTn>
                                        <p:tgtEl>
                                          <p:spTgt spid="3">
                                            <p:txEl>
                                              <p:pRg st="0" end="0"/>
                                            </p:txEl>
                                          </p:spTgt>
                                        </p:tgtEl>
                                        <p:attrNameLst>
                                          <p:attrName>style.visibility</p:attrName>
                                        </p:attrNameLst>
                                      </p:cBhvr>
                                      <p:to>
                                        <p:strVal val="hidden"/>
                                      </p:to>
                                    </p:set>
                                  </p:childTnLst>
                                </p:cTn>
                              </p:par>
                              <p:par>
                                <p:cTn id="36" presetID="22" presetClass="exit" presetSubtype="4" fill="hold" nodeType="withEffect">
                                  <p:stCondLst>
                                    <p:cond delay="0"/>
                                  </p:stCondLst>
                                  <p:childTnLst>
                                    <p:animEffect transition="out" filter="wipe(down)">
                                      <p:cBhvr>
                                        <p:cTn id="37" dur="500"/>
                                        <p:tgtEl>
                                          <p:spTgt spid="3">
                                            <p:txEl>
                                              <p:pRg st="3" end="3"/>
                                            </p:txEl>
                                          </p:spTgt>
                                        </p:tgtEl>
                                      </p:cBhvr>
                                    </p:animEffect>
                                    <p:set>
                                      <p:cBhvr>
                                        <p:cTn id="38"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908720"/>
            <a:ext cx="7772400" cy="836712"/>
          </a:xfrm>
        </p:spPr>
        <p:txBody>
          <a:bodyPr/>
          <a:lstStyle/>
          <a:p>
            <a:pPr algn="ctr"/>
            <a:r>
              <a:rPr lang="tr-TR" sz="2800" dirty="0">
                <a:ln w="12700">
                  <a:noFill/>
                </a:ln>
                <a:solidFill>
                  <a:schemeClr val="tx1"/>
                </a:solidFill>
              </a:rPr>
              <a:t>Diğer Sözleşme Ekleri</a:t>
            </a:r>
          </a:p>
        </p:txBody>
      </p:sp>
      <p:sp>
        <p:nvSpPr>
          <p:cNvPr id="3" name="2 Metin Yer Tutucusu"/>
          <p:cNvSpPr>
            <a:spLocks noGrp="1"/>
          </p:cNvSpPr>
          <p:nvPr>
            <p:ph type="body" idx="1"/>
          </p:nvPr>
        </p:nvSpPr>
        <p:spPr>
          <a:xfrm>
            <a:off x="251520" y="2033464"/>
            <a:ext cx="8424936" cy="3771800"/>
          </a:xfrm>
        </p:spPr>
        <p:txBody>
          <a:bodyPr>
            <a:normAutofit/>
          </a:bodyPr>
          <a:lstStyle/>
          <a:p>
            <a:pPr marL="1076325" lvl="2" indent="-266700" eaLnBrk="0" hangingPunct="0">
              <a:buFont typeface="Courier New" pitchFamily="49" charset="0"/>
              <a:buChar char="o"/>
              <a:tabLst>
                <a:tab pos="1828800" algn="l"/>
              </a:tabLst>
            </a:pPr>
            <a:r>
              <a:rPr lang="tr-TR" sz="2400" b="1" i="1" dirty="0">
                <a:solidFill>
                  <a:schemeClr val="tx1"/>
                </a:solidFill>
                <a:cs typeface="Times New Roman" pitchFamily="18" charset="0"/>
              </a:rPr>
              <a:t>Söz.Ek-3</a:t>
            </a:r>
            <a:r>
              <a:rPr lang="tr-TR" sz="2400" i="1" dirty="0">
                <a:solidFill>
                  <a:schemeClr val="tx1"/>
                </a:solidFill>
                <a:cs typeface="Times New Roman" pitchFamily="18" charset="0"/>
              </a:rPr>
              <a:t>: Teknik Teklif</a:t>
            </a:r>
            <a:endParaRPr lang="tr-TR" sz="2400" i="1" dirty="0">
              <a:solidFill>
                <a:schemeClr val="tx1"/>
              </a:solidFill>
            </a:endParaRPr>
          </a:p>
          <a:p>
            <a:pPr marL="1076325" lvl="2" indent="-266700" eaLnBrk="0" hangingPunct="0">
              <a:buFont typeface="Courier New" pitchFamily="49" charset="0"/>
              <a:buChar char="o"/>
              <a:tabLst>
                <a:tab pos="1828800" algn="l"/>
              </a:tabLst>
            </a:pPr>
            <a:r>
              <a:rPr lang="tr-TR" sz="2400" b="1" i="1" dirty="0">
                <a:solidFill>
                  <a:schemeClr val="tx1"/>
                </a:solidFill>
                <a:cs typeface="Times New Roman" pitchFamily="18" charset="0"/>
              </a:rPr>
              <a:t>Söz.Ek-4</a:t>
            </a:r>
            <a:r>
              <a:rPr lang="tr-TR" sz="2400" i="1" dirty="0">
                <a:solidFill>
                  <a:schemeClr val="tx1"/>
                </a:solidFill>
                <a:cs typeface="Times New Roman" pitchFamily="18" charset="0"/>
              </a:rPr>
              <a:t>: Mali Teklif</a:t>
            </a:r>
            <a:endParaRPr lang="tr-TR" sz="2400" i="1" dirty="0">
              <a:solidFill>
                <a:schemeClr val="tx1"/>
              </a:solidFill>
            </a:endParaRPr>
          </a:p>
          <a:p>
            <a:pPr marL="1076325" lvl="2" indent="-266700" eaLnBrk="0" hangingPunct="0">
              <a:buFont typeface="Courier New" pitchFamily="49" charset="0"/>
              <a:buChar char="o"/>
              <a:tabLst>
                <a:tab pos="1828800" algn="l"/>
              </a:tabLst>
            </a:pPr>
            <a:r>
              <a:rPr lang="tr-TR" sz="2400" b="1" i="1" dirty="0">
                <a:solidFill>
                  <a:schemeClr val="tx1"/>
                </a:solidFill>
                <a:cs typeface="Times New Roman" pitchFamily="18" charset="0"/>
              </a:rPr>
              <a:t>Söz.Ek-5</a:t>
            </a:r>
            <a:r>
              <a:rPr lang="tr-TR" sz="2400" i="1" dirty="0">
                <a:solidFill>
                  <a:schemeClr val="tx1"/>
                </a:solidFill>
                <a:cs typeface="Times New Roman" pitchFamily="18" charset="0"/>
              </a:rPr>
              <a:t>:  Teklif Sunum Formu ve Diğer Standart Formlar</a:t>
            </a:r>
          </a:p>
          <a:p>
            <a:pPr lvl="3" fontAlgn="base" hangingPunct="0">
              <a:buFont typeface="Wingdings" pitchFamily="2" charset="2"/>
              <a:buChar char="§"/>
            </a:pPr>
            <a:r>
              <a:rPr lang="tr-TR" sz="2400" i="1" dirty="0">
                <a:solidFill>
                  <a:schemeClr val="tx1"/>
                </a:solidFill>
                <a:cs typeface="Times New Roman" pitchFamily="18" charset="0"/>
              </a:rPr>
              <a:t>İsteklinin beyanı</a:t>
            </a:r>
          </a:p>
          <a:p>
            <a:pPr lvl="3" fontAlgn="base" hangingPunct="0">
              <a:buFont typeface="Wingdings" pitchFamily="2" charset="2"/>
              <a:buChar char="§"/>
            </a:pPr>
            <a:r>
              <a:rPr lang="tr-TR" sz="2400" i="1" dirty="0">
                <a:solidFill>
                  <a:schemeClr val="tx1"/>
                </a:solidFill>
                <a:cs typeface="Times New Roman" pitchFamily="18" charset="0"/>
              </a:rPr>
              <a:t>Mali Kimlik Formu</a:t>
            </a:r>
          </a:p>
          <a:p>
            <a:pPr lvl="3" fontAlgn="base" hangingPunct="0">
              <a:buFont typeface="Wingdings" pitchFamily="2" charset="2"/>
              <a:buChar char="§"/>
            </a:pPr>
            <a:r>
              <a:rPr lang="tr-TR" sz="2400" i="1" dirty="0">
                <a:solidFill>
                  <a:schemeClr val="tx1"/>
                </a:solidFill>
                <a:cs typeface="Times New Roman" pitchFamily="18" charset="0"/>
              </a:rPr>
              <a:t>Ortak Girişimler/Konsorsiyum Hakkında Bilgi</a:t>
            </a:r>
          </a:p>
          <a:p>
            <a:pPr lvl="3" fontAlgn="base" hangingPunct="0">
              <a:buFont typeface="Wingdings" pitchFamily="2" charset="2"/>
              <a:buChar char="§"/>
            </a:pPr>
            <a:r>
              <a:rPr lang="tr-TR" sz="2400" i="1" dirty="0">
                <a:solidFill>
                  <a:schemeClr val="tx1"/>
                </a:solidFill>
                <a:cs typeface="Times New Roman" pitchFamily="18" charset="0"/>
              </a:rPr>
              <a:t>Ortağı olduğu veya hissedarı bulunduğu tüzel kişiliklere ilişkin beyanname</a:t>
            </a:r>
          </a:p>
          <a:p>
            <a:pPr lvl="3" fontAlgn="base" hangingPunct="0">
              <a:buFont typeface="Wingdings" pitchFamily="2" charset="2"/>
              <a:buChar char="§"/>
            </a:pPr>
            <a:r>
              <a:rPr lang="tr-TR" sz="2400" i="1" dirty="0">
                <a:solidFill>
                  <a:schemeClr val="tx1"/>
                </a:solidFill>
                <a:cs typeface="Times New Roman" pitchFamily="18" charset="0"/>
              </a:rPr>
              <a:t>Diğer Ekler</a:t>
            </a:r>
          </a:p>
        </p:txBody>
      </p:sp>
      <p:pic>
        <p:nvPicPr>
          <p:cNvPr id="4" name="15 Resim" descr="Kalkinma-Logo.jpg"/>
          <p:cNvPicPr>
            <a:picLocks noChangeAspect="1"/>
          </p:cNvPicPr>
          <p:nvPr/>
        </p:nvPicPr>
        <p:blipFill>
          <a:blip r:embed="rId2" cstate="print"/>
          <a:stretch>
            <a:fillRect/>
          </a:stretch>
        </p:blipFill>
        <p:spPr>
          <a:xfrm>
            <a:off x="8100392" y="0"/>
            <a:ext cx="858927" cy="908720"/>
          </a:xfrm>
          <a:prstGeom prst="rect">
            <a:avLst/>
          </a:prstGeom>
        </p:spPr>
      </p:pic>
      <p:pic>
        <p:nvPicPr>
          <p:cNvPr id="5" name="Resim 4">
            <a:extLst>
              <a:ext uri="{FF2B5EF4-FFF2-40B4-BE49-F238E27FC236}">
                <a16:creationId xmlns:a16="http://schemas.microsoft.com/office/drawing/2014/main" id="{F480E825-8FB3-4605-946B-52677D583C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3"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3"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3"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3"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3"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3"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000100" y="1214422"/>
            <a:ext cx="7023820" cy="5166906"/>
          </a:xfrm>
        </p:spPr>
        <p:txBody>
          <a:bodyPr>
            <a:normAutofit/>
          </a:bodyPr>
          <a:lstStyle/>
          <a:p>
            <a:r>
              <a:rPr lang="tr-TR" sz="2800" b="1" dirty="0">
                <a:solidFill>
                  <a:schemeClr val="accent1"/>
                </a:solidFill>
              </a:rPr>
              <a:t>İhale Öncesi Hazırlıklar:</a:t>
            </a:r>
          </a:p>
          <a:p>
            <a:endParaRPr lang="tr-TR" sz="2800" dirty="0"/>
          </a:p>
          <a:p>
            <a:pPr marL="502920" indent="-457200">
              <a:buFont typeface="Wingdings" pitchFamily="2" charset="2"/>
              <a:buChar char="v"/>
            </a:pPr>
            <a:r>
              <a:rPr lang="tr-TR" sz="2800" b="1" i="1" dirty="0"/>
              <a:t>Değerlendirme Komitesi Tayini</a:t>
            </a:r>
            <a:endParaRPr lang="tr-TR" sz="2800" i="1" dirty="0"/>
          </a:p>
          <a:p>
            <a:pPr marL="502920" indent="-457200">
              <a:buFont typeface="Wingdings" pitchFamily="2" charset="2"/>
              <a:buChar char="v"/>
            </a:pPr>
            <a:r>
              <a:rPr lang="tr-TR" sz="2800" b="1" i="1" dirty="0"/>
              <a:t>Yaklaşık Maliyet Formu Düzenlenmesi</a:t>
            </a:r>
          </a:p>
          <a:p>
            <a:pPr marL="502920" indent="-457200">
              <a:buFont typeface="Wingdings" pitchFamily="2" charset="2"/>
              <a:buChar char="v"/>
            </a:pPr>
            <a:r>
              <a:rPr lang="tr-TR" sz="2800" b="1" i="1" dirty="0"/>
              <a:t>İhale İlanı</a:t>
            </a:r>
            <a:endParaRPr lang="tr-TR" sz="2800" i="1" dirty="0"/>
          </a:p>
          <a:p>
            <a:endParaRPr lang="tr-TR" dirty="0"/>
          </a:p>
        </p:txBody>
      </p:sp>
      <p:pic>
        <p:nvPicPr>
          <p:cNvPr id="5" name="Resim 4">
            <a:extLst>
              <a:ext uri="{FF2B5EF4-FFF2-40B4-BE49-F238E27FC236}">
                <a16:creationId xmlns:a16="http://schemas.microsoft.com/office/drawing/2014/main" id="{3DB09CCA-2C60-42CA-84C8-B3772F75A9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out)">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ou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out)">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755576" y="1285860"/>
            <a:ext cx="7920880" cy="4447396"/>
          </a:xfrm>
        </p:spPr>
        <p:txBody>
          <a:bodyPr>
            <a:normAutofit fontScale="92500" lnSpcReduction="10000"/>
          </a:bodyPr>
          <a:lstStyle/>
          <a:p>
            <a:r>
              <a:rPr lang="tr-TR" sz="2800" b="1" dirty="0">
                <a:solidFill>
                  <a:schemeClr val="accent1"/>
                </a:solidFill>
              </a:rPr>
              <a:t>İhalenin 1. Oturumu:</a:t>
            </a:r>
          </a:p>
          <a:p>
            <a:endParaRPr lang="tr-TR" dirty="0"/>
          </a:p>
          <a:p>
            <a:pPr marL="502920" indent="-457200">
              <a:buFont typeface="+mj-lt"/>
              <a:buAutoNum type="arabicPeriod"/>
            </a:pPr>
            <a:r>
              <a:rPr lang="tr-TR" sz="2400" b="1" i="1" dirty="0"/>
              <a:t>Alınan Teklifler</a:t>
            </a:r>
            <a:endParaRPr lang="tr-TR" sz="2400" i="1" dirty="0"/>
          </a:p>
          <a:p>
            <a:pPr marL="502920" indent="-457200">
              <a:buFont typeface="+mj-lt"/>
              <a:buAutoNum type="arabicPeriod"/>
            </a:pPr>
            <a:r>
              <a:rPr lang="tr-TR" sz="2400" b="1" i="1" dirty="0"/>
              <a:t>Zarf Kontrolü</a:t>
            </a:r>
          </a:p>
          <a:p>
            <a:pPr marL="502920" indent="-457200">
              <a:buFont typeface="+mj-lt"/>
              <a:buAutoNum type="arabicPeriod"/>
            </a:pPr>
            <a:r>
              <a:rPr lang="tr-TR" sz="2400" b="1" i="1" dirty="0"/>
              <a:t>Belge Kontrolü</a:t>
            </a:r>
          </a:p>
          <a:p>
            <a:pPr marL="502920" indent="-457200">
              <a:buFont typeface="+mj-lt"/>
              <a:buAutoNum type="arabicPeriod"/>
            </a:pPr>
            <a:r>
              <a:rPr lang="tr-TR" sz="2400" b="1" i="1" dirty="0"/>
              <a:t>İdari Uygunluk Değerlendirmesi</a:t>
            </a:r>
          </a:p>
          <a:p>
            <a:pPr marL="502920" indent="-457200">
              <a:buFont typeface="+mj-lt"/>
              <a:buAutoNum type="arabicPeriod"/>
            </a:pPr>
            <a:r>
              <a:rPr lang="tr-TR" sz="2400" b="1" i="1" dirty="0"/>
              <a:t>Mali Tekliflerin Açılması</a:t>
            </a:r>
          </a:p>
          <a:p>
            <a:pPr marL="502920" indent="-457200"/>
            <a:endParaRPr lang="tr-TR" sz="2400" b="1" dirty="0"/>
          </a:p>
          <a:p>
            <a:r>
              <a:rPr lang="tr-TR" sz="2800" b="1" dirty="0">
                <a:solidFill>
                  <a:schemeClr val="accent1"/>
                </a:solidFill>
              </a:rPr>
              <a:t>İhalenin 2. Oturumu:</a:t>
            </a:r>
          </a:p>
          <a:p>
            <a:endParaRPr lang="tr-TR" sz="2400" dirty="0"/>
          </a:p>
          <a:p>
            <a:pPr marL="502920" indent="-457200">
              <a:buFont typeface="+mj-lt"/>
              <a:buAutoNum type="arabicPeriod"/>
            </a:pPr>
            <a:r>
              <a:rPr lang="tr-TR" sz="2400" b="1" i="1" dirty="0"/>
              <a:t>Teknik Uygunluk Değerlendirmesi</a:t>
            </a:r>
            <a:endParaRPr lang="tr-TR" sz="2400" i="1" dirty="0"/>
          </a:p>
          <a:p>
            <a:pPr marL="502920" indent="-457200">
              <a:buFont typeface="+mj-lt"/>
              <a:buAutoNum type="arabicPeriod"/>
            </a:pPr>
            <a:r>
              <a:rPr lang="tr-TR" sz="2400" b="1" i="1" dirty="0"/>
              <a:t>Değerlendirme Sonuç Raporu</a:t>
            </a:r>
          </a:p>
          <a:p>
            <a:pPr marL="502920" indent="-457200">
              <a:buFont typeface="+mj-lt"/>
              <a:buAutoNum type="arabicPeriod"/>
            </a:pPr>
            <a:endParaRPr lang="tr-TR" sz="2400" dirty="0"/>
          </a:p>
          <a:p>
            <a:pPr marL="45720" lvl="1" indent="0" algn="just">
              <a:buClr>
                <a:schemeClr val="accent3"/>
              </a:buClr>
            </a:pPr>
            <a:endParaRPr lang="tr-TR" sz="2000" b="1" i="1" dirty="0"/>
          </a:p>
          <a:p>
            <a:endParaRPr lang="tr-TR" dirty="0"/>
          </a:p>
        </p:txBody>
      </p:sp>
      <p:pic>
        <p:nvPicPr>
          <p:cNvPr id="5" name="Resim 4">
            <a:extLst>
              <a:ext uri="{FF2B5EF4-FFF2-40B4-BE49-F238E27FC236}">
                <a16:creationId xmlns:a16="http://schemas.microsoft.com/office/drawing/2014/main" id="{FAC96500-C245-4D28-98FA-AF40771245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9"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9" fill="hold"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9"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slide(fromBottom)">
                                      <p:cBhvr>
                                        <p:cTn id="33" dur="500"/>
                                        <p:tgtEl>
                                          <p:spTgt spid="3">
                                            <p:txEl>
                                              <p:pRg st="8" end="8"/>
                                            </p:txEl>
                                          </p:spTgt>
                                        </p:tgtEl>
                                      </p:cBhvr>
                                    </p:animEffect>
                                  </p:childTnLst>
                                </p:cTn>
                              </p:par>
                              <p:par>
                                <p:cTn id="34" presetID="22" presetClass="exit" presetSubtype="4" fill="hold" nodeType="withEffect">
                                  <p:stCondLst>
                                    <p:cond delay="0"/>
                                  </p:stCondLst>
                                  <p:childTnLst>
                                    <p:animEffect transition="out" filter="wipe(down)">
                                      <p:cBhvr>
                                        <p:cTn id="35" dur="500"/>
                                        <p:tgtEl>
                                          <p:spTgt spid="3">
                                            <p:txEl>
                                              <p:pRg st="0" end="0"/>
                                            </p:txEl>
                                          </p:spTgt>
                                        </p:tgtEl>
                                      </p:cBhvr>
                                    </p:animEffect>
                                    <p:set>
                                      <p:cBhvr>
                                        <p:cTn id="36" dur="1" fill="hold">
                                          <p:stCondLst>
                                            <p:cond delay="499"/>
                                          </p:stCondLst>
                                        </p:cTn>
                                        <p:tgtEl>
                                          <p:spTgt spid="3">
                                            <p:txEl>
                                              <p:pRg st="0" end="0"/>
                                            </p:txEl>
                                          </p:spTgt>
                                        </p:tgtEl>
                                        <p:attrNameLst>
                                          <p:attrName>style.visibility</p:attrName>
                                        </p:attrNameLst>
                                      </p:cBhvr>
                                      <p:to>
                                        <p:strVal val="hidden"/>
                                      </p:to>
                                    </p:set>
                                  </p:childTnLst>
                                </p:cTn>
                              </p:par>
                              <p:par>
                                <p:cTn id="37" presetID="22" presetClass="exit" presetSubtype="4" fill="hold" nodeType="withEffect">
                                  <p:stCondLst>
                                    <p:cond delay="0"/>
                                  </p:stCondLst>
                                  <p:childTnLst>
                                    <p:animEffect transition="out" filter="wipe(down)">
                                      <p:cBhvr>
                                        <p:cTn id="38" dur="500"/>
                                        <p:tgtEl>
                                          <p:spTgt spid="3">
                                            <p:txEl>
                                              <p:pRg st="2" end="2"/>
                                            </p:txEl>
                                          </p:spTgt>
                                        </p:tgtEl>
                                      </p:cBhvr>
                                    </p:animEffect>
                                    <p:set>
                                      <p:cBhvr>
                                        <p:cTn id="39" dur="1" fill="hold">
                                          <p:stCondLst>
                                            <p:cond delay="499"/>
                                          </p:stCondLst>
                                        </p:cTn>
                                        <p:tgtEl>
                                          <p:spTgt spid="3">
                                            <p:txEl>
                                              <p:pRg st="2" end="2"/>
                                            </p:txEl>
                                          </p:spTgt>
                                        </p:tgtEl>
                                        <p:attrNameLst>
                                          <p:attrName>style.visibility</p:attrName>
                                        </p:attrNameLst>
                                      </p:cBhvr>
                                      <p:to>
                                        <p:strVal val="hidden"/>
                                      </p:to>
                                    </p:set>
                                  </p:childTnLst>
                                </p:cTn>
                              </p:par>
                              <p:par>
                                <p:cTn id="40" presetID="22" presetClass="exit" presetSubtype="4" fill="hold" nodeType="withEffect">
                                  <p:stCondLst>
                                    <p:cond delay="0"/>
                                  </p:stCondLst>
                                  <p:childTnLst>
                                    <p:animEffect transition="out" filter="wipe(down)">
                                      <p:cBhvr>
                                        <p:cTn id="41" dur="500"/>
                                        <p:tgtEl>
                                          <p:spTgt spid="3">
                                            <p:txEl>
                                              <p:pRg st="3" end="3"/>
                                            </p:txEl>
                                          </p:spTgt>
                                        </p:tgtEl>
                                      </p:cBhvr>
                                    </p:animEffect>
                                    <p:set>
                                      <p:cBhvr>
                                        <p:cTn id="42" dur="1" fill="hold">
                                          <p:stCondLst>
                                            <p:cond delay="499"/>
                                          </p:stCondLst>
                                        </p:cTn>
                                        <p:tgtEl>
                                          <p:spTgt spid="3">
                                            <p:txEl>
                                              <p:pRg st="3" end="3"/>
                                            </p:txEl>
                                          </p:spTgt>
                                        </p:tgtEl>
                                        <p:attrNameLst>
                                          <p:attrName>style.visibility</p:attrName>
                                        </p:attrNameLst>
                                      </p:cBhvr>
                                      <p:to>
                                        <p:strVal val="hidden"/>
                                      </p:to>
                                    </p:set>
                                  </p:childTnLst>
                                </p:cTn>
                              </p:par>
                              <p:par>
                                <p:cTn id="43" presetID="22" presetClass="exit" presetSubtype="4" fill="hold" nodeType="withEffect">
                                  <p:stCondLst>
                                    <p:cond delay="0"/>
                                  </p:stCondLst>
                                  <p:childTnLst>
                                    <p:animEffect transition="out" filter="wipe(down)">
                                      <p:cBhvr>
                                        <p:cTn id="44" dur="500"/>
                                        <p:tgtEl>
                                          <p:spTgt spid="3">
                                            <p:txEl>
                                              <p:pRg st="4" end="4"/>
                                            </p:txEl>
                                          </p:spTgt>
                                        </p:tgtEl>
                                      </p:cBhvr>
                                    </p:animEffect>
                                    <p:set>
                                      <p:cBhvr>
                                        <p:cTn id="45" dur="1" fill="hold">
                                          <p:stCondLst>
                                            <p:cond delay="499"/>
                                          </p:stCondLst>
                                        </p:cTn>
                                        <p:tgtEl>
                                          <p:spTgt spid="3">
                                            <p:txEl>
                                              <p:pRg st="4" end="4"/>
                                            </p:txEl>
                                          </p:spTgt>
                                        </p:tgtEl>
                                        <p:attrNameLst>
                                          <p:attrName>style.visibility</p:attrName>
                                        </p:attrNameLst>
                                      </p:cBhvr>
                                      <p:to>
                                        <p:strVal val="hidden"/>
                                      </p:to>
                                    </p:set>
                                  </p:childTnLst>
                                </p:cTn>
                              </p:par>
                              <p:par>
                                <p:cTn id="46" presetID="22" presetClass="exit" presetSubtype="4" fill="hold" nodeType="withEffect">
                                  <p:stCondLst>
                                    <p:cond delay="0"/>
                                  </p:stCondLst>
                                  <p:childTnLst>
                                    <p:animEffect transition="out" filter="wipe(down)">
                                      <p:cBhvr>
                                        <p:cTn id="47" dur="500"/>
                                        <p:tgtEl>
                                          <p:spTgt spid="3">
                                            <p:txEl>
                                              <p:pRg st="5" end="5"/>
                                            </p:txEl>
                                          </p:spTgt>
                                        </p:tgtEl>
                                      </p:cBhvr>
                                    </p:animEffect>
                                    <p:set>
                                      <p:cBhvr>
                                        <p:cTn id="48" dur="1" fill="hold">
                                          <p:stCondLst>
                                            <p:cond delay="499"/>
                                          </p:stCondLst>
                                        </p:cTn>
                                        <p:tgtEl>
                                          <p:spTgt spid="3">
                                            <p:txEl>
                                              <p:pRg st="5" end="5"/>
                                            </p:txEl>
                                          </p:spTgt>
                                        </p:tgtEl>
                                        <p:attrNameLst>
                                          <p:attrName>style.visibility</p:attrName>
                                        </p:attrNameLst>
                                      </p:cBhvr>
                                      <p:to>
                                        <p:strVal val="hidden"/>
                                      </p:to>
                                    </p:set>
                                  </p:childTnLst>
                                </p:cTn>
                              </p:par>
                              <p:par>
                                <p:cTn id="49" presetID="22" presetClass="exit" presetSubtype="4" fill="hold" nodeType="withEffect">
                                  <p:stCondLst>
                                    <p:cond delay="0"/>
                                  </p:stCondLst>
                                  <p:childTnLst>
                                    <p:animEffect transition="out" filter="wipe(down)">
                                      <p:cBhvr>
                                        <p:cTn id="50" dur="500"/>
                                        <p:tgtEl>
                                          <p:spTgt spid="3">
                                            <p:txEl>
                                              <p:pRg st="6" end="6"/>
                                            </p:txEl>
                                          </p:spTgt>
                                        </p:tgtEl>
                                      </p:cBhvr>
                                    </p:animEffect>
                                    <p:set>
                                      <p:cBhvr>
                                        <p:cTn id="51" dur="1" fill="hold">
                                          <p:stCondLst>
                                            <p:cond delay="499"/>
                                          </p:stCondLst>
                                        </p:cTn>
                                        <p:tgtEl>
                                          <p:spTgt spid="3">
                                            <p:txEl>
                                              <p:pRg st="6" end="6"/>
                                            </p:txEl>
                                          </p:spTgt>
                                        </p:tgtEl>
                                        <p:attrNameLst>
                                          <p:attrName>style.visibility</p:attrName>
                                        </p:attrNameLst>
                                      </p:cBhvr>
                                      <p:to>
                                        <p:strVal val="hidden"/>
                                      </p:to>
                                    </p:set>
                                  </p:childTnLst>
                                </p:cTn>
                              </p:par>
                            </p:childTnLst>
                          </p:cTn>
                        </p:par>
                        <p:par>
                          <p:cTn id="52" fill="hold">
                            <p:stCondLst>
                              <p:cond delay="500"/>
                            </p:stCondLst>
                            <p:childTnLst>
                              <p:par>
                                <p:cTn id="53" presetID="12" presetClass="entr" presetSubtype="4" fill="hold" nodeType="after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slide(fromBottom)">
                                      <p:cBhvr>
                                        <p:cTn id="55" dur="500"/>
                                        <p:tgtEl>
                                          <p:spTgt spid="3">
                                            <p:txEl>
                                              <p:pRg st="10" end="10"/>
                                            </p:txEl>
                                          </p:spTgt>
                                        </p:tgtEl>
                                      </p:cBhvr>
                                    </p:animEffect>
                                  </p:childTnLst>
                                </p:cTn>
                              </p:par>
                            </p:childTnLst>
                          </p:cTn>
                        </p:par>
                        <p:par>
                          <p:cTn id="56" fill="hold">
                            <p:stCondLst>
                              <p:cond delay="1000"/>
                            </p:stCondLst>
                            <p:childTnLst>
                              <p:par>
                                <p:cTn id="57" presetID="12" presetClass="entr" presetSubtype="4" fill="hold" nodeType="after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slide(fromBottom)">
                                      <p:cBhvr>
                                        <p:cTn id="5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755576" y="1571612"/>
            <a:ext cx="7920880" cy="4161644"/>
          </a:xfrm>
        </p:spPr>
        <p:txBody>
          <a:bodyPr>
            <a:normAutofit/>
          </a:bodyPr>
          <a:lstStyle/>
          <a:p>
            <a:r>
              <a:rPr lang="tr-TR" sz="3200" b="1" dirty="0">
                <a:solidFill>
                  <a:schemeClr val="accent1"/>
                </a:solidFill>
              </a:rPr>
              <a:t>İhale Sonrası:</a:t>
            </a:r>
          </a:p>
          <a:p>
            <a:endParaRPr lang="tr-TR" sz="3200" dirty="0"/>
          </a:p>
          <a:p>
            <a:pPr marL="502920" indent="-457200">
              <a:buFont typeface="Wingdings" pitchFamily="2" charset="2"/>
              <a:buChar char="Ø"/>
            </a:pPr>
            <a:r>
              <a:rPr lang="tr-TR" sz="3200" b="1" i="1" dirty="0"/>
              <a:t>İhale Sonucu İlanı</a:t>
            </a:r>
            <a:endParaRPr lang="tr-TR" sz="3200" i="1" dirty="0"/>
          </a:p>
          <a:p>
            <a:pPr marL="502920" indent="-457200">
              <a:buFont typeface="Wingdings" pitchFamily="2" charset="2"/>
              <a:buChar char="Ø"/>
            </a:pPr>
            <a:r>
              <a:rPr lang="tr-TR" sz="3200" b="1" i="1" dirty="0"/>
              <a:t>Seçilmeyen İsteklilere Mektup</a:t>
            </a:r>
          </a:p>
          <a:p>
            <a:pPr marL="502920" indent="-457200">
              <a:buFont typeface="Wingdings" pitchFamily="2" charset="2"/>
              <a:buChar char="Ø"/>
            </a:pPr>
            <a:r>
              <a:rPr lang="tr-TR" sz="3200" b="1" i="1" dirty="0"/>
              <a:t>Sözleşmeye Davet</a:t>
            </a:r>
          </a:p>
          <a:p>
            <a:pPr marL="502920" indent="-457200"/>
            <a:endParaRPr lang="tr-TR" sz="2400" b="1" dirty="0"/>
          </a:p>
          <a:p>
            <a:pPr marL="45720" lvl="1" indent="0" algn="just">
              <a:buClr>
                <a:schemeClr val="accent3"/>
              </a:buClr>
            </a:pPr>
            <a:endParaRPr lang="tr-TR" sz="2000" b="1" i="1" dirty="0"/>
          </a:p>
          <a:p>
            <a:endParaRPr lang="tr-TR" dirty="0"/>
          </a:p>
        </p:txBody>
      </p:sp>
      <p:pic>
        <p:nvPicPr>
          <p:cNvPr id="5" name="Resim 4">
            <a:extLst>
              <a:ext uri="{FF2B5EF4-FFF2-40B4-BE49-F238E27FC236}">
                <a16:creationId xmlns:a16="http://schemas.microsoft.com/office/drawing/2014/main" id="{C95BD695-C3DE-4F20-B2DD-152ACA6216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linds(horizontal)">
                                      <p:cBhvr>
                                        <p:cTn id="11" dur="500"/>
                                        <p:tgtEl>
                                          <p:spTgt spid="3">
                                            <p:txEl>
                                              <p:pRg st="3" end="3"/>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85984" y="1214422"/>
            <a:ext cx="4714908" cy="10668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SORU-CEVAP</a:t>
            </a:r>
          </a:p>
        </p:txBody>
      </p:sp>
      <p:sp>
        <p:nvSpPr>
          <p:cNvPr id="5" name="4 Metin kutusu"/>
          <p:cNvSpPr txBox="1"/>
          <p:nvPr/>
        </p:nvSpPr>
        <p:spPr>
          <a:xfrm>
            <a:off x="1071538" y="1000108"/>
            <a:ext cx="1071570" cy="1569660"/>
          </a:xfrm>
          <a:prstGeom prst="rect">
            <a:avLst/>
          </a:prstGeom>
          <a:noFill/>
          <a:scene3d>
            <a:camera prst="orthographicFront">
              <a:rot lat="0" lon="0" rev="0"/>
            </a:camera>
            <a:lightRig rig="contrasting" dir="t">
              <a:rot lat="0" lon="0" rev="4500000"/>
            </a:lightRig>
          </a:scene3d>
          <a:sp3d extrusionH="19050">
            <a:extrusionClr>
              <a:schemeClr val="tx1"/>
            </a:extrusionClr>
          </a:sp3d>
        </p:spPr>
        <p:txBody>
          <a:bodyPr wrap="square" rtlCol="0">
            <a:spAutoFit/>
            <a:sp3d contourW="6350" prstMaterial="dkEdge">
              <a:bevelT w="127000" h="31750" prst="relaxedInset"/>
              <a:contourClr>
                <a:schemeClr val="accent1">
                  <a:shade val="75000"/>
                </a:schemeClr>
              </a:contourClr>
            </a:sp3d>
          </a:bodyPr>
          <a:lstStyle/>
          <a:p>
            <a:r>
              <a:rPr lang="tr-TR" sz="9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rPr>
              <a:t>?</a:t>
            </a:r>
            <a:endPar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Rounded MT Bold" pitchFamily="34" charset="0"/>
            </a:endParaRPr>
          </a:p>
        </p:txBody>
      </p:sp>
      <p:sp>
        <p:nvSpPr>
          <p:cNvPr id="6" name="2 İçerik Yer Tutucusu"/>
          <p:cNvSpPr txBox="1">
            <a:spLocks/>
          </p:cNvSpPr>
          <p:nvPr/>
        </p:nvSpPr>
        <p:spPr>
          <a:xfrm>
            <a:off x="1331640" y="3501008"/>
            <a:ext cx="6143668" cy="1357322"/>
          </a:xfrm>
          <a:prstGeom prst="rect">
            <a:avLst/>
          </a:prstGeom>
          <a:scene3d>
            <a:camera prst="obliqueBottomRight"/>
            <a:lightRig rig="threePt" dir="t"/>
          </a:scene3d>
        </p:spPr>
        <p:style>
          <a:lnRef idx="1">
            <a:schemeClr val="accent2"/>
          </a:lnRef>
          <a:fillRef idx="2">
            <a:schemeClr val="accent2"/>
          </a:fillRef>
          <a:effectRef idx="1">
            <a:schemeClr val="accent2"/>
          </a:effectRef>
          <a:fontRef idx="minor">
            <a:schemeClr val="dk1"/>
          </a:fontRef>
        </p:style>
        <p:txBody>
          <a:bodyPr anchor="ctr" anchorCtr="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365760" marR="0" lvl="0" indent="-256032" algn="ct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tr-TR" sz="3600" b="1" i="1"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TEŞEKKÜR</a:t>
            </a:r>
            <a:r>
              <a:rPr kumimoji="0" lang="tr-TR" sz="3600" b="1" i="1" u="none" strike="noStrike" kern="1200" cap="none" spc="50" normalizeH="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 EDERİZ</a:t>
            </a:r>
            <a:r>
              <a:rPr kumimoji="0" lang="tr-TR" sz="3600" b="1" i="1"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a:t>
            </a:r>
          </a:p>
        </p:txBody>
      </p:sp>
      <p:pic>
        <p:nvPicPr>
          <p:cNvPr id="8" name="Resim 7">
            <a:extLst>
              <a:ext uri="{FF2B5EF4-FFF2-40B4-BE49-F238E27FC236}">
                <a16:creationId xmlns:a16="http://schemas.microsoft.com/office/drawing/2014/main" id="{4AE3F59D-F587-4753-B774-EDE47B9217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87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8" dur="87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32"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Effect transition="in" filter="diamond(out)">
                                      <p:cBhvr>
                                        <p:cTn id="13" dur="1000"/>
                                        <p:tgtEl>
                                          <p:spTgt spid="6">
                                            <p:bg/>
                                          </p:spTgt>
                                        </p:tgtEl>
                                      </p:cBhvr>
                                    </p:animEffect>
                                  </p:childTnLst>
                                </p:cTn>
                              </p:par>
                            </p:childTnLst>
                          </p:cTn>
                        </p:par>
                        <p:par>
                          <p:cTn id="14" fill="hold">
                            <p:stCondLst>
                              <p:cond delay="1000"/>
                            </p:stCondLst>
                            <p:childTnLst>
                              <p:par>
                                <p:cTn id="15" presetID="12" presetClass="entr" presetSubtype="2" fill="hold" grpId="0" nodeType="after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slide(fromRight)">
                                      <p:cBhvr>
                                        <p:cTn id="17"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971600" y="1268760"/>
          <a:ext cx="7416824" cy="2232248"/>
        </p:xfrm>
        <a:graphic>
          <a:graphicData uri="http://schemas.openxmlformats.org/drawingml/2006/table">
            <a:tbl>
              <a:tblPr firstRow="1" bandRow="1">
                <a:tableStyleId>{F2DE63D5-997A-4646-A377-4702673A728D}</a:tableStyleId>
              </a:tblPr>
              <a:tblGrid>
                <a:gridCol w="3708412">
                  <a:extLst>
                    <a:ext uri="{9D8B030D-6E8A-4147-A177-3AD203B41FA5}">
                      <a16:colId xmlns:a16="http://schemas.microsoft.com/office/drawing/2014/main" val="20000"/>
                    </a:ext>
                  </a:extLst>
                </a:gridCol>
                <a:gridCol w="3708412">
                  <a:extLst>
                    <a:ext uri="{9D8B030D-6E8A-4147-A177-3AD203B41FA5}">
                      <a16:colId xmlns:a16="http://schemas.microsoft.com/office/drawing/2014/main" val="20001"/>
                    </a:ext>
                  </a:extLst>
                </a:gridCol>
              </a:tblGrid>
              <a:tr h="71239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dirty="0">
                          <a:effectLst/>
                        </a:rPr>
                        <a:t>Tabi Olunan Usul ve Esaslar</a:t>
                      </a:r>
                      <a:endParaRPr lang="tr-TR" sz="2400" dirty="0"/>
                    </a:p>
                  </a:txBody>
                  <a:tcPr anchor="ctr"/>
                </a:tc>
                <a:tc hMerge="1">
                  <a:txBody>
                    <a:bodyPr/>
                    <a:lstStyle/>
                    <a:p>
                      <a:endParaRPr lang="tr-TR" dirty="0"/>
                    </a:p>
                  </a:txBody>
                  <a:tcPr/>
                </a:tc>
                <a:extLst>
                  <a:ext uri="{0D108BD9-81ED-4DB2-BD59-A6C34878D82A}">
                    <a16:rowId xmlns:a16="http://schemas.microsoft.com/office/drawing/2014/main" val="10000"/>
                  </a:ext>
                </a:extLst>
              </a:tr>
              <a:tr h="15198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dirty="0"/>
                        <a:t>Harcama Usul Ve Esasları İlgili Kanunlarca Belirlenen Yararlanıcılar</a:t>
                      </a:r>
                    </a:p>
                  </a:txBody>
                  <a:tcPr anchor="ctr">
                    <a:lnR w="12700" cap="flat" cmpd="sng" algn="ctr">
                      <a:solidFill>
                        <a:schemeClr val="accent3">
                          <a:lumMod val="60000"/>
                          <a:lumOff val="40000"/>
                        </a:schemeClr>
                      </a:solidFill>
                      <a:prstDash val="solid"/>
                      <a:round/>
                      <a:headEnd type="none" w="med" len="med"/>
                      <a:tailEnd type="none" w="med" len="med"/>
                    </a:lnR>
                    <a:solidFill>
                      <a:schemeClr val="accent3">
                        <a:lumMod val="20000"/>
                        <a:lumOff val="80000"/>
                      </a:schemeClr>
                    </a:solidFill>
                  </a:tcPr>
                </a:tc>
                <a:tc>
                  <a:txBody>
                    <a:bodyPr/>
                    <a:lstStyle/>
                    <a:p>
                      <a:pPr algn="ctr"/>
                      <a:r>
                        <a:rPr lang="tr-TR" sz="2400" dirty="0"/>
                        <a:t>Tabi Oldukları</a:t>
                      </a:r>
                      <a:r>
                        <a:rPr lang="tr-TR" sz="2400" baseline="0" dirty="0"/>
                        <a:t> </a:t>
                      </a:r>
                      <a:r>
                        <a:rPr kumimoji="0" lang="tr-TR" sz="2400" kern="1200" dirty="0"/>
                        <a:t>Satın Alma Mevzuatı</a:t>
                      </a:r>
                      <a:endParaRPr lang="tr-TR" sz="2400" dirty="0"/>
                    </a:p>
                  </a:txBody>
                  <a:tcPr anchor="ctr">
                    <a:lnL w="12700" cap="flat" cmpd="sng" algn="ctr">
                      <a:solidFill>
                        <a:schemeClr val="accent3">
                          <a:lumMod val="60000"/>
                          <a:lumOff val="40000"/>
                        </a:schemeClr>
                      </a:solidFill>
                      <a:prstDash val="solid"/>
                      <a:round/>
                      <a:headEnd type="none" w="med" len="med"/>
                      <a:tailEnd type="none" w="med" len="med"/>
                    </a:lnL>
                  </a:tcPr>
                </a:tc>
                <a:extLst>
                  <a:ext uri="{0D108BD9-81ED-4DB2-BD59-A6C34878D82A}">
                    <a16:rowId xmlns:a16="http://schemas.microsoft.com/office/drawing/2014/main" val="10001"/>
                  </a:ext>
                </a:extLst>
              </a:tr>
            </a:tbl>
          </a:graphicData>
        </a:graphic>
      </p:graphicFrame>
      <p:graphicFrame>
        <p:nvGraphicFramePr>
          <p:cNvPr id="3" name="2 Tablo"/>
          <p:cNvGraphicFramePr>
            <a:graphicFrameLocks noGrp="1"/>
          </p:cNvGraphicFramePr>
          <p:nvPr/>
        </p:nvGraphicFramePr>
        <p:xfrm>
          <a:off x="971600" y="3501008"/>
          <a:ext cx="7416824" cy="1872208"/>
        </p:xfrm>
        <a:graphic>
          <a:graphicData uri="http://schemas.openxmlformats.org/drawingml/2006/table">
            <a:tbl>
              <a:tblPr firstRow="1" bandRow="1">
                <a:tableStyleId>{F2DE63D5-997A-4646-A377-4702673A728D}</a:tableStyleId>
              </a:tblPr>
              <a:tblGrid>
                <a:gridCol w="3708412">
                  <a:extLst>
                    <a:ext uri="{9D8B030D-6E8A-4147-A177-3AD203B41FA5}">
                      <a16:colId xmlns:a16="http://schemas.microsoft.com/office/drawing/2014/main" val="20000"/>
                    </a:ext>
                  </a:extLst>
                </a:gridCol>
                <a:gridCol w="3708412">
                  <a:extLst>
                    <a:ext uri="{9D8B030D-6E8A-4147-A177-3AD203B41FA5}">
                      <a16:colId xmlns:a16="http://schemas.microsoft.com/office/drawing/2014/main" val="20001"/>
                    </a:ext>
                  </a:extLst>
                </a:gridCol>
              </a:tblGrid>
              <a:tr h="18722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2400" b="0" kern="1200" dirty="0">
                          <a:solidFill>
                            <a:schemeClr val="tx1"/>
                          </a:solidFill>
                          <a:latin typeface="+mn-lt"/>
                          <a:ea typeface="+mn-ea"/>
                          <a:cs typeface="+mn-cs"/>
                        </a:rPr>
                        <a:t>Harcama Usul Ve Esasları Hiçbir Kanun Tarafından Belirlenmemiş Kişi, Kurum Ve Kuruluşlar</a:t>
                      </a:r>
                    </a:p>
                  </a:txBody>
                  <a:tcPr anchor="ctr">
                    <a:lnR w="12700" cap="flat" cmpd="sng" algn="ctr">
                      <a:solidFill>
                        <a:schemeClr val="accent3">
                          <a:lumMod val="60000"/>
                          <a:lumOff val="40000"/>
                        </a:schemeClr>
                      </a:solidFill>
                      <a:prstDash val="solid"/>
                      <a:round/>
                      <a:headEnd type="none" w="med" len="med"/>
                      <a:tailEnd type="none" w="med" len="med"/>
                    </a:lnR>
                    <a:solidFill>
                      <a:schemeClr val="accent3">
                        <a:lumMod val="20000"/>
                        <a:lumOff val="80000"/>
                      </a:schemeClr>
                    </a:solidFill>
                  </a:tcPr>
                </a:tc>
                <a:tc>
                  <a:txBody>
                    <a:bodyPr/>
                    <a:lstStyle/>
                    <a:p>
                      <a:pPr algn="ctr"/>
                      <a:r>
                        <a:rPr lang="tr-TR" sz="2400" dirty="0"/>
                        <a:t>Kalkınma Ajansları</a:t>
                      </a:r>
                      <a:r>
                        <a:rPr lang="tr-TR" sz="2400" baseline="0" dirty="0"/>
                        <a:t> Satın Alma Rehberi</a:t>
                      </a:r>
                      <a:endParaRPr lang="tr-TR" sz="2400" dirty="0"/>
                    </a:p>
                  </a:txBody>
                  <a:tcPr anchor="ctr">
                    <a:lnL w="12700" cap="flat" cmpd="sng" algn="ctr">
                      <a:solidFill>
                        <a:schemeClr val="accent3">
                          <a:lumMod val="60000"/>
                          <a:lumOff val="40000"/>
                        </a:schemeClr>
                      </a:solidFill>
                      <a:prstDash val="solid"/>
                      <a:round/>
                      <a:headEnd type="none" w="med" len="med"/>
                      <a:tailEnd type="none" w="med" len="med"/>
                    </a:lnL>
                  </a:tcPr>
                </a:tc>
                <a:extLst>
                  <a:ext uri="{0D108BD9-81ED-4DB2-BD59-A6C34878D82A}">
                    <a16:rowId xmlns:a16="http://schemas.microsoft.com/office/drawing/2014/main" val="10000"/>
                  </a:ext>
                </a:extLst>
              </a:tr>
            </a:tbl>
          </a:graphicData>
        </a:graphic>
      </p:graphicFrame>
      <p:pic>
        <p:nvPicPr>
          <p:cNvPr id="4" name="Resim 3">
            <a:extLst>
              <a:ext uri="{FF2B5EF4-FFF2-40B4-BE49-F238E27FC236}">
                <a16:creationId xmlns:a16="http://schemas.microsoft.com/office/drawing/2014/main" id="{198DB2CF-F16C-4C36-B9DA-6A350BE7C8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0872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5 İçerik Yer Tutucusu"/>
          <p:cNvSpPr>
            <a:spLocks noGrp="1"/>
          </p:cNvSpPr>
          <p:nvPr>
            <p:ph idx="1"/>
          </p:nvPr>
        </p:nvSpPr>
        <p:spPr>
          <a:xfrm>
            <a:off x="179512" y="1844824"/>
            <a:ext cx="8712968" cy="3672408"/>
          </a:xfrm>
        </p:spPr>
        <p:txBody>
          <a:bodyPr>
            <a:noAutofit/>
          </a:bodyPr>
          <a:lstStyle/>
          <a:p>
            <a:pPr marL="92075" indent="17463" algn="just">
              <a:buSzPct val="250000"/>
              <a:buBlip>
                <a:blip r:embed="rId3"/>
              </a:buBlip>
            </a:pPr>
            <a:r>
              <a:rPr lang="tr-TR" sz="2400" i="1" dirty="0"/>
              <a:t>Satın alma faaliyetlerinde, yararlanıcılar için belirlenmiş olan kurallara uyulmaması halinde, gerçekleştirilen alımlar uygun maliyet olarak değerlendirilmez ve yapılmış olan harcamalar destek bütçesinden </a:t>
            </a:r>
            <a:r>
              <a:rPr lang="tr-TR" sz="2400" i="1" u="sng" dirty="0"/>
              <a:t>karşılanamaz</a:t>
            </a:r>
            <a:r>
              <a:rPr lang="tr-TR" sz="2400" i="1" dirty="0"/>
              <a:t>. </a:t>
            </a:r>
          </a:p>
          <a:p>
            <a:pPr marL="92075" indent="17463" algn="just">
              <a:buSzPct val="250000"/>
              <a:buBlip>
                <a:blip r:embed="rId3"/>
              </a:buBlip>
            </a:pPr>
            <a:endParaRPr lang="tr-TR" sz="2400" i="1" dirty="0"/>
          </a:p>
          <a:p>
            <a:pPr marL="92075" indent="17463" algn="just">
              <a:buSzPct val="250000"/>
              <a:buBlip>
                <a:blip r:embed="rId3"/>
              </a:buBlip>
            </a:pPr>
            <a:r>
              <a:rPr lang="tr-TR" sz="2400" i="1" dirty="0"/>
              <a:t>Diğer taraftan, yararlanıcılara sağlanan mali destekten yanlış, kurallara uymayan veya usulsüz harcama yapıldığının sonradan tespit edilmesi durumunda ise verilen destek yasal faizi ile birlikte yararlanıcıdan </a:t>
            </a:r>
            <a:r>
              <a:rPr lang="tr-TR" sz="2400" i="1" u="sng" dirty="0"/>
              <a:t>geri alınır</a:t>
            </a:r>
            <a:r>
              <a:rPr lang="tr-TR" sz="2400" i="1" dirty="0"/>
              <a:t>.</a:t>
            </a:r>
            <a:endParaRPr lang="tr-TR" sz="3200" dirty="0"/>
          </a:p>
        </p:txBody>
      </p:sp>
      <p:sp>
        <p:nvSpPr>
          <p:cNvPr id="5" name="4 Başlık"/>
          <p:cNvSpPr>
            <a:spLocks noGrp="1"/>
          </p:cNvSpPr>
          <p:nvPr>
            <p:ph type="title"/>
          </p:nvPr>
        </p:nvSpPr>
        <p:spPr>
          <a:xfrm>
            <a:off x="2285984" y="836712"/>
            <a:ext cx="3857652" cy="1066800"/>
          </a:xfrm>
        </p:spPr>
        <p:txBody>
          <a:bodyPr/>
          <a:lstStyle/>
          <a:p>
            <a:pPr algn="ctr"/>
            <a:r>
              <a:rPr lang="tr-TR" b="1" cap="all" dirty="0">
                <a:ln w="9000" cmpd="sng">
                  <a:noFill/>
                  <a:prstDash val="solid"/>
                </a:ln>
                <a:solidFill>
                  <a:srgbClr val="EE1222"/>
                </a:solidFill>
                <a:effectLst>
                  <a:outerShdw blurRad="60007" dist="310007" dir="7680000" sy="30000" kx="1300200" algn="ctr" rotWithShape="0">
                    <a:prstClr val="black">
                      <a:alpha val="32000"/>
                    </a:prstClr>
                  </a:outerShdw>
                </a:effectLst>
              </a:rPr>
              <a:t>ÖNEMLİ</a:t>
            </a:r>
          </a:p>
        </p:txBody>
      </p:sp>
      <p:grpSp>
        <p:nvGrpSpPr>
          <p:cNvPr id="7" name="6 Grup"/>
          <p:cNvGrpSpPr/>
          <p:nvPr/>
        </p:nvGrpSpPr>
        <p:grpSpPr>
          <a:xfrm>
            <a:off x="5508104" y="1052736"/>
            <a:ext cx="1224136" cy="582166"/>
            <a:chOff x="6372200" y="1340768"/>
            <a:chExt cx="1052314" cy="438150"/>
          </a:xfrm>
        </p:grpSpPr>
        <p:pic>
          <p:nvPicPr>
            <p:cNvPr id="8" name="Picture 2"/>
            <p:cNvPicPr>
              <a:picLocks noChangeAspect="1" noChangeArrowheads="1"/>
            </p:cNvPicPr>
            <p:nvPr/>
          </p:nvPicPr>
          <p:blipFill>
            <a:blip r:embed="rId4" cstate="print"/>
            <a:srcRect/>
            <a:stretch>
              <a:fillRect/>
            </a:stretch>
          </p:blipFill>
          <p:spPr bwMode="auto">
            <a:xfrm>
              <a:off x="6372200" y="1340768"/>
              <a:ext cx="476250" cy="438150"/>
            </a:xfrm>
            <a:prstGeom prst="rect">
              <a:avLst/>
            </a:prstGeom>
            <a:noFill/>
            <a:ln w="9525">
              <a:noFill/>
              <a:miter lim="800000"/>
              <a:headEnd/>
              <a:tailEnd/>
            </a:ln>
          </p:spPr>
        </p:pic>
        <p:pic>
          <p:nvPicPr>
            <p:cNvPr id="9" name="Picture 2"/>
            <p:cNvPicPr>
              <a:picLocks noChangeAspect="1" noChangeArrowheads="1"/>
            </p:cNvPicPr>
            <p:nvPr/>
          </p:nvPicPr>
          <p:blipFill>
            <a:blip r:embed="rId4" cstate="print"/>
            <a:srcRect/>
            <a:stretch>
              <a:fillRect/>
            </a:stretch>
          </p:blipFill>
          <p:spPr bwMode="auto">
            <a:xfrm>
              <a:off x="6660232" y="1340768"/>
              <a:ext cx="476250" cy="438150"/>
            </a:xfrm>
            <a:prstGeom prst="rect">
              <a:avLst/>
            </a:prstGeom>
            <a:noFill/>
            <a:ln w="9525">
              <a:noFill/>
              <a:miter lim="800000"/>
              <a:headEnd/>
              <a:tailEnd/>
            </a:ln>
          </p:spPr>
        </p:pic>
        <p:pic>
          <p:nvPicPr>
            <p:cNvPr id="10" name="Picture 2"/>
            <p:cNvPicPr>
              <a:picLocks noChangeAspect="1" noChangeArrowheads="1"/>
            </p:cNvPicPr>
            <p:nvPr/>
          </p:nvPicPr>
          <p:blipFill>
            <a:blip r:embed="rId4" cstate="print"/>
            <a:srcRect/>
            <a:stretch>
              <a:fillRect/>
            </a:stretch>
          </p:blipFill>
          <p:spPr bwMode="auto">
            <a:xfrm>
              <a:off x="6948264" y="1340768"/>
              <a:ext cx="476250" cy="438150"/>
            </a:xfrm>
            <a:prstGeom prst="rect">
              <a:avLst/>
            </a:prstGeom>
            <a:noFill/>
            <a:ln w="9525">
              <a:noFill/>
              <a:miter lim="800000"/>
              <a:headEnd/>
              <a:tailEnd/>
            </a:ln>
          </p:spPr>
        </p:pic>
      </p:grpSp>
      <p:pic>
        <p:nvPicPr>
          <p:cNvPr id="11" name="Resim 10">
            <a:extLst>
              <a:ext uri="{FF2B5EF4-FFF2-40B4-BE49-F238E27FC236}">
                <a16:creationId xmlns:a16="http://schemas.microsoft.com/office/drawing/2014/main" id="{34CEFC79-74BA-41C3-9BB3-3497E04C145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amond(in)">
                                      <p:cBhvr>
                                        <p:cTn id="12" dur="1000"/>
                                        <p:tgtEl>
                                          <p:spTgt spid="6">
                                            <p:txEl>
                                              <p:pRg st="2" end="2"/>
                                            </p:txEl>
                                          </p:spTgt>
                                        </p:tgtEl>
                                      </p:cBhvr>
                                    </p:animEffect>
                                  </p:childTnLst>
                                </p:cTn>
                              </p:par>
                              <p:par>
                                <p:cTn id="13" presetID="22" presetClass="exit" presetSubtype="4" fill="hold" nodeType="withEffect">
                                  <p:stCondLst>
                                    <p:cond delay="0"/>
                                  </p:stCondLst>
                                  <p:childTnLst>
                                    <p:animEffect transition="out" filter="wipe(down)">
                                      <p:cBhvr>
                                        <p:cTn id="14" dur="500"/>
                                        <p:tgtEl>
                                          <p:spTgt spid="6">
                                            <p:txEl>
                                              <p:pRg st="0" end="0"/>
                                            </p:txEl>
                                          </p:spTgt>
                                        </p:tgtEl>
                                      </p:cBhvr>
                                    </p:animEffect>
                                    <p:set>
                                      <p:cBhvr>
                                        <p:cTn id="15"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988840"/>
            <a:ext cx="8424936" cy="4392488"/>
          </a:xfrm>
        </p:spPr>
        <p:txBody>
          <a:bodyPr>
            <a:normAutofit/>
          </a:bodyPr>
          <a:lstStyle/>
          <a:p>
            <a:pPr marL="88900" indent="-3175" algn="just">
              <a:buNone/>
            </a:pPr>
            <a:r>
              <a:rPr lang="tr-TR" sz="2400" i="1" dirty="0"/>
              <a:t>Harcama ve satın alma belgelerinin tamamının yetkili makamlarca gerekli incelemelerden geçirilecektir; bu sebeple, kayıtların sağlıklı bir şekilde tutulması ve ilgili tüm belgelerin muhafaza edilmesi gerekmektedir.</a:t>
            </a:r>
          </a:p>
          <a:p>
            <a:pPr algn="just">
              <a:buNone/>
            </a:pPr>
            <a:endParaRPr lang="tr-TR" sz="2400" i="1" dirty="0"/>
          </a:p>
          <a:p>
            <a:pPr marL="92075" indent="17463" algn="just">
              <a:buNone/>
            </a:pPr>
            <a:r>
              <a:rPr lang="tr-TR" sz="2400" i="1" dirty="0"/>
              <a:t>Detaylar, kanun veya yönetmelikte, sözleşme ekinde, Proje Uygulama Rehberinde, Satın Alma Rehberinde veya başka bir yerde yazılı olabilir. Yararlanıcılar, bu kuralları öğrenmek ve uygulamakla mükelleftirler.</a:t>
            </a:r>
          </a:p>
        </p:txBody>
      </p:sp>
      <p:sp>
        <p:nvSpPr>
          <p:cNvPr id="5" name="4 Başlık"/>
          <p:cNvSpPr>
            <a:spLocks noGrp="1"/>
          </p:cNvSpPr>
          <p:nvPr>
            <p:ph type="title"/>
          </p:nvPr>
        </p:nvSpPr>
        <p:spPr>
          <a:xfrm>
            <a:off x="395536" y="908720"/>
            <a:ext cx="8229600" cy="1066800"/>
          </a:xfrm>
        </p:spPr>
        <p:txBody>
          <a:bodyPr/>
          <a:lstStyle/>
          <a:p>
            <a:pPr algn="ctr"/>
            <a:r>
              <a:rPr lang="tr-TR" b="1" cap="all" dirty="0">
                <a:ln w="9000" cmpd="sng">
                  <a:noFill/>
                  <a:prstDash val="solid"/>
                </a:ln>
                <a:solidFill>
                  <a:srgbClr val="EE1222"/>
                </a:solidFill>
                <a:effectLst>
                  <a:outerShdw blurRad="60007" dist="310007" dir="7680000" sy="30000" kx="1300200" algn="ctr" rotWithShape="0">
                    <a:prstClr val="black">
                      <a:alpha val="32000"/>
                    </a:prstClr>
                  </a:outerShdw>
                </a:effectLst>
              </a:rPr>
              <a:t>ÖNEMLİ</a:t>
            </a:r>
          </a:p>
        </p:txBody>
      </p:sp>
      <p:grpSp>
        <p:nvGrpSpPr>
          <p:cNvPr id="6" name="5 Grup"/>
          <p:cNvGrpSpPr/>
          <p:nvPr/>
        </p:nvGrpSpPr>
        <p:grpSpPr>
          <a:xfrm>
            <a:off x="5508104" y="1124744"/>
            <a:ext cx="1152128" cy="582166"/>
            <a:chOff x="6372200" y="1340768"/>
            <a:chExt cx="1052314" cy="438150"/>
          </a:xfrm>
        </p:grpSpPr>
        <p:pic>
          <p:nvPicPr>
            <p:cNvPr id="7" name="Picture 2"/>
            <p:cNvPicPr>
              <a:picLocks noChangeAspect="1" noChangeArrowheads="1"/>
            </p:cNvPicPr>
            <p:nvPr/>
          </p:nvPicPr>
          <p:blipFill>
            <a:blip r:embed="rId3" cstate="print"/>
            <a:srcRect/>
            <a:stretch>
              <a:fillRect/>
            </a:stretch>
          </p:blipFill>
          <p:spPr bwMode="auto">
            <a:xfrm>
              <a:off x="6372200" y="1340768"/>
              <a:ext cx="476250" cy="438150"/>
            </a:xfrm>
            <a:prstGeom prst="rect">
              <a:avLst/>
            </a:prstGeom>
            <a:noFill/>
            <a:ln w="9525">
              <a:noFill/>
              <a:miter lim="800000"/>
              <a:headEnd/>
              <a:tailEnd/>
            </a:ln>
          </p:spPr>
        </p:pic>
        <p:pic>
          <p:nvPicPr>
            <p:cNvPr id="8" name="Picture 2"/>
            <p:cNvPicPr>
              <a:picLocks noChangeAspect="1" noChangeArrowheads="1"/>
            </p:cNvPicPr>
            <p:nvPr/>
          </p:nvPicPr>
          <p:blipFill>
            <a:blip r:embed="rId3" cstate="print"/>
            <a:srcRect/>
            <a:stretch>
              <a:fillRect/>
            </a:stretch>
          </p:blipFill>
          <p:spPr bwMode="auto">
            <a:xfrm>
              <a:off x="6660232" y="1340768"/>
              <a:ext cx="476250" cy="438150"/>
            </a:xfrm>
            <a:prstGeom prst="rect">
              <a:avLst/>
            </a:prstGeom>
            <a:noFill/>
            <a:ln w="9525">
              <a:noFill/>
              <a:miter lim="800000"/>
              <a:headEnd/>
              <a:tailEnd/>
            </a:ln>
          </p:spPr>
        </p:pic>
        <p:pic>
          <p:nvPicPr>
            <p:cNvPr id="9" name="Picture 2"/>
            <p:cNvPicPr>
              <a:picLocks noChangeAspect="1" noChangeArrowheads="1"/>
            </p:cNvPicPr>
            <p:nvPr/>
          </p:nvPicPr>
          <p:blipFill>
            <a:blip r:embed="rId3" cstate="print"/>
            <a:srcRect/>
            <a:stretch>
              <a:fillRect/>
            </a:stretch>
          </p:blipFill>
          <p:spPr bwMode="auto">
            <a:xfrm>
              <a:off x="6948264" y="1340768"/>
              <a:ext cx="476250" cy="438150"/>
            </a:xfrm>
            <a:prstGeom prst="rect">
              <a:avLst/>
            </a:prstGeom>
            <a:noFill/>
            <a:ln w="9525">
              <a:noFill/>
              <a:miter lim="800000"/>
              <a:headEnd/>
              <a:tailEnd/>
            </a:ln>
          </p:spPr>
        </p:pic>
      </p:grpSp>
      <p:pic>
        <p:nvPicPr>
          <p:cNvPr id="10" name="Picture 2"/>
          <p:cNvPicPr>
            <a:picLocks noChangeAspect="1" noChangeArrowheads="1"/>
          </p:cNvPicPr>
          <p:nvPr/>
        </p:nvPicPr>
        <p:blipFill>
          <a:blip r:embed="rId3" cstate="print"/>
          <a:srcRect/>
          <a:stretch>
            <a:fillRect/>
          </a:stretch>
        </p:blipFill>
        <p:spPr bwMode="auto">
          <a:xfrm>
            <a:off x="179512" y="1988840"/>
            <a:ext cx="476250" cy="438150"/>
          </a:xfrm>
          <a:prstGeom prst="rect">
            <a:avLst/>
          </a:prstGeom>
          <a:noFill/>
          <a:ln w="9525">
            <a:noFill/>
            <a:miter lim="800000"/>
            <a:headEnd/>
            <a:tailEnd/>
          </a:ln>
        </p:spPr>
      </p:pic>
      <p:pic>
        <p:nvPicPr>
          <p:cNvPr id="12" name="Picture 2"/>
          <p:cNvPicPr>
            <a:picLocks noChangeAspect="1" noChangeArrowheads="1"/>
          </p:cNvPicPr>
          <p:nvPr/>
        </p:nvPicPr>
        <p:blipFill>
          <a:blip r:embed="rId3" cstate="print"/>
          <a:srcRect/>
          <a:stretch>
            <a:fillRect/>
          </a:stretch>
        </p:blipFill>
        <p:spPr bwMode="auto">
          <a:xfrm>
            <a:off x="179512" y="3998962"/>
            <a:ext cx="476250" cy="438150"/>
          </a:xfrm>
          <a:prstGeom prst="rect">
            <a:avLst/>
          </a:prstGeom>
          <a:noFill/>
          <a:ln w="9525">
            <a:noFill/>
            <a:miter lim="800000"/>
            <a:headEnd/>
            <a:tailEnd/>
          </a:ln>
        </p:spPr>
      </p:pic>
      <p:pic>
        <p:nvPicPr>
          <p:cNvPr id="11" name="Resim 10">
            <a:extLst>
              <a:ext uri="{FF2B5EF4-FFF2-40B4-BE49-F238E27FC236}">
                <a16:creationId xmlns:a16="http://schemas.microsoft.com/office/drawing/2014/main" id="{509093D2-8328-4A78-9C30-66BB35A833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9"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p:cTn id="10" dur="5000" fill="hold"/>
                                        <p:tgtEl>
                                          <p:spTgt spid="10"/>
                                        </p:tgtEl>
                                        <p:attrNameLst>
                                          <p:attrName>ppt_w</p:attrName>
                                        </p:attrNameLst>
                                      </p:cBhvr>
                                      <p:tavLst>
                                        <p:tav tm="0" fmla="#ppt_w*sin(2.5*pi*$)">
                                          <p:val>
                                            <p:fltVal val="0"/>
                                          </p:val>
                                        </p:tav>
                                        <p:tav tm="100000">
                                          <p:val>
                                            <p:fltVal val="1"/>
                                          </p:val>
                                        </p:tav>
                                      </p:tavLst>
                                    </p:anim>
                                    <p:anim calcmode="lin" valueType="num">
                                      <p:cBhvr>
                                        <p:cTn id="11" dur="5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slide(fromBottom)">
                                      <p:cBhvr>
                                        <p:cTn id="16" dur="500"/>
                                        <p:tgtEl>
                                          <p:spTgt spid="3">
                                            <p:txEl>
                                              <p:pRg st="2" end="2"/>
                                            </p:txEl>
                                          </p:spTgt>
                                        </p:tgtEl>
                                      </p:cBhvr>
                                    </p:animEffect>
                                  </p:childTnLst>
                                </p:cTn>
                              </p:par>
                              <p:par>
                                <p:cTn id="17" presetID="19" presetClass="entr" presetSubtype="1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0" fill="hold"/>
                                        <p:tgtEl>
                                          <p:spTgt spid="12"/>
                                        </p:tgtEl>
                                        <p:attrNameLst>
                                          <p:attrName>ppt_w</p:attrName>
                                        </p:attrNameLst>
                                      </p:cBhvr>
                                      <p:tavLst>
                                        <p:tav tm="0" fmla="#ppt_w*sin(2.5*pi*$)">
                                          <p:val>
                                            <p:fltVal val="0"/>
                                          </p:val>
                                        </p:tav>
                                        <p:tav tm="100000">
                                          <p:val>
                                            <p:fltVal val="1"/>
                                          </p:val>
                                        </p:tav>
                                      </p:tavLst>
                                    </p:anim>
                                    <p:anim calcmode="lin" valueType="num">
                                      <p:cBhvr>
                                        <p:cTn id="20" dur="5000" fill="hold"/>
                                        <p:tgtEl>
                                          <p:spTgt spid="12"/>
                                        </p:tgtEl>
                                        <p:attrNameLst>
                                          <p:attrName>ppt_h</p:attrName>
                                        </p:attrNameLst>
                                      </p:cBhvr>
                                      <p:tavLst>
                                        <p:tav tm="0">
                                          <p:val>
                                            <p:strVal val="#ppt_h"/>
                                          </p:val>
                                        </p:tav>
                                        <p:tav tm="100000">
                                          <p:val>
                                            <p:strVal val="#ppt_h"/>
                                          </p:val>
                                        </p:tav>
                                      </p:tavLst>
                                    </p:anim>
                                  </p:childTnLst>
                                </p:cTn>
                              </p:par>
                              <p:par>
                                <p:cTn id="21" presetID="22" presetClass="exit" presetSubtype="4" fill="hold" nodeType="withEffect">
                                  <p:stCondLst>
                                    <p:cond delay="0"/>
                                  </p:stCondLst>
                                  <p:childTnLst>
                                    <p:animEffect transition="out" filter="wipe(down)">
                                      <p:cBhvr>
                                        <p:cTn id="22" dur="500"/>
                                        <p:tgtEl>
                                          <p:spTgt spid="3">
                                            <p:txEl>
                                              <p:pRg st="0" end="0"/>
                                            </p:txEl>
                                          </p:spTgt>
                                        </p:tgtEl>
                                      </p:cBhvr>
                                    </p:animEffect>
                                    <p:set>
                                      <p:cBhvr>
                                        <p:cTn id="23" dur="1" fill="hold">
                                          <p:stCondLst>
                                            <p:cond delay="499"/>
                                          </p:stCondLst>
                                        </p:cTn>
                                        <p:tgtEl>
                                          <p:spTgt spid="3">
                                            <p:txEl>
                                              <p:pRg st="0" end="0"/>
                                            </p:txEl>
                                          </p:spTgt>
                                        </p:tgtEl>
                                        <p:attrNameLst>
                                          <p:attrName>style.visibility</p:attrName>
                                        </p:attrNameLst>
                                      </p:cBhvr>
                                      <p:to>
                                        <p:strVal val="hidden"/>
                                      </p:to>
                                    </p:set>
                                  </p:childTnLst>
                                </p:cTn>
                              </p:par>
                              <p:par>
                                <p:cTn id="24" presetID="22" presetClass="exit" presetSubtype="4" fill="hold" nodeType="withEffect">
                                  <p:stCondLst>
                                    <p:cond delay="0"/>
                                  </p:stCondLst>
                                  <p:childTnLst>
                                    <p:animEffect transition="out" filter="wipe(down)">
                                      <p:cBhvr>
                                        <p:cTn id="25" dur="500"/>
                                        <p:tgtEl>
                                          <p:spTgt spid="10"/>
                                        </p:tgtEl>
                                      </p:cBhvr>
                                    </p:animEffect>
                                    <p:set>
                                      <p:cBhvr>
                                        <p:cTn id="26"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31640" y="1196752"/>
            <a:ext cx="6449370" cy="4878304"/>
          </a:xfrm>
        </p:spPr>
        <p:txBody>
          <a:bodyPr>
            <a:noAutofit/>
          </a:bodyPr>
          <a:lstStyle/>
          <a:p>
            <a:pPr marL="502920" indent="-457200" algn="just">
              <a:buClr>
                <a:schemeClr val="accent2">
                  <a:lumMod val="50000"/>
                </a:schemeClr>
              </a:buClr>
              <a:buFont typeface="+mj-lt"/>
              <a:buAutoNum type="arabicPeriod"/>
            </a:pPr>
            <a:r>
              <a:rPr lang="tr-TR" sz="3000" i="1" dirty="0">
                <a:solidFill>
                  <a:schemeClr val="accent6">
                    <a:lumMod val="75000"/>
                  </a:schemeClr>
                </a:solidFill>
              </a:rPr>
              <a:t>Geriye dönük ihale yapılmaması</a:t>
            </a:r>
          </a:p>
          <a:p>
            <a:pPr marL="502920" indent="-457200" algn="just">
              <a:buClr>
                <a:schemeClr val="accent2">
                  <a:lumMod val="50000"/>
                </a:schemeClr>
              </a:buClr>
              <a:buFont typeface="+mj-lt"/>
              <a:buAutoNum type="arabicPeriod"/>
            </a:pPr>
            <a:r>
              <a:rPr lang="tr-TR" sz="3000" i="1" dirty="0">
                <a:solidFill>
                  <a:schemeClr val="accent6">
                    <a:lumMod val="75000"/>
                  </a:schemeClr>
                </a:solidFill>
              </a:rPr>
              <a:t>Ayrım gözetmeme</a:t>
            </a:r>
          </a:p>
          <a:p>
            <a:pPr marL="502920" indent="-457200" algn="just">
              <a:buClr>
                <a:schemeClr val="accent2">
                  <a:lumMod val="50000"/>
                </a:schemeClr>
              </a:buClr>
              <a:buFont typeface="+mj-lt"/>
              <a:buAutoNum type="arabicPeriod"/>
            </a:pPr>
            <a:r>
              <a:rPr lang="tr-TR" sz="3000" i="1" dirty="0">
                <a:solidFill>
                  <a:schemeClr val="accent6">
                    <a:lumMod val="75000"/>
                  </a:schemeClr>
                </a:solidFill>
              </a:rPr>
              <a:t>Adil rekabet</a:t>
            </a:r>
          </a:p>
          <a:p>
            <a:pPr marL="502920" indent="-457200" algn="just">
              <a:buClr>
                <a:schemeClr val="accent2">
                  <a:lumMod val="50000"/>
                </a:schemeClr>
              </a:buClr>
              <a:buFont typeface="+mj-lt"/>
              <a:buAutoNum type="arabicPeriod"/>
            </a:pPr>
            <a:r>
              <a:rPr lang="tr-TR" sz="3000" i="1" dirty="0">
                <a:solidFill>
                  <a:schemeClr val="accent6">
                    <a:lumMod val="75000"/>
                  </a:schemeClr>
                </a:solidFill>
              </a:rPr>
              <a:t>Yeterli şartnamelerin hazırlanması</a:t>
            </a:r>
          </a:p>
          <a:p>
            <a:pPr marL="502920" indent="-457200" algn="just">
              <a:buClr>
                <a:schemeClr val="accent2">
                  <a:lumMod val="50000"/>
                </a:schemeClr>
              </a:buClr>
              <a:buFont typeface="+mj-lt"/>
              <a:buAutoNum type="arabicPeriod"/>
            </a:pPr>
            <a:r>
              <a:rPr lang="tr-TR" sz="3000" i="1" dirty="0">
                <a:solidFill>
                  <a:schemeClr val="accent6">
                    <a:lumMod val="75000"/>
                  </a:schemeClr>
                </a:solidFill>
              </a:rPr>
              <a:t>Etkin duyuru</a:t>
            </a:r>
          </a:p>
          <a:p>
            <a:pPr marL="502920" indent="-457200" algn="just">
              <a:buClr>
                <a:schemeClr val="accent2">
                  <a:lumMod val="50000"/>
                </a:schemeClr>
              </a:buClr>
              <a:buFont typeface="+mj-lt"/>
              <a:buAutoNum type="arabicPeriod"/>
            </a:pPr>
            <a:r>
              <a:rPr lang="tr-TR" sz="3000" i="1" dirty="0">
                <a:solidFill>
                  <a:schemeClr val="accent6">
                    <a:lumMod val="75000"/>
                  </a:schemeClr>
                </a:solidFill>
              </a:rPr>
              <a:t>Yeterli süre tanınması</a:t>
            </a:r>
          </a:p>
          <a:p>
            <a:pPr marL="502920" indent="-457200" algn="just">
              <a:buClr>
                <a:schemeClr val="accent2">
                  <a:lumMod val="50000"/>
                </a:schemeClr>
              </a:buClr>
              <a:buFont typeface="+mj-lt"/>
              <a:buAutoNum type="arabicPeriod"/>
            </a:pPr>
            <a:r>
              <a:rPr lang="tr-TR" sz="3000" i="1" dirty="0">
                <a:solidFill>
                  <a:schemeClr val="accent6">
                    <a:lumMod val="75000"/>
                  </a:schemeClr>
                </a:solidFill>
              </a:rPr>
              <a:t>Uygun objektif kriterlerin kullanımı</a:t>
            </a:r>
          </a:p>
          <a:p>
            <a:pPr marL="502920" indent="-457200" algn="just">
              <a:buClr>
                <a:schemeClr val="accent2">
                  <a:lumMod val="50000"/>
                </a:schemeClr>
              </a:buClr>
              <a:buFont typeface="+mj-lt"/>
              <a:buAutoNum type="arabicPeriod"/>
            </a:pPr>
            <a:r>
              <a:rPr lang="tr-TR" sz="3000" i="1" dirty="0">
                <a:solidFill>
                  <a:schemeClr val="accent6">
                    <a:lumMod val="75000"/>
                  </a:schemeClr>
                </a:solidFill>
              </a:rPr>
              <a:t>Kayıtların tutulması</a:t>
            </a:r>
          </a:p>
          <a:p>
            <a:pPr marL="502920" indent="-457200" algn="just">
              <a:buClr>
                <a:schemeClr val="accent2">
                  <a:lumMod val="50000"/>
                </a:schemeClr>
              </a:buClr>
              <a:buFont typeface="+mj-lt"/>
              <a:buAutoNum type="arabicPeriod"/>
            </a:pPr>
            <a:r>
              <a:rPr lang="tr-TR" sz="3000" i="1" dirty="0">
                <a:solidFill>
                  <a:schemeClr val="accent6">
                    <a:lumMod val="75000"/>
                  </a:schemeClr>
                </a:solidFill>
              </a:rPr>
              <a:t>Standart Belgelerin Kullanılması</a:t>
            </a:r>
          </a:p>
        </p:txBody>
      </p:sp>
      <p:sp>
        <p:nvSpPr>
          <p:cNvPr id="6" name="1 Başlık"/>
          <p:cNvSpPr txBox="1">
            <a:spLocks/>
          </p:cNvSpPr>
          <p:nvPr/>
        </p:nvSpPr>
        <p:spPr>
          <a:xfrm>
            <a:off x="827584" y="116632"/>
            <a:ext cx="7772400" cy="648072"/>
          </a:xfrm>
          <a:prstGeom prst="rect">
            <a:avLst/>
          </a:prstGeom>
        </p:spPr>
        <p:txBody>
          <a:bodyPr vert="horz" anchor="b">
            <a:noAutofit/>
          </a:bodyPr>
          <a:lstStyle/>
          <a:p>
            <a:pPr marL="342900" marR="0" lvl="0" indent="-342900" algn="ctr" defTabSz="914400" rtl="0" eaLnBrk="1" fontAlgn="auto" latinLnBrk="0" hangingPunct="1">
              <a:lnSpc>
                <a:spcPct val="100000"/>
              </a:lnSpc>
              <a:spcBef>
                <a:spcPct val="50000"/>
              </a:spcBef>
              <a:spcAft>
                <a:spcPts val="0"/>
              </a:spcAft>
              <a:buClrTx/>
              <a:buSzTx/>
              <a:buFontTx/>
              <a:buNone/>
              <a:tabLst/>
              <a:defRPr/>
            </a:pPr>
            <a:r>
              <a:rPr kumimoji="0" lang="tr-TR" sz="3600" b="1" i="0" u="none" strike="noStrike" kern="1200" cap="none" spc="0" normalizeH="0" baseline="0" noProof="0" dirty="0">
                <a:ln w="12700">
                  <a:solidFill>
                    <a:schemeClr val="accent2">
                      <a:shade val="90000"/>
                      <a:satMod val="150000"/>
                    </a:schemeClr>
                  </a:solidFill>
                </a:ln>
                <a:solidFill>
                  <a:srgbClr val="FFFFFF"/>
                </a:solidFill>
                <a:effectLst/>
                <a:uLnTx/>
                <a:uFillTx/>
                <a:latin typeface="+mj-lt"/>
                <a:ea typeface="+mj-ea"/>
                <a:cs typeface="+mj-cs"/>
              </a:rPr>
              <a:t>Genel Satın Alma İlkeleri</a:t>
            </a:r>
          </a:p>
        </p:txBody>
      </p:sp>
      <p:pic>
        <p:nvPicPr>
          <p:cNvPr id="4" name="Resim 3">
            <a:extLst>
              <a:ext uri="{FF2B5EF4-FFF2-40B4-BE49-F238E27FC236}">
                <a16:creationId xmlns:a16="http://schemas.microsoft.com/office/drawing/2014/main" id="{2DC38DDC-B465-4F0E-B190-CA2CF18E78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22" presetClass="exit" presetSubtype="4" fill="hold" nodeType="withEffect">
                                  <p:stCondLst>
                                    <p:cond delay="0"/>
                                  </p:stCondLst>
                                  <p:childTnLst>
                                    <p:animEffect transition="out" filter="wipe(down)">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
                                        <p:tgtEl>
                                          <p:spTgt spid="3">
                                            <p:txEl>
                                              <p:pRg st="2" end="2"/>
                                            </p:txEl>
                                          </p:spTgt>
                                        </p:tgtEl>
                                      </p:cBhvr>
                                    </p:animEffect>
                                  </p:childTnLst>
                                </p:cTn>
                              </p:par>
                              <p:par>
                                <p:cTn id="21" presetID="22" presetClass="exit" presetSubtype="4" fill="hold" nodeType="withEffect">
                                  <p:stCondLst>
                                    <p:cond delay="0"/>
                                  </p:stCondLst>
                                  <p:childTnLst>
                                    <p:animEffect transition="out" filter="wipe(down)">
                                      <p:cBhvr>
                                        <p:cTn id="22" dur="500"/>
                                        <p:tgtEl>
                                          <p:spTgt spid="3">
                                            <p:txEl>
                                              <p:pRg st="1" end="1"/>
                                            </p:txEl>
                                          </p:spTgt>
                                        </p:tgtEl>
                                      </p:cBhvr>
                                    </p:animEffect>
                                    <p:set>
                                      <p:cBhvr>
                                        <p:cTn id="23"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par>
                                <p:cTn id="29" presetID="22" presetClass="exit" presetSubtype="4" fill="hold" nodeType="withEffect">
                                  <p:stCondLst>
                                    <p:cond delay="0"/>
                                  </p:stCondLst>
                                  <p:childTnLst>
                                    <p:animEffect transition="out" filter="wipe(down)">
                                      <p:cBhvr>
                                        <p:cTn id="30" dur="500"/>
                                        <p:tgtEl>
                                          <p:spTgt spid="3">
                                            <p:txEl>
                                              <p:pRg st="2" end="2"/>
                                            </p:txEl>
                                          </p:spTgt>
                                        </p:tgtEl>
                                      </p:cBhvr>
                                    </p:animEffect>
                                    <p:set>
                                      <p:cBhvr>
                                        <p:cTn id="31"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blinds(horizontal)">
                                      <p:cBhvr>
                                        <p:cTn id="36" dur="500"/>
                                        <p:tgtEl>
                                          <p:spTgt spid="3">
                                            <p:txEl>
                                              <p:pRg st="4" end="4"/>
                                            </p:txEl>
                                          </p:spTgt>
                                        </p:tgtEl>
                                      </p:cBhvr>
                                    </p:animEffect>
                                  </p:childTnLst>
                                </p:cTn>
                              </p:par>
                              <p:par>
                                <p:cTn id="37" presetID="22" presetClass="exit" presetSubtype="4" fill="hold" nodeType="withEffect">
                                  <p:stCondLst>
                                    <p:cond delay="0"/>
                                  </p:stCondLst>
                                  <p:childTnLst>
                                    <p:animEffect transition="out" filter="wipe(down)">
                                      <p:cBhvr>
                                        <p:cTn id="38" dur="500"/>
                                        <p:tgtEl>
                                          <p:spTgt spid="3">
                                            <p:txEl>
                                              <p:pRg st="3" end="3"/>
                                            </p:txEl>
                                          </p:spTgt>
                                        </p:tgtEl>
                                      </p:cBhvr>
                                    </p:animEffect>
                                    <p:set>
                                      <p:cBhvr>
                                        <p:cTn id="39"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blinds(horizontal)">
                                      <p:cBhvr>
                                        <p:cTn id="44" dur="500"/>
                                        <p:tgtEl>
                                          <p:spTgt spid="3">
                                            <p:txEl>
                                              <p:pRg st="5" end="5"/>
                                            </p:txEl>
                                          </p:spTgt>
                                        </p:tgtEl>
                                      </p:cBhvr>
                                    </p:animEffect>
                                  </p:childTnLst>
                                </p:cTn>
                              </p:par>
                              <p:par>
                                <p:cTn id="45" presetID="22" presetClass="exit" presetSubtype="4" fill="hold" nodeType="withEffect">
                                  <p:stCondLst>
                                    <p:cond delay="0"/>
                                  </p:stCondLst>
                                  <p:childTnLst>
                                    <p:animEffect transition="out" filter="wipe(down)">
                                      <p:cBhvr>
                                        <p:cTn id="46" dur="500"/>
                                        <p:tgtEl>
                                          <p:spTgt spid="3">
                                            <p:txEl>
                                              <p:pRg st="4" end="4"/>
                                            </p:txEl>
                                          </p:spTgt>
                                        </p:tgtEl>
                                      </p:cBhvr>
                                    </p:animEffect>
                                    <p:set>
                                      <p:cBhvr>
                                        <p:cTn id="4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blinds(horizontal)">
                                      <p:cBhvr>
                                        <p:cTn id="52" dur="500"/>
                                        <p:tgtEl>
                                          <p:spTgt spid="3">
                                            <p:txEl>
                                              <p:pRg st="6" end="6"/>
                                            </p:txEl>
                                          </p:spTgt>
                                        </p:tgtEl>
                                      </p:cBhvr>
                                    </p:animEffect>
                                  </p:childTnLst>
                                </p:cTn>
                              </p:par>
                              <p:par>
                                <p:cTn id="53" presetID="22" presetClass="exit" presetSubtype="4" fill="hold" nodeType="withEffect">
                                  <p:stCondLst>
                                    <p:cond delay="0"/>
                                  </p:stCondLst>
                                  <p:childTnLst>
                                    <p:animEffect transition="out" filter="wipe(down)">
                                      <p:cBhvr>
                                        <p:cTn id="54" dur="500"/>
                                        <p:tgtEl>
                                          <p:spTgt spid="3">
                                            <p:txEl>
                                              <p:pRg st="5" end="5"/>
                                            </p:txEl>
                                          </p:spTgt>
                                        </p:tgtEl>
                                      </p:cBhvr>
                                    </p:animEffect>
                                    <p:set>
                                      <p:cBhvr>
                                        <p:cTn id="55"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blinds(horizontal)">
                                      <p:cBhvr>
                                        <p:cTn id="60" dur="500"/>
                                        <p:tgtEl>
                                          <p:spTgt spid="3">
                                            <p:txEl>
                                              <p:pRg st="7" end="7"/>
                                            </p:txEl>
                                          </p:spTgt>
                                        </p:tgtEl>
                                      </p:cBhvr>
                                    </p:animEffect>
                                  </p:childTnLst>
                                </p:cTn>
                              </p:par>
                              <p:par>
                                <p:cTn id="61" presetID="22" presetClass="exit" presetSubtype="4" fill="hold" nodeType="withEffect">
                                  <p:stCondLst>
                                    <p:cond delay="0"/>
                                  </p:stCondLst>
                                  <p:childTnLst>
                                    <p:animEffect transition="out" filter="wipe(down)">
                                      <p:cBhvr>
                                        <p:cTn id="62" dur="500"/>
                                        <p:tgtEl>
                                          <p:spTgt spid="3">
                                            <p:txEl>
                                              <p:pRg st="6" end="6"/>
                                            </p:txEl>
                                          </p:spTgt>
                                        </p:tgtEl>
                                      </p:cBhvr>
                                    </p:animEffect>
                                    <p:set>
                                      <p:cBhvr>
                                        <p:cTn id="63"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blinds(horizontal)">
                                      <p:cBhvr>
                                        <p:cTn id="68" dur="500"/>
                                        <p:tgtEl>
                                          <p:spTgt spid="3">
                                            <p:txEl>
                                              <p:pRg st="8" end="8"/>
                                            </p:txEl>
                                          </p:spTgt>
                                        </p:tgtEl>
                                      </p:cBhvr>
                                    </p:animEffect>
                                  </p:childTnLst>
                                </p:cTn>
                              </p:par>
                              <p:par>
                                <p:cTn id="69" presetID="22" presetClass="exit" presetSubtype="4" fill="hold" nodeType="withEffect">
                                  <p:stCondLst>
                                    <p:cond delay="0"/>
                                  </p:stCondLst>
                                  <p:childTnLst>
                                    <p:animEffect transition="out" filter="wipe(down)">
                                      <p:cBhvr>
                                        <p:cTn id="70" dur="500"/>
                                        <p:tgtEl>
                                          <p:spTgt spid="3">
                                            <p:txEl>
                                              <p:pRg st="7" end="7"/>
                                            </p:txEl>
                                          </p:spTgt>
                                        </p:tgtEl>
                                      </p:cBhvr>
                                    </p:animEffect>
                                    <p:set>
                                      <p:cBhvr>
                                        <p:cTn id="71"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403647" y="1"/>
            <a:ext cx="6768753" cy="908720"/>
          </a:xfrm>
        </p:spPr>
        <p:txBody>
          <a:bodyPr/>
          <a:lstStyle/>
          <a:p>
            <a:pPr algn="ctr"/>
            <a:r>
              <a:rPr lang="tr-TR" sz="2400" dirty="0">
                <a:latin typeface="+mn-lt"/>
              </a:rPr>
              <a:t>Harcama Usul Ve Esasları Kanunla Belirlenmemiş Yararlanıcılar için</a:t>
            </a:r>
          </a:p>
        </p:txBody>
      </p:sp>
      <p:sp>
        <p:nvSpPr>
          <p:cNvPr id="3" name="2 Metin Yer Tutucusu"/>
          <p:cNvSpPr>
            <a:spLocks noGrp="1"/>
          </p:cNvSpPr>
          <p:nvPr>
            <p:ph type="body" idx="1"/>
          </p:nvPr>
        </p:nvSpPr>
        <p:spPr>
          <a:xfrm>
            <a:off x="722313" y="1196752"/>
            <a:ext cx="7772400" cy="4968552"/>
          </a:xfrm>
        </p:spPr>
        <p:txBody>
          <a:bodyPr>
            <a:noAutofit/>
          </a:bodyPr>
          <a:lstStyle/>
          <a:p>
            <a:pPr algn="just">
              <a:lnSpc>
                <a:spcPct val="150000"/>
              </a:lnSpc>
              <a:defRPr/>
            </a:pPr>
            <a:r>
              <a:rPr lang="tr-TR" sz="2000" b="1" u="sng" dirty="0">
                <a:solidFill>
                  <a:schemeClr val="accent1"/>
                </a:solidFill>
              </a:rPr>
              <a:t>Sözleşme Makamı</a:t>
            </a:r>
            <a:r>
              <a:rPr lang="tr-TR" sz="2000" b="1" dirty="0">
                <a:solidFill>
                  <a:schemeClr val="accent1"/>
                </a:solidFill>
              </a:rPr>
              <a:t> olarak gerçekleştirecekleri mal alımı, hizmet alımı ve yapım işleri satın almalarında uygulayacakları satın alma usulleri şunlardır:</a:t>
            </a:r>
            <a:endParaRPr lang="tr-TR" sz="1800" i="1" dirty="0"/>
          </a:p>
          <a:p>
            <a:pPr marL="809625" indent="-450850" algn="just">
              <a:lnSpc>
                <a:spcPct val="150000"/>
              </a:lnSpc>
              <a:buFont typeface="+mj-lt"/>
              <a:buAutoNum type="arabicPeriod"/>
              <a:defRPr/>
            </a:pPr>
            <a:r>
              <a:rPr lang="tr-TR" sz="2000" b="1" dirty="0"/>
              <a:t>Doğrudan Temin Usulü: </a:t>
            </a:r>
            <a:r>
              <a:rPr lang="tr-TR" sz="2000" dirty="0"/>
              <a:t>Yaklaşık maliyeti </a:t>
            </a:r>
            <a:r>
              <a:rPr lang="tr-TR" sz="2000" b="1" dirty="0"/>
              <a:t>67.613</a:t>
            </a:r>
            <a:r>
              <a:rPr lang="tr-TR" sz="2000" dirty="0"/>
              <a:t> TL’ den düşük olan her türlü alımlar (2018 yılı için)</a:t>
            </a:r>
          </a:p>
          <a:p>
            <a:pPr marL="809625" indent="-450850" algn="just">
              <a:lnSpc>
                <a:spcPct val="150000"/>
              </a:lnSpc>
              <a:buFont typeface="+mj-lt"/>
              <a:buAutoNum type="arabicPeriod"/>
              <a:defRPr/>
            </a:pPr>
            <a:r>
              <a:rPr lang="tr-TR" sz="2000" b="1" dirty="0"/>
              <a:t>Pazarlık Usulü: </a:t>
            </a:r>
            <a:r>
              <a:rPr lang="tr-TR" sz="2000" dirty="0"/>
              <a:t>Yaklaşık maliyeti </a:t>
            </a:r>
            <a:r>
              <a:rPr lang="tr-TR" sz="2000" b="1" dirty="0"/>
              <a:t>67.613 – 338.104</a:t>
            </a:r>
            <a:r>
              <a:rPr lang="tr-TR" sz="2000" dirty="0"/>
              <a:t> TL arasında olan alımlar (2018 yılı için)</a:t>
            </a:r>
          </a:p>
          <a:p>
            <a:pPr marL="809625" indent="-450850" algn="just">
              <a:lnSpc>
                <a:spcPct val="150000"/>
              </a:lnSpc>
              <a:buFont typeface="+mj-lt"/>
              <a:buAutoNum type="arabicPeriod"/>
              <a:defRPr/>
            </a:pPr>
            <a:r>
              <a:rPr lang="tr-TR" sz="2000" b="1" dirty="0"/>
              <a:t>Açık İhale Usulü: </a:t>
            </a:r>
            <a:r>
              <a:rPr lang="tr-TR" sz="2000" dirty="0"/>
              <a:t>Yaklaşık maliyeti </a:t>
            </a:r>
            <a:r>
              <a:rPr lang="tr-TR" sz="2000" b="1" dirty="0"/>
              <a:t>338.104</a:t>
            </a:r>
            <a:r>
              <a:rPr lang="tr-TR" sz="2000" dirty="0"/>
              <a:t> TL’den büyük olan alımlar (2018 yılı için) </a:t>
            </a:r>
          </a:p>
        </p:txBody>
      </p:sp>
      <p:pic>
        <p:nvPicPr>
          <p:cNvPr id="4" name="Resim 3">
            <a:extLst>
              <a:ext uri="{FF2B5EF4-FFF2-40B4-BE49-F238E27FC236}">
                <a16:creationId xmlns:a16="http://schemas.microsoft.com/office/drawing/2014/main" id="{05ADC49D-F855-49D8-A9D8-501B326D2F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899592" y="0"/>
            <a:ext cx="7772400" cy="908719"/>
          </a:xfrm>
        </p:spPr>
        <p:txBody>
          <a:bodyPr/>
          <a:lstStyle/>
          <a:p>
            <a:pPr algn="ctr"/>
            <a:r>
              <a:rPr lang="tr-TR" dirty="0">
                <a:latin typeface="+mn-lt"/>
              </a:rPr>
              <a:t>Açık İhale Usulü</a:t>
            </a:r>
          </a:p>
        </p:txBody>
      </p:sp>
      <p:sp>
        <p:nvSpPr>
          <p:cNvPr id="3" name="2 Metin Yer Tutucusu"/>
          <p:cNvSpPr>
            <a:spLocks noGrp="1"/>
          </p:cNvSpPr>
          <p:nvPr>
            <p:ph type="body" idx="1"/>
          </p:nvPr>
        </p:nvSpPr>
        <p:spPr>
          <a:xfrm>
            <a:off x="722313" y="1772816"/>
            <a:ext cx="7772400" cy="3744416"/>
          </a:xfrm>
        </p:spPr>
        <p:txBody>
          <a:bodyPr/>
          <a:lstStyle/>
          <a:p>
            <a:pPr marL="531813" indent="-487363" algn="just">
              <a:buFont typeface="Wingdings" pitchFamily="2" charset="2"/>
              <a:buChar char="Ø"/>
            </a:pPr>
            <a:r>
              <a:rPr lang="tr-TR" b="1" dirty="0"/>
              <a:t>Açık İhale Usulü </a:t>
            </a:r>
            <a:r>
              <a:rPr lang="tr-TR" dirty="0"/>
              <a:t>tüm isteklilerin teklif verebildiği bir usul olduğundan mali destek yararlanıcılarının uygulayacakları temel ihale usulüdür. </a:t>
            </a:r>
          </a:p>
          <a:p>
            <a:pPr marL="531813" indent="-487363" algn="just">
              <a:buFont typeface="Wingdings" pitchFamily="2" charset="2"/>
              <a:buChar char="Ø"/>
            </a:pPr>
            <a:endParaRPr lang="tr-TR" dirty="0"/>
          </a:p>
          <a:p>
            <a:pPr marL="531813" indent="-487363" algn="just">
              <a:spcBef>
                <a:spcPct val="50000"/>
              </a:spcBef>
              <a:buFont typeface="Wingdings" pitchFamily="2" charset="2"/>
              <a:buChar char="Ø"/>
            </a:pPr>
            <a:r>
              <a:rPr lang="tr-TR" dirty="0"/>
              <a:t>Yaklaşık maliyeti </a:t>
            </a:r>
            <a:r>
              <a:rPr lang="tr-TR" sz="2400" b="1" dirty="0"/>
              <a:t>338.104</a:t>
            </a:r>
            <a:r>
              <a:rPr lang="tr-TR" dirty="0"/>
              <a:t> TL’ den büyük olan alımlar, açık ihale usulü ile gerçekleştirilmek </a:t>
            </a:r>
            <a:r>
              <a:rPr lang="tr-TR" b="1" u="sng" dirty="0"/>
              <a:t>zorundadır.</a:t>
            </a:r>
          </a:p>
          <a:p>
            <a:pPr marL="531813" indent="-487363" algn="just">
              <a:spcBef>
                <a:spcPct val="50000"/>
              </a:spcBef>
              <a:buFont typeface="Wingdings" pitchFamily="2" charset="2"/>
              <a:buChar char="Ø"/>
            </a:pPr>
            <a:endParaRPr lang="tr-TR" dirty="0"/>
          </a:p>
          <a:p>
            <a:pPr marL="531813" indent="-487363" algn="just">
              <a:spcBef>
                <a:spcPct val="50000"/>
              </a:spcBef>
              <a:buFont typeface="Wingdings" pitchFamily="2" charset="2"/>
              <a:buChar char="Ø"/>
            </a:pPr>
            <a:r>
              <a:rPr lang="tr-TR" dirty="0"/>
              <a:t>Açık ihale usulü ile yapılacak olan alımlarda ihale ilanları, ihale açılış tarihinden en az </a:t>
            </a:r>
            <a:r>
              <a:rPr lang="tr-TR" b="1" u="sng" dirty="0"/>
              <a:t>20 gün önce </a:t>
            </a:r>
            <a:r>
              <a:rPr lang="tr-TR" dirty="0"/>
              <a:t>yayınlanmalıdır.</a:t>
            </a:r>
          </a:p>
        </p:txBody>
      </p:sp>
      <p:pic>
        <p:nvPicPr>
          <p:cNvPr id="4" name="Resim 3">
            <a:extLst>
              <a:ext uri="{FF2B5EF4-FFF2-40B4-BE49-F238E27FC236}">
                <a16:creationId xmlns:a16="http://schemas.microsoft.com/office/drawing/2014/main" id="{1A3C0BF0-16CF-47A3-B1C0-E351DF9861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28384" y="0"/>
            <a:ext cx="933400" cy="933400"/>
          </a:xfrm>
          <a:prstGeom prst="rect">
            <a:avLst/>
          </a:prstGeom>
        </p:spPr>
      </p:pic>
    </p:spTree>
  </p:cSld>
  <p:clrMapOvr>
    <a:masterClrMapping/>
  </p:clrMapOvr>
  <p:transition spd="med"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ustom 2">
      <a:majorFont>
        <a:latin typeface="Trebuchet MS"/>
        <a:ea typeface=""/>
        <a:cs typeface=""/>
      </a:majorFont>
      <a:minorFont>
        <a:latin typeface="Calibri"/>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2512</TotalTime>
  <Words>2496</Words>
  <Application>Microsoft Office PowerPoint</Application>
  <PresentationFormat>Ekran Gösterisi (4:3)</PresentationFormat>
  <Paragraphs>279</Paragraphs>
  <Slides>38</Slides>
  <Notes>9</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38</vt:i4>
      </vt:variant>
    </vt:vector>
  </HeadingPairs>
  <TitlesOfParts>
    <vt:vector size="50" baseType="lpstr">
      <vt:lpstr>Arial</vt:lpstr>
      <vt:lpstr>Arial Rounded MT Bold</vt:lpstr>
      <vt:lpstr>Calibri</vt:lpstr>
      <vt:lpstr>Cambria</vt:lpstr>
      <vt:lpstr>Courier New</vt:lpstr>
      <vt:lpstr>Georgia</vt:lpstr>
      <vt:lpstr>Symbol</vt:lpstr>
      <vt:lpstr>Times New Roman</vt:lpstr>
      <vt:lpstr>Trebuchet MS</vt:lpstr>
      <vt:lpstr>Wingdings</vt:lpstr>
      <vt:lpstr>Wingdings 2</vt:lpstr>
      <vt:lpstr>Urban</vt:lpstr>
      <vt:lpstr>  2018 YILI MALİ DESTEK PROGRAMLARI</vt:lpstr>
      <vt:lpstr>SUNUM İÇERİĞİ</vt:lpstr>
      <vt:lpstr>Satın Alma Nedir?</vt:lpstr>
      <vt:lpstr>PowerPoint Sunusu</vt:lpstr>
      <vt:lpstr>ÖNEMLİ</vt:lpstr>
      <vt:lpstr>ÖNEMLİ</vt:lpstr>
      <vt:lpstr>PowerPoint Sunusu</vt:lpstr>
      <vt:lpstr>Harcama Usul Ve Esasları Kanunla Belirlenmemiş Yararlanıcılar için</vt:lpstr>
      <vt:lpstr>Açık İhale Usulü</vt:lpstr>
      <vt:lpstr>PowerPoint Sunusu</vt:lpstr>
      <vt:lpstr>PowerPoint Sunusu</vt:lpstr>
      <vt:lpstr>PowerPoint Sunusu</vt:lpstr>
      <vt:lpstr>3. Adım: Tekliflerin yazılı olarak alınması</vt:lpstr>
      <vt:lpstr>PowerPoint Sunusu</vt:lpstr>
      <vt:lpstr>İhaleyi kazanan istekli en geç 5 gün içinde sözleşmeyi imzalamak için davet edilir. Tebliğ tarihinden itibaren 7 gün içinde de gerekli belgelerin hazır olması gereklidir.   Sözleşme imzalandıktan sonra 10 gün içinde seçilmeyen istekliler yazılı olarak bilgilendirilir. Ayrıca ihale sonuçlarını kendi internet sitenizde yayımlanmalı ve ajans internet sitesinde yayımlanması için ajansa iletilmeli.</vt:lpstr>
      <vt:lpstr>PowerPoint Sunusu</vt:lpstr>
      <vt:lpstr>Pazarlık Usulü</vt:lpstr>
      <vt:lpstr>PowerPoint Sunusu</vt:lpstr>
      <vt:lpstr>Doğrudan Temin</vt:lpstr>
      <vt:lpstr>Kayıtların Tutulması</vt:lpstr>
      <vt:lpstr>Satın Alma Süreçlerinin İzlenmesi</vt:lpstr>
      <vt:lpstr>Özel Durumlar</vt:lpstr>
      <vt:lpstr>PowerPoint Sunusu</vt:lpstr>
      <vt:lpstr>İHALE DOSYASI</vt:lpstr>
      <vt:lpstr>İhale Dosyası Nelerden Oluşur?</vt:lpstr>
      <vt:lpstr>Bölüm-A) İsteklilere Talimatlar</vt:lpstr>
      <vt:lpstr>Bölüm-A) İsteklilere Talimatlar</vt:lpstr>
      <vt:lpstr>Bölüm-A) İsteklilere Talimatlar</vt:lpstr>
      <vt:lpstr>Bölüm-A) İsteklilere Talimatlar</vt:lpstr>
      <vt:lpstr>Bölüm-A) İsteklilere Talimatlar</vt:lpstr>
      <vt:lpstr>Sözleşme Ek-1 Genel Koşullar</vt:lpstr>
      <vt:lpstr>Sözleşme Ek-1 Genel Koşullar</vt:lpstr>
      <vt:lpstr>Sözleşme Ek-2 Teknik Şartname (İş Tanımı)</vt:lpstr>
      <vt:lpstr>Diğer Sözleşme Ekleri</vt:lpstr>
      <vt:lpstr>PowerPoint Sunusu</vt:lpstr>
      <vt:lpstr>PowerPoint Sunusu</vt:lpstr>
      <vt:lpstr>PowerPoint Sunusu</vt:lpstr>
      <vt:lpstr>SORU-CEVAP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YILI MALİ DESTEK PROGRAMLARI</dc:title>
  <dc:creator>kerem.gozuacik</dc:creator>
  <cp:lastModifiedBy>Mehmet Fatih KAYA</cp:lastModifiedBy>
  <cp:revision>185</cp:revision>
  <dcterms:created xsi:type="dcterms:W3CDTF">2010-08-04T14:40:07Z</dcterms:created>
  <dcterms:modified xsi:type="dcterms:W3CDTF">2018-09-05T11:48:05Z</dcterms:modified>
</cp:coreProperties>
</file>