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comments/comment2.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88" r:id="rId2"/>
    <p:sldId id="258" r:id="rId3"/>
    <p:sldId id="259" r:id="rId4"/>
    <p:sldId id="260" r:id="rId5"/>
    <p:sldId id="261" r:id="rId6"/>
    <p:sldId id="263" r:id="rId7"/>
    <p:sldId id="265" r:id="rId8"/>
    <p:sldId id="264" r:id="rId9"/>
    <p:sldId id="269" r:id="rId10"/>
    <p:sldId id="266" r:id="rId11"/>
    <p:sldId id="270" r:id="rId12"/>
    <p:sldId id="273" r:id="rId13"/>
    <p:sldId id="274" r:id="rId14"/>
    <p:sldId id="275" r:id="rId15"/>
    <p:sldId id="276" r:id="rId16"/>
    <p:sldId id="316"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4" r:id="rId31"/>
    <p:sldId id="318" r:id="rId32"/>
    <p:sldId id="308" r:id="rId33"/>
    <p:sldId id="309" r:id="rId34"/>
    <p:sldId id="310" r:id="rId35"/>
    <p:sldId id="312" r:id="rId36"/>
    <p:sldId id="313" r:id="rId37"/>
    <p:sldId id="314" r:id="rId38"/>
    <p:sldId id="315" r:id="rId3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rem.gozuacik" initials="k"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07-25T15:47:41.830" idx="3">
    <p:pos x="304" y="1696"/>
    <p:text>Site üzerinden örnek verilecek</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3-07-25T15:47:41.830" idx="4">
    <p:pos x="2784" y="1216"/>
    <p:text>Site üzerinden örnek verilecek</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9BEE84-E918-45D4-BCC3-691CC97A7A1D}" type="datetimeFigureOut">
              <a:rPr lang="tr-TR" smtClean="0"/>
              <a:pPr/>
              <a:t>12.09.2018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32EFC0-3BAD-4A73-9326-A7781A9332B0}"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7A5D49-FD80-4B64-8E57-E68C6BBDACDC}" type="slidenum">
              <a:rPr lang="en-GB">
                <a:solidFill>
                  <a:prstClr val="black"/>
                </a:solidFill>
              </a:rPr>
              <a:pPr/>
              <a:t>1</a:t>
            </a:fld>
            <a:endParaRPr lang="en-GB" dirty="0">
              <a:solidFill>
                <a:prstClr val="black"/>
              </a:solidFill>
            </a:endParaRPr>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dirty="0"/>
          </a:p>
        </p:txBody>
      </p:sp>
      <p:sp>
        <p:nvSpPr>
          <p:cNvPr id="5" name="4 Veri Yer Tutucusu"/>
          <p:cNvSpPr>
            <a:spLocks noGrp="1"/>
          </p:cNvSpPr>
          <p:nvPr>
            <p:ph type="dt" idx="10"/>
          </p:nvPr>
        </p:nvSpPr>
        <p:spPr/>
        <p:txBody>
          <a:bodyPr/>
          <a:lstStyle/>
          <a:p>
            <a:fld id="{12B3C73D-E7E0-4A48-98AA-E888BDFBE2C6}" type="datetime1">
              <a:rPr lang="tr-TR" smtClean="0">
                <a:solidFill>
                  <a:prstClr val="black"/>
                </a:solidFill>
              </a:rPr>
              <a:pPr/>
              <a:t>12.09.2018</a:t>
            </a:fld>
            <a:endParaRPr lang="tr-TR"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41D4F019-F5BE-412F-A5D5-25CAF0829206}" type="slidenum">
              <a:rPr lang="tr-TR">
                <a:solidFill>
                  <a:prstClr val="black"/>
                </a:solidFill>
              </a:rPr>
              <a:pPr/>
              <a:t>18</a:t>
            </a:fld>
            <a:endParaRPr lang="tr-TR">
              <a:solidFill>
                <a:prstClr val="black"/>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tr-T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41D4F019-F5BE-412F-A5D5-25CAF0829206}" type="slidenum">
              <a:rPr lang="tr-TR">
                <a:solidFill>
                  <a:prstClr val="black"/>
                </a:solidFill>
              </a:rPr>
              <a:pPr/>
              <a:t>19</a:t>
            </a:fld>
            <a:endParaRPr lang="tr-TR">
              <a:solidFill>
                <a:prstClr val="black"/>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tr-T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41D4F019-F5BE-412F-A5D5-25CAF0829206}" type="slidenum">
              <a:rPr lang="tr-TR">
                <a:solidFill>
                  <a:prstClr val="black"/>
                </a:solidFill>
              </a:rPr>
              <a:pPr/>
              <a:t>20</a:t>
            </a:fld>
            <a:endParaRPr lang="tr-TR">
              <a:solidFill>
                <a:prstClr val="black"/>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tr-T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41D4F019-F5BE-412F-A5D5-25CAF0829206}" type="slidenum">
              <a:rPr lang="tr-TR">
                <a:solidFill>
                  <a:prstClr val="black"/>
                </a:solidFill>
              </a:rPr>
              <a:pPr/>
              <a:t>21</a:t>
            </a:fld>
            <a:endParaRPr lang="tr-TR">
              <a:solidFill>
                <a:prstClr val="black"/>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tr-T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41D4F019-F5BE-412F-A5D5-25CAF0829206}" type="slidenum">
              <a:rPr lang="tr-TR">
                <a:solidFill>
                  <a:prstClr val="black"/>
                </a:solidFill>
              </a:rPr>
              <a:pPr/>
              <a:t>22</a:t>
            </a:fld>
            <a:endParaRPr lang="tr-TR">
              <a:solidFill>
                <a:prstClr val="black"/>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tr-T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41D4F019-F5BE-412F-A5D5-25CAF0829206}" type="slidenum">
              <a:rPr lang="tr-TR">
                <a:solidFill>
                  <a:prstClr val="black"/>
                </a:solidFill>
              </a:rPr>
              <a:pPr/>
              <a:t>23</a:t>
            </a:fld>
            <a:endParaRPr lang="tr-TR">
              <a:solidFill>
                <a:prstClr val="black"/>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tr-T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41D4F019-F5BE-412F-A5D5-25CAF0829206}" type="slidenum">
              <a:rPr lang="tr-TR">
                <a:solidFill>
                  <a:prstClr val="black"/>
                </a:solidFill>
              </a:rPr>
              <a:pPr/>
              <a:t>25</a:t>
            </a:fld>
            <a:endParaRPr lang="tr-TR">
              <a:solidFill>
                <a:prstClr val="black"/>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tr-T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41D4F019-F5BE-412F-A5D5-25CAF0829206}" type="slidenum">
              <a:rPr lang="tr-TR">
                <a:solidFill>
                  <a:prstClr val="black"/>
                </a:solidFill>
              </a:rPr>
              <a:pPr/>
              <a:t>26</a:t>
            </a:fld>
            <a:endParaRPr lang="tr-TR">
              <a:solidFill>
                <a:prstClr val="black"/>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tr-T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41D4F019-F5BE-412F-A5D5-25CAF0829206}" type="slidenum">
              <a:rPr lang="tr-TR">
                <a:solidFill>
                  <a:prstClr val="black"/>
                </a:solidFill>
              </a:rPr>
              <a:pPr/>
              <a:t>27</a:t>
            </a:fld>
            <a:endParaRPr lang="tr-TR">
              <a:solidFill>
                <a:prstClr val="black"/>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tr-T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41D4F019-F5BE-412F-A5D5-25CAF0829206}" type="slidenum">
              <a:rPr lang="tr-TR">
                <a:solidFill>
                  <a:prstClr val="black"/>
                </a:solidFill>
              </a:rPr>
              <a:pPr/>
              <a:t>28</a:t>
            </a:fld>
            <a:endParaRPr lang="tr-TR">
              <a:solidFill>
                <a:prstClr val="black"/>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tr-T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ECF7CA-A536-49B9-9F56-307286CE6508}" type="slidenum">
              <a:rPr lang="en-GB">
                <a:solidFill>
                  <a:prstClr val="black"/>
                </a:solidFill>
              </a:rPr>
              <a:pPr/>
              <a:t>2</a:t>
            </a:fld>
            <a:endParaRPr lang="en-GB" dirty="0">
              <a:solidFill>
                <a:prstClr val="black"/>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dirty="0"/>
          </a:p>
        </p:txBody>
      </p:sp>
      <p:sp>
        <p:nvSpPr>
          <p:cNvPr id="5" name="4 Veri Yer Tutucusu"/>
          <p:cNvSpPr>
            <a:spLocks noGrp="1"/>
          </p:cNvSpPr>
          <p:nvPr>
            <p:ph type="dt" idx="10"/>
          </p:nvPr>
        </p:nvSpPr>
        <p:spPr/>
        <p:txBody>
          <a:bodyPr/>
          <a:lstStyle/>
          <a:p>
            <a:fld id="{FE688098-8B29-4D6E-AB61-3E94902E44DD}" type="datetime1">
              <a:rPr lang="tr-TR" smtClean="0">
                <a:solidFill>
                  <a:prstClr val="black"/>
                </a:solidFill>
              </a:rPr>
              <a:pPr/>
              <a:t>12.09.2018</a:t>
            </a:fld>
            <a:endParaRPr lang="tr-TR"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41D4F019-F5BE-412F-A5D5-25CAF0829206}" type="slidenum">
              <a:rPr lang="tr-TR">
                <a:solidFill>
                  <a:prstClr val="black"/>
                </a:solidFill>
              </a:rPr>
              <a:pPr/>
              <a:t>29</a:t>
            </a:fld>
            <a:endParaRPr lang="tr-TR">
              <a:solidFill>
                <a:prstClr val="black"/>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tr-T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41D4F019-F5BE-412F-A5D5-25CAF0829206}" type="slidenum">
              <a:rPr lang="tr-TR">
                <a:solidFill>
                  <a:prstClr val="black"/>
                </a:solidFill>
              </a:rPr>
              <a:pPr/>
              <a:t>30</a:t>
            </a:fld>
            <a:endParaRPr lang="tr-TR">
              <a:solidFill>
                <a:prstClr val="black"/>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tr-T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7A5D49-FD80-4B64-8E57-E68C6BBDACDC}"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dirty="0"/>
          </a:p>
        </p:txBody>
      </p:sp>
      <p:sp>
        <p:nvSpPr>
          <p:cNvPr id="5" name="4 Veri Yer Tutucusu"/>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B3C73D-E7E0-4A48-98AA-E888BDFBE2C6}" type="datetime1">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12.09.2018</a:t>
            </a:fld>
            <a:endParaRPr kumimoji="0" lang="tr-T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30082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41D4F019-F5BE-412F-A5D5-25CAF0829206}" type="slidenum">
              <a:rPr lang="tr-TR">
                <a:solidFill>
                  <a:prstClr val="black"/>
                </a:solidFill>
              </a:rPr>
              <a:pPr/>
              <a:t>32</a:t>
            </a:fld>
            <a:endParaRPr lang="tr-TR">
              <a:solidFill>
                <a:prstClr val="black"/>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latin typeface="+mn-lt"/>
                <a:ea typeface="+mn-ea"/>
                <a:cs typeface="+mn-cs"/>
              </a:rPr>
              <a:t>Destek yararlanıcısı, Ajans ve Kalkınma Bakanlığı Müsteşarlığının logolarını uygun olan her yerde kullanır. Ajansın yürüttüğü destek programı kapsamında, yararlanıcılar ve alt yükleniciler, hizmet, mal alımı ve yapım işleri faaliyetlerinde Ajansın sağladığı mali desteği ve Kalkınma Bakanlığı Müsteşarlığının genel koordinasyonunu görünür kılmak ve tanıtmak için gerekli önlemleri alır.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latin typeface="+mn-lt"/>
                <a:ea typeface="+mn-ea"/>
                <a:cs typeface="+mn-cs"/>
              </a:rPr>
              <a:t>Destek yararlanıcının ajans desteğini görünür kılma yükümlülüğü, proje nihai ödemesi yapıldıktan sonraki üç yıl boyunca devam eder. </a:t>
            </a:r>
          </a:p>
          <a:p>
            <a:pPr eaLnBrk="1" hangingPunct="1"/>
            <a:endParaRPr lang="tr-T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10EF7C64-06C0-4254-A3BC-F40BD1678B9E}" type="slidenum">
              <a:rPr lang="tr-TR">
                <a:solidFill>
                  <a:prstClr val="black"/>
                </a:solidFill>
              </a:rPr>
              <a:pPr/>
              <a:t>34</a:t>
            </a:fld>
            <a:endParaRPr lang="tr-TR">
              <a:solidFill>
                <a:prstClr val="black"/>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altLang="zh-CN" sz="1200" dirty="0">
                <a:solidFill>
                  <a:srgbClr val="FF0000"/>
                </a:solidFill>
              </a:rPr>
              <a:t>“Dicle Kalkınma Ajansı … yılı …… Mali Destek Programı kapsamında hazırlanan bu yayının içeriği Dicle Kalkınma Ajansı ve/veya Kalkınma Bakanlığının görüşlerini yansıtmamakta olup, içerik ile ilgili tek sorumluluk (yararlanıcı/ortaklar/yükleniciler) .....’a aittir.” </a:t>
            </a:r>
            <a:endParaRPr lang="tr-TR" altLang="zh-CN" sz="1050" b="1" dirty="0">
              <a:solidFill>
                <a:srgbClr val="FF0000"/>
              </a:solidFill>
            </a:endParaRPr>
          </a:p>
          <a:p>
            <a:pPr eaLnBrk="1" hangingPunct="1"/>
            <a:endParaRPr lang="tr-T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latin typeface="+mn-lt"/>
                <a:ea typeface="+mn-ea"/>
                <a:cs typeface="+mn-cs"/>
              </a:rPr>
              <a:t>Proje kapsamında satın alınan tüm tesis, makine, teçhizat, basılı ve görsel materyaller üzerinde tesisi/makine/teçhizat/materyallerin Ajans tarafından finanse edildiğini gösterir, proje uygulama süresinden sonra en az 3 yıl boyunca kullanılabilecek dayanıklı malzemeden yapılmış ve cihazın büyüklüğüne göre ebadının belirleneceği bir levha kullanılmalıdır.</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latin typeface="+mn-lt"/>
                <a:ea typeface="+mn-ea"/>
                <a:cs typeface="+mn-cs"/>
              </a:rPr>
              <a:t>Levha kullanımının mümkün olmadığı bilgisayar, yazıcı vb. cihazlar için dayanıklı etiket kullanılmalıdır. Etiket kullanımı da mümkün değilse yapıştırıcı benzeri bir yöntemle satın alınan ekipman üzerinde Ajans desteği belirtilmelidir.</a:t>
            </a:r>
          </a:p>
          <a:p>
            <a:endParaRPr lang="tr-TR" dirty="0"/>
          </a:p>
        </p:txBody>
      </p:sp>
      <p:sp>
        <p:nvSpPr>
          <p:cNvPr id="4" name="3 Slayt Numarası Yer Tutucusu"/>
          <p:cNvSpPr>
            <a:spLocks noGrp="1"/>
          </p:cNvSpPr>
          <p:nvPr>
            <p:ph type="sldNum" sz="quarter" idx="10"/>
          </p:nvPr>
        </p:nvSpPr>
        <p:spPr/>
        <p:txBody>
          <a:bodyPr/>
          <a:lstStyle/>
          <a:p>
            <a:fld id="{B30515C8-6356-4E0C-B708-C7C6F667434B}" type="slidenum">
              <a:rPr lang="tr-TR" smtClean="0">
                <a:solidFill>
                  <a:prstClr val="black"/>
                </a:solidFill>
              </a:rPr>
              <a:pPr/>
              <a:t>35</a:t>
            </a:fld>
            <a:endParaRPr lang="tr-TR">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C29D7113-870B-4687-B86A-69424C9518FF}" type="slidenum">
              <a:rPr lang="tr-TR">
                <a:solidFill>
                  <a:prstClr val="black"/>
                </a:solidFill>
              </a:rPr>
              <a:pPr/>
              <a:t>36</a:t>
            </a:fld>
            <a:endParaRPr lang="tr-TR">
              <a:solidFill>
                <a:prstClr val="black"/>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latin typeface="+mn-lt"/>
                <a:ea typeface="+mn-ea"/>
                <a:cs typeface="+mn-cs"/>
              </a:rPr>
              <a:t>Projenin yürütüldüğü ofis, bina veya arazinin girişine, Ajans desteği ile yürütülen proje hakkında aşağıdaki şekilde bir metal levha görünür bir biçimde yerleştirilmelidir.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1" i="0" u="sng" strike="noStrike" kern="1200" cap="none" spc="0" normalizeH="0" baseline="0" noProof="0" dirty="0">
                <a:ln>
                  <a:noFill/>
                </a:ln>
                <a:solidFill>
                  <a:schemeClr val="tx1"/>
                </a:solidFill>
                <a:effectLst/>
                <a:uLnTx/>
                <a:uFillTx/>
                <a:latin typeface="+mn-lt"/>
                <a:ea typeface="+mn-ea"/>
                <a:cs typeface="+mn-cs"/>
              </a:rPr>
              <a:t>Ön ödemelerin yapılabilmesi </a:t>
            </a:r>
            <a:r>
              <a:rPr kumimoji="0" lang="tr-TR" sz="1200" b="0" i="0" u="none" strike="noStrike" kern="1200" cap="none" spc="0" normalizeH="0" baseline="0" noProof="0" dirty="0">
                <a:ln>
                  <a:noFill/>
                </a:ln>
                <a:solidFill>
                  <a:schemeClr val="tx1"/>
                </a:solidFill>
                <a:effectLst/>
                <a:uLnTx/>
                <a:uFillTx/>
                <a:latin typeface="+mn-lt"/>
                <a:ea typeface="+mn-ea"/>
                <a:cs typeface="+mn-cs"/>
              </a:rPr>
              <a:t>için tüm projelerden Ajans katkısının yer aldığı en az 1*2m boyutlarında tabela hazırlayıp proje mekanının en görünür yerine yerleştirilmeleri istenecektir.</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a:solidFill>
                <a:schemeClr val="tx1"/>
              </a:solidFill>
              <a:latin typeface="+mn-lt"/>
              <a:ea typeface="+mn-ea"/>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a:t>Görünürlük kurallarının eksik veya hatalı</a:t>
            </a:r>
            <a:r>
              <a:rPr lang="tr-TR" baseline="0" dirty="0"/>
              <a:t> uygulanması halinde, ilgili harcamaların uygun maliyet olarak değerlendirilmemesi söz konusu olacaktır.</a:t>
            </a:r>
            <a:endParaRPr lang="tr-TR" dirty="0"/>
          </a:p>
        </p:txBody>
      </p:sp>
      <p:sp>
        <p:nvSpPr>
          <p:cNvPr id="4" name="3 Slayt Numarası Yer Tutucusu"/>
          <p:cNvSpPr>
            <a:spLocks noGrp="1"/>
          </p:cNvSpPr>
          <p:nvPr>
            <p:ph type="sldNum" sz="quarter" idx="10"/>
          </p:nvPr>
        </p:nvSpPr>
        <p:spPr/>
        <p:txBody>
          <a:bodyPr/>
          <a:lstStyle/>
          <a:p>
            <a:fld id="{B30515C8-6356-4E0C-B708-C7C6F667434B}" type="slidenum">
              <a:rPr lang="tr-TR" smtClean="0">
                <a:solidFill>
                  <a:prstClr val="black"/>
                </a:solidFill>
              </a:rPr>
              <a:pPr/>
              <a:t>37</a:t>
            </a:fld>
            <a:endParaRPr lang="tr-TR">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3DA18F2-418C-4B6A-8297-8814B3F1D97C}" type="slidenum">
              <a:rPr lang="tr-TR" smtClean="0">
                <a:solidFill>
                  <a:prstClr val="black"/>
                </a:solidFill>
              </a:rPr>
              <a:pPr/>
              <a:t>38</a:t>
            </a:fld>
            <a:endParaRPr lang="tr-TR">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u="sng" dirty="0"/>
              <a:t>İzlemenin temel amacı</a:t>
            </a:r>
            <a:r>
              <a:rPr lang="tr-TR" dirty="0"/>
              <a:t>, </a:t>
            </a:r>
            <a:r>
              <a:rPr lang="tr-TR" sz="1200" dirty="0">
                <a:solidFill>
                  <a:schemeClr val="accent6">
                    <a:lumMod val="75000"/>
                  </a:schemeClr>
                </a:solidFill>
              </a:rPr>
              <a:t>verilen mali desteklerin sözleşmede belirtilen amaçlar doğrultusunda kullanıldığının doğrulanmasıdır. </a:t>
            </a:r>
            <a:endParaRPr lang="tr-TR" dirty="0">
              <a:solidFill>
                <a:schemeClr val="accent6">
                  <a:lumMod val="75000"/>
                </a:schemeClr>
              </a:solidFill>
            </a:endParaRPr>
          </a:p>
          <a:p>
            <a:endParaRPr lang="tr-TR" dirty="0"/>
          </a:p>
        </p:txBody>
      </p:sp>
      <p:sp>
        <p:nvSpPr>
          <p:cNvPr id="4" name="3 Slayt Numarası Yer Tutucusu"/>
          <p:cNvSpPr>
            <a:spLocks noGrp="1"/>
          </p:cNvSpPr>
          <p:nvPr>
            <p:ph type="sldNum" sz="quarter" idx="10"/>
          </p:nvPr>
        </p:nvSpPr>
        <p:spPr/>
        <p:txBody>
          <a:bodyPr/>
          <a:lstStyle/>
          <a:p>
            <a:fld id="{2C32EFC0-3BAD-4A73-9326-A7781A9332B0}" type="slidenum">
              <a:rPr lang="tr-TR" smtClean="0"/>
              <a:pPr/>
              <a:t>3</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tr-TR" dirty="0"/>
              <a:t>Ajans projelerin izleme ve değerlendirmesini</a:t>
            </a:r>
            <a:r>
              <a:rPr lang="tr-TR" baseline="0" dirty="0"/>
              <a:t> </a:t>
            </a:r>
            <a:r>
              <a:rPr lang="tr-TR" dirty="0"/>
              <a:t>dört</a:t>
            </a:r>
            <a:r>
              <a:rPr lang="tr-TR" baseline="0" dirty="0"/>
              <a:t> ana kısımdan oluşan araçlar ve </a:t>
            </a:r>
            <a:r>
              <a:rPr lang="tr-TR" baseline="0"/>
              <a:t>faaliyetler aracılığıyla </a:t>
            </a:r>
            <a:r>
              <a:rPr lang="tr-TR" baseline="0" dirty="0"/>
              <a:t>yapacaktır: Destek Faaliyetleri, İzleme Ziyaretleri, Düzenli raporlama, ara rapor, nihai rapor vb. raporlar, Bilgi sistemi.</a:t>
            </a:r>
          </a:p>
          <a:p>
            <a:pPr marL="0" marR="0" lvl="1" indent="0" algn="l" defTabSz="914400" rtl="0" eaLnBrk="1" fontAlgn="auto" latinLnBrk="0" hangingPunct="1">
              <a:lnSpc>
                <a:spcPct val="100000"/>
              </a:lnSpc>
              <a:spcBef>
                <a:spcPts val="0"/>
              </a:spcBef>
              <a:spcAft>
                <a:spcPts val="0"/>
              </a:spcAft>
              <a:buClrTx/>
              <a:buSzTx/>
              <a:buFontTx/>
              <a:buNone/>
              <a:tabLst/>
              <a:defRPr/>
            </a:pPr>
            <a:r>
              <a:rPr lang="tr-TR" sz="1200" b="0" u="none" strike="noStrike" kern="1200" dirty="0">
                <a:solidFill>
                  <a:schemeClr val="tx1"/>
                </a:solidFill>
                <a:latin typeface="+mn-lt"/>
                <a:ea typeface="+mn-ea"/>
                <a:cs typeface="+mn-cs"/>
              </a:rPr>
              <a:t>Genel</a:t>
            </a:r>
            <a:r>
              <a:rPr lang="tr-TR" sz="1200" b="0" u="none" strike="noStrike" kern="1200" baseline="0" dirty="0">
                <a:solidFill>
                  <a:schemeClr val="tx1"/>
                </a:solidFill>
                <a:latin typeface="+mn-lt"/>
                <a:ea typeface="+mn-ea"/>
                <a:cs typeface="+mn-cs"/>
              </a:rPr>
              <a:t> Koşullar </a:t>
            </a:r>
            <a:r>
              <a:rPr lang="tr-TR" sz="1200" b="0" u="none" strike="noStrike" kern="1200" dirty="0">
                <a:solidFill>
                  <a:schemeClr val="tx1"/>
                </a:solidFill>
                <a:latin typeface="+mn-lt"/>
                <a:ea typeface="+mn-ea"/>
                <a:cs typeface="+mn-cs"/>
              </a:rPr>
              <a:t>MADDE 8’de de ifade edildiği gibi ajans projenizin ilerlemesini takip etmek</a:t>
            </a:r>
            <a:r>
              <a:rPr lang="tr-TR" sz="1200" b="0" u="none" strike="noStrike" kern="1200" baseline="0" dirty="0">
                <a:solidFill>
                  <a:schemeClr val="tx1"/>
                </a:solidFill>
                <a:latin typeface="+mn-lt"/>
                <a:ea typeface="+mn-ea"/>
                <a:cs typeface="+mn-cs"/>
              </a:rPr>
              <a:t> için izleme ziyaretleri yapacaktır.</a:t>
            </a:r>
            <a:endParaRPr lang="tr-TR" sz="1200" b="0" u="none" strike="noStrike" kern="1200" dirty="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tr-TR" dirty="0">
              <a:solidFill>
                <a:schemeClr val="tx1"/>
              </a:solidFill>
            </a:endParaRPr>
          </a:p>
          <a:p>
            <a:endParaRPr lang="tr-TR" dirty="0">
              <a:solidFill>
                <a:schemeClr val="tx1"/>
              </a:solidFill>
            </a:endParaRPr>
          </a:p>
        </p:txBody>
      </p:sp>
      <p:sp>
        <p:nvSpPr>
          <p:cNvPr id="4" name="3 Slayt Numarası Yer Tutucusu"/>
          <p:cNvSpPr>
            <a:spLocks noGrp="1"/>
          </p:cNvSpPr>
          <p:nvPr>
            <p:ph type="sldNum" sz="quarter" idx="10"/>
          </p:nvPr>
        </p:nvSpPr>
        <p:spPr/>
        <p:txBody>
          <a:bodyPr/>
          <a:lstStyle/>
          <a:p>
            <a:fld id="{73DA18F2-418C-4B6A-8297-8814B3F1D97C}" type="slidenum">
              <a:rPr lang="tr-TR" smtClean="0"/>
              <a:pPr/>
              <a:t>6</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tr-TR" baseline="0" dirty="0"/>
              <a:t>Destek Faaliyetleri sizlere proje uygulama konusunda verdiğimiz her türlü yardım faaliyetlerini ifade ediyor. Örneğin şu an bu toplantı destek faaliyeti içerisinde yer almaktadır.</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a:solidFill>
                  <a:schemeClr val="tx2"/>
                </a:solidFill>
              </a:rPr>
              <a:t>Yararlanıcılarla Düzenli İrtibat: Projenizle</a:t>
            </a:r>
            <a:r>
              <a:rPr lang="tr-TR" baseline="0" dirty="0">
                <a:solidFill>
                  <a:schemeClr val="tx2"/>
                </a:solidFill>
              </a:rPr>
              <a:t> ilgili sorularınızı Ajansımızın İDR birimine telefon, e-posta ve diğer iletişim araçlarıyla ya da ajansa gelerek yüz yüze sorabilirsiniz. Ajans İDR birimi sizle iletişim halinde olacaktır.</a:t>
            </a:r>
            <a:endParaRPr lang="tr-TR" dirty="0"/>
          </a:p>
          <a:p>
            <a:endParaRPr lang="tr-TR" dirty="0"/>
          </a:p>
        </p:txBody>
      </p:sp>
      <p:sp>
        <p:nvSpPr>
          <p:cNvPr id="4" name="3 Slayt Numarası Yer Tutucusu"/>
          <p:cNvSpPr>
            <a:spLocks noGrp="1"/>
          </p:cNvSpPr>
          <p:nvPr>
            <p:ph type="sldNum" sz="quarter" idx="10"/>
          </p:nvPr>
        </p:nvSpPr>
        <p:spPr/>
        <p:txBody>
          <a:bodyPr/>
          <a:lstStyle/>
          <a:p>
            <a:fld id="{73DA18F2-418C-4B6A-8297-8814B3F1D97C}" type="slidenum">
              <a:rPr lang="tr-TR" smtClean="0"/>
              <a:pPr/>
              <a:t>7</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Proje açısından </a:t>
            </a:r>
            <a:r>
              <a:rPr lang="tr-TR" b="1" i="1" u="sng" dirty="0"/>
              <a:t>risk</a:t>
            </a:r>
            <a:r>
              <a:rPr lang="tr-TR" dirty="0"/>
              <a:t>, sözleşme yükümlülüklerini yerine getirmedeki herhangi bir başarısızlığın meydana gelme ihtimali olarak tanımlanabilir. </a:t>
            </a:r>
          </a:p>
          <a:p>
            <a:endParaRPr lang="tr-TR" dirty="0"/>
          </a:p>
        </p:txBody>
      </p:sp>
      <p:sp>
        <p:nvSpPr>
          <p:cNvPr id="4" name="3 Slayt Numarası Yer Tutucusu"/>
          <p:cNvSpPr>
            <a:spLocks noGrp="1"/>
          </p:cNvSpPr>
          <p:nvPr>
            <p:ph type="sldNum" sz="quarter" idx="10"/>
          </p:nvPr>
        </p:nvSpPr>
        <p:spPr/>
        <p:txBody>
          <a:bodyPr/>
          <a:lstStyle/>
          <a:p>
            <a:fld id="{2C32EFC0-3BAD-4A73-9326-A7781A9332B0}" type="slidenum">
              <a:rPr lang="tr-TR" smtClean="0"/>
              <a:pPr/>
              <a:t>11</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Ön ödeme risk puanının belirlenmesinin amacı, ön ödeme yapılmadan önce yararlanıcın mali desteği kullanma kapasitesini ölçerek, mali kaynağın etkin kullanımını sağlamaktır.</a:t>
            </a:r>
          </a:p>
          <a:p>
            <a:endParaRPr lang="tr-TR" dirty="0"/>
          </a:p>
        </p:txBody>
      </p:sp>
      <p:sp>
        <p:nvSpPr>
          <p:cNvPr id="4" name="3 Slayt Numarası Yer Tutucusu"/>
          <p:cNvSpPr>
            <a:spLocks noGrp="1"/>
          </p:cNvSpPr>
          <p:nvPr>
            <p:ph type="sldNum" sz="quarter" idx="10"/>
          </p:nvPr>
        </p:nvSpPr>
        <p:spPr/>
        <p:txBody>
          <a:bodyPr/>
          <a:lstStyle/>
          <a:p>
            <a:fld id="{2C32EFC0-3BAD-4A73-9326-A7781A9332B0}" type="slidenum">
              <a:rPr lang="tr-TR" smtClean="0"/>
              <a:pPr/>
              <a:t>12</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7A5D49-FD80-4B64-8E57-E68C6BBDACDC}" type="slidenum">
              <a:rPr lang="en-GB">
                <a:solidFill>
                  <a:prstClr val="black"/>
                </a:solidFill>
              </a:rPr>
              <a:pPr/>
              <a:t>16</a:t>
            </a:fld>
            <a:endParaRPr lang="en-GB" dirty="0">
              <a:solidFill>
                <a:prstClr val="black"/>
              </a:solidFill>
            </a:endParaRPr>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dirty="0"/>
          </a:p>
        </p:txBody>
      </p:sp>
      <p:sp>
        <p:nvSpPr>
          <p:cNvPr id="5" name="4 Veri Yer Tutucusu"/>
          <p:cNvSpPr>
            <a:spLocks noGrp="1"/>
          </p:cNvSpPr>
          <p:nvPr>
            <p:ph type="dt" idx="10"/>
          </p:nvPr>
        </p:nvSpPr>
        <p:spPr/>
        <p:txBody>
          <a:bodyPr/>
          <a:lstStyle/>
          <a:p>
            <a:fld id="{12B3C73D-E7E0-4A48-98AA-E888BDFBE2C6}" type="datetime1">
              <a:rPr lang="tr-TR" smtClean="0">
                <a:solidFill>
                  <a:prstClr val="black"/>
                </a:solidFill>
              </a:rPr>
              <a:pPr/>
              <a:t>12.09.2018</a:t>
            </a:fld>
            <a:endParaRPr lang="tr-TR" dirty="0">
              <a:solidFill>
                <a:prstClr val="black"/>
              </a:solidFill>
            </a:endParaRPr>
          </a:p>
        </p:txBody>
      </p:sp>
    </p:spTree>
    <p:extLst>
      <p:ext uri="{BB962C8B-B14F-4D97-AF65-F5344CB8AC3E}">
        <p14:creationId xmlns:p14="http://schemas.microsoft.com/office/powerpoint/2010/main" val="3852869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41D4F019-F5BE-412F-A5D5-25CAF0829206}" type="slidenum">
              <a:rPr lang="tr-TR">
                <a:solidFill>
                  <a:prstClr val="black"/>
                </a:solidFill>
              </a:rPr>
              <a:pPr/>
              <a:t>17</a:t>
            </a:fld>
            <a:endParaRPr lang="tr-TR">
              <a:solidFill>
                <a:prstClr val="black"/>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tr-T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pPr>
              <a:defRPr/>
            </a:pPr>
            <a:r>
              <a:rPr lang="tr-TR">
                <a:solidFill>
                  <a:srgbClr val="438086"/>
                </a:solidFill>
              </a:rPr>
              <a:t>www.dika.org.tr</a:t>
            </a:r>
          </a:p>
        </p:txBody>
      </p:sp>
      <p:sp>
        <p:nvSpPr>
          <p:cNvPr id="17" name="Footer Placeholder 16"/>
          <p:cNvSpPr>
            <a:spLocks noGrp="1"/>
          </p:cNvSpPr>
          <p:nvPr>
            <p:ph type="ftr" sz="quarter" idx="11"/>
          </p:nvPr>
        </p:nvSpPr>
        <p:spPr>
          <a:xfrm>
            <a:off x="5410200" y="4205288"/>
            <a:ext cx="1295400" cy="457200"/>
          </a:xfrm>
        </p:spPr>
        <p:txBody>
          <a:bodyPr/>
          <a:lstStyle/>
          <a:p>
            <a:pPr>
              <a:defRPr/>
            </a:pPr>
            <a:r>
              <a:rPr lang="tr-TR" dirty="0">
                <a:solidFill>
                  <a:srgbClr val="438086"/>
                </a:solidFill>
              </a:rPr>
              <a:t>Dicle Kalkınma Ajansı</a:t>
            </a: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defRPr/>
            </a:pPr>
            <a:fld id="{F95A4A0E-7B37-4ED0-B16F-FF7032FF4740}" type="slidenum">
              <a:rPr lang="tr-TR" smtClean="0">
                <a:solidFill>
                  <a:prstClr val="white"/>
                </a:solidFill>
              </a:rPr>
              <a:pPr>
                <a:defRPr/>
              </a:pPr>
              <a:t>‹#›</a:t>
            </a:fld>
            <a:endParaRPr lang="tr-TR">
              <a:solidFill>
                <a:prstClr val="white"/>
              </a:solidFill>
            </a:endParaRPr>
          </a:p>
        </p:txBody>
      </p:sp>
    </p:spTree>
  </p:cSld>
  <p:clrMapOvr>
    <a:masterClrMapping/>
  </p:clrMapOvr>
  <p:transition spd="med" advClick="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r>
              <a:rPr lang="tr-TR">
                <a:solidFill>
                  <a:srgbClr val="438086"/>
                </a:solidFill>
              </a:rPr>
              <a:t>www.dika.org.tr</a:t>
            </a:r>
          </a:p>
        </p:txBody>
      </p:sp>
      <p:sp>
        <p:nvSpPr>
          <p:cNvPr id="5" name="Footer Placeholder 4"/>
          <p:cNvSpPr>
            <a:spLocks noGrp="1"/>
          </p:cNvSpPr>
          <p:nvPr>
            <p:ph type="ftr" sz="quarter" idx="11"/>
          </p:nvPr>
        </p:nvSpPr>
        <p:spPr/>
        <p:txBody>
          <a:bodyPr/>
          <a:lstStyle/>
          <a:p>
            <a:pPr>
              <a:defRPr/>
            </a:pPr>
            <a:r>
              <a:rPr lang="tr-TR" dirty="0">
                <a:solidFill>
                  <a:srgbClr val="438086"/>
                </a:solidFill>
              </a:rPr>
              <a:t>Dicle Kalkınma Ajansı</a:t>
            </a:r>
          </a:p>
        </p:txBody>
      </p:sp>
      <p:sp>
        <p:nvSpPr>
          <p:cNvPr id="6" name="Slide Number Placeholder 5"/>
          <p:cNvSpPr>
            <a:spLocks noGrp="1"/>
          </p:cNvSpPr>
          <p:nvPr>
            <p:ph type="sldNum" sz="quarter" idx="12"/>
          </p:nvPr>
        </p:nvSpPr>
        <p:spPr/>
        <p:txBody>
          <a:bodyPr/>
          <a:lstStyle/>
          <a:p>
            <a:pPr>
              <a:defRPr/>
            </a:pPr>
            <a:fld id="{F95A4A0E-7B37-4ED0-B16F-FF7032FF4740}" type="slidenum">
              <a:rPr lang="tr-TR" smtClean="0"/>
              <a:pPr>
                <a:defRPr/>
              </a:pPr>
              <a:t>‹#›</a:t>
            </a:fld>
            <a:endParaRPr lang="tr-TR"/>
          </a:p>
        </p:txBody>
      </p:sp>
    </p:spTree>
  </p:cSld>
  <p:clrMapOvr>
    <a:masterClrMapping/>
  </p:clrMapOvr>
  <p:transition spd="med" advClick="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r>
              <a:rPr lang="tr-TR">
                <a:solidFill>
                  <a:srgbClr val="438086"/>
                </a:solidFill>
              </a:rPr>
              <a:t>www.dika.org.tr</a:t>
            </a:r>
          </a:p>
        </p:txBody>
      </p:sp>
      <p:sp>
        <p:nvSpPr>
          <p:cNvPr id="5" name="Footer Placeholder 4"/>
          <p:cNvSpPr>
            <a:spLocks noGrp="1"/>
          </p:cNvSpPr>
          <p:nvPr>
            <p:ph type="ftr" sz="quarter" idx="11"/>
          </p:nvPr>
        </p:nvSpPr>
        <p:spPr/>
        <p:txBody>
          <a:bodyPr/>
          <a:lstStyle/>
          <a:p>
            <a:pPr>
              <a:defRPr/>
            </a:pPr>
            <a:r>
              <a:rPr lang="tr-TR" dirty="0">
                <a:solidFill>
                  <a:srgbClr val="438086"/>
                </a:solidFill>
              </a:rPr>
              <a:t>Dicle Kalkınma Ajansı</a:t>
            </a:r>
          </a:p>
        </p:txBody>
      </p:sp>
      <p:sp>
        <p:nvSpPr>
          <p:cNvPr id="6" name="Slide Number Placeholder 5"/>
          <p:cNvSpPr>
            <a:spLocks noGrp="1"/>
          </p:cNvSpPr>
          <p:nvPr>
            <p:ph type="sldNum" sz="quarter" idx="12"/>
          </p:nvPr>
        </p:nvSpPr>
        <p:spPr/>
        <p:txBody>
          <a:bodyPr/>
          <a:lstStyle/>
          <a:p>
            <a:pPr>
              <a:defRPr/>
            </a:pPr>
            <a:fld id="{F95A4A0E-7B37-4ED0-B16F-FF7032FF4740}" type="slidenum">
              <a:rPr lang="tr-TR" smtClean="0"/>
              <a:pPr>
                <a:defRPr/>
              </a:pPr>
              <a:t>‹#›</a:t>
            </a:fld>
            <a:endParaRPr lang="tr-TR"/>
          </a:p>
        </p:txBody>
      </p:sp>
    </p:spTree>
  </p:cSld>
  <p:clrMapOvr>
    <a:masterClrMapping/>
  </p:clrMapOvr>
  <p:transition spd="med" advClick="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638175"/>
            <a:ext cx="8229600" cy="779463"/>
          </a:xfrm>
        </p:spPr>
        <p:txBody>
          <a:bodyPr/>
          <a:lstStyle/>
          <a:p>
            <a:r>
              <a:rPr lang="tr-TR"/>
              <a:t>Asıl başlık stili için tıklatın</a:t>
            </a:r>
          </a:p>
        </p:txBody>
      </p:sp>
      <p:sp>
        <p:nvSpPr>
          <p:cNvPr id="3" name="2 Metin Yer Tutucusu"/>
          <p:cNvSpPr>
            <a:spLocks noGrp="1"/>
          </p:cNvSpPr>
          <p:nvPr>
            <p:ph type="body" sz="half" idx="1"/>
          </p:nvPr>
        </p:nvSpPr>
        <p:spPr>
          <a:xfrm>
            <a:off x="457200" y="1600200"/>
            <a:ext cx="4038600" cy="44211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4211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a:xfrm>
            <a:off x="457200" y="6519863"/>
            <a:ext cx="2133600" cy="338137"/>
          </a:xfrm>
        </p:spPr>
        <p:txBody>
          <a:bodyPr/>
          <a:lstStyle>
            <a:lvl1pPr>
              <a:defRPr/>
            </a:lvl1pPr>
          </a:lstStyle>
          <a:p>
            <a:r>
              <a:rPr lang="tr-TR">
                <a:solidFill>
                  <a:srgbClr val="438086"/>
                </a:solidFill>
              </a:rPr>
              <a:t>www.dika.org.tr</a:t>
            </a:r>
            <a:endParaRPr lang="en-GB">
              <a:solidFill>
                <a:srgbClr val="438086"/>
              </a:solidFill>
            </a:endParaRPr>
          </a:p>
        </p:txBody>
      </p:sp>
      <p:sp>
        <p:nvSpPr>
          <p:cNvPr id="6" name="5 Altbilgi Yer Tutucusu"/>
          <p:cNvSpPr>
            <a:spLocks noGrp="1"/>
          </p:cNvSpPr>
          <p:nvPr>
            <p:ph type="ftr" sz="quarter" idx="11"/>
          </p:nvPr>
        </p:nvSpPr>
        <p:spPr>
          <a:xfrm>
            <a:off x="3124200" y="6519863"/>
            <a:ext cx="2895600" cy="338137"/>
          </a:xfrm>
        </p:spPr>
        <p:txBody>
          <a:bodyPr/>
          <a:lstStyle>
            <a:lvl1pPr>
              <a:defRPr/>
            </a:lvl1pPr>
          </a:lstStyle>
          <a:p>
            <a:r>
              <a:rPr lang="en-GB">
                <a:solidFill>
                  <a:srgbClr val="438086"/>
                </a:solidFill>
              </a:rPr>
              <a:t>Dicle Kalkınma Ajansı</a:t>
            </a:r>
          </a:p>
        </p:txBody>
      </p:sp>
      <p:sp>
        <p:nvSpPr>
          <p:cNvPr id="7" name="6 Slayt Numarası Yer Tutucusu"/>
          <p:cNvSpPr>
            <a:spLocks noGrp="1"/>
          </p:cNvSpPr>
          <p:nvPr>
            <p:ph type="sldNum" sz="quarter" idx="12"/>
          </p:nvPr>
        </p:nvSpPr>
        <p:spPr>
          <a:xfrm>
            <a:off x="6553200" y="6551613"/>
            <a:ext cx="2133600" cy="338137"/>
          </a:xfrm>
        </p:spPr>
        <p:txBody>
          <a:bodyPr/>
          <a:lstStyle>
            <a:lvl1pPr>
              <a:defRPr/>
            </a:lvl1pPr>
          </a:lstStyle>
          <a:p>
            <a:fld id="{BE8B909B-6484-499F-B493-64EAD1D03D21}" type="slidenum">
              <a:rPr lang="en-GB"/>
              <a:pPr/>
              <a:t>‹#›</a:t>
            </a:fld>
            <a:endParaRPr lang="en-GB"/>
          </a:p>
        </p:txBody>
      </p:sp>
    </p:spTree>
  </p:cSld>
  <p:clrMapOvr>
    <a:masterClrMapping/>
  </p:clrMapOvr>
  <p:transition spd="med" advClick="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r>
              <a:rPr lang="tr-TR">
                <a:solidFill>
                  <a:srgbClr val="438086"/>
                </a:solidFill>
              </a:rPr>
              <a:t>www.dika.org.tr</a:t>
            </a:r>
          </a:p>
        </p:txBody>
      </p:sp>
      <p:sp>
        <p:nvSpPr>
          <p:cNvPr id="5" name="Footer Placeholder 4"/>
          <p:cNvSpPr>
            <a:spLocks noGrp="1"/>
          </p:cNvSpPr>
          <p:nvPr>
            <p:ph type="ftr" sz="quarter" idx="11"/>
          </p:nvPr>
        </p:nvSpPr>
        <p:spPr/>
        <p:txBody>
          <a:bodyPr/>
          <a:lstStyle/>
          <a:p>
            <a:pPr>
              <a:defRPr/>
            </a:pPr>
            <a:r>
              <a:rPr lang="tr-TR" dirty="0">
                <a:solidFill>
                  <a:srgbClr val="438086"/>
                </a:solidFill>
              </a:rPr>
              <a:t>Dicle Kalkınma Ajansı</a:t>
            </a:r>
          </a:p>
        </p:txBody>
      </p:sp>
      <p:sp>
        <p:nvSpPr>
          <p:cNvPr id="6" name="Slide Number Placeholder 5"/>
          <p:cNvSpPr>
            <a:spLocks noGrp="1"/>
          </p:cNvSpPr>
          <p:nvPr>
            <p:ph type="sldNum" sz="quarter" idx="12"/>
          </p:nvPr>
        </p:nvSpPr>
        <p:spPr/>
        <p:txBody>
          <a:bodyPr/>
          <a:lstStyle/>
          <a:p>
            <a:pPr>
              <a:defRPr/>
            </a:pPr>
            <a:fld id="{F95A4A0E-7B37-4ED0-B16F-FF7032FF4740}" type="slidenum">
              <a:rPr lang="tr-TR" smtClean="0"/>
              <a:pPr>
                <a:defRPr/>
              </a:pPr>
              <a:t>‹#›</a:t>
            </a:fld>
            <a:endParaRPr lang="tr-TR"/>
          </a:p>
        </p:txBody>
      </p:sp>
    </p:spTree>
  </p:cSld>
  <p:clrMapOvr>
    <a:masterClrMapping/>
  </p:clrMapOvr>
  <p:transition spd="med" advClick="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r>
              <a:rPr lang="tr-TR">
                <a:solidFill>
                  <a:srgbClr val="438086"/>
                </a:solidFill>
              </a:rPr>
              <a:t>www.dika.org.tr</a:t>
            </a:r>
          </a:p>
        </p:txBody>
      </p:sp>
      <p:sp>
        <p:nvSpPr>
          <p:cNvPr id="5" name="Footer Placeholder 4"/>
          <p:cNvSpPr>
            <a:spLocks noGrp="1"/>
          </p:cNvSpPr>
          <p:nvPr>
            <p:ph type="ftr" sz="quarter" idx="11"/>
          </p:nvPr>
        </p:nvSpPr>
        <p:spPr/>
        <p:txBody>
          <a:bodyPr/>
          <a:lstStyle/>
          <a:p>
            <a:pPr>
              <a:defRPr/>
            </a:pPr>
            <a:r>
              <a:rPr lang="tr-TR" dirty="0">
                <a:solidFill>
                  <a:srgbClr val="438086"/>
                </a:solidFill>
              </a:rPr>
              <a:t>Dicle Kalkınma Ajansı</a:t>
            </a:r>
          </a:p>
        </p:txBody>
      </p:sp>
      <p:sp>
        <p:nvSpPr>
          <p:cNvPr id="6" name="Slide Number Placeholder 5"/>
          <p:cNvSpPr>
            <a:spLocks noGrp="1"/>
          </p:cNvSpPr>
          <p:nvPr>
            <p:ph type="sldNum" sz="quarter" idx="12"/>
          </p:nvPr>
        </p:nvSpPr>
        <p:spPr/>
        <p:txBody>
          <a:bodyPr/>
          <a:lstStyle/>
          <a:p>
            <a:pPr>
              <a:defRPr/>
            </a:pPr>
            <a:fld id="{F95A4A0E-7B37-4ED0-B16F-FF7032FF4740}" type="slidenum">
              <a:rPr lang="tr-TR" smtClean="0"/>
              <a:pPr>
                <a:defRPr/>
              </a:pPr>
              <a:t>‹#›</a:t>
            </a:fld>
            <a:endParaRPr lang="tr-TR"/>
          </a:p>
        </p:txBody>
      </p:sp>
    </p:spTree>
  </p:cSld>
  <p:clrMapOvr>
    <a:masterClrMapping/>
  </p:clrMapOvr>
  <p:transition spd="med" advClick="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r>
              <a:rPr lang="tr-TR">
                <a:solidFill>
                  <a:srgbClr val="438086"/>
                </a:solidFill>
              </a:rPr>
              <a:t>www.dika.org.tr</a:t>
            </a:r>
          </a:p>
        </p:txBody>
      </p:sp>
      <p:sp>
        <p:nvSpPr>
          <p:cNvPr id="6" name="Footer Placeholder 5"/>
          <p:cNvSpPr>
            <a:spLocks noGrp="1"/>
          </p:cNvSpPr>
          <p:nvPr>
            <p:ph type="ftr" sz="quarter" idx="11"/>
          </p:nvPr>
        </p:nvSpPr>
        <p:spPr/>
        <p:txBody>
          <a:bodyPr/>
          <a:lstStyle/>
          <a:p>
            <a:pPr>
              <a:defRPr/>
            </a:pPr>
            <a:r>
              <a:rPr lang="tr-TR" dirty="0">
                <a:solidFill>
                  <a:srgbClr val="438086"/>
                </a:solidFill>
              </a:rPr>
              <a:t>Dicle Kalkınma Ajansı</a:t>
            </a:r>
          </a:p>
        </p:txBody>
      </p:sp>
      <p:sp>
        <p:nvSpPr>
          <p:cNvPr id="7" name="Slide Number Placeholder 6"/>
          <p:cNvSpPr>
            <a:spLocks noGrp="1"/>
          </p:cNvSpPr>
          <p:nvPr>
            <p:ph type="sldNum" sz="quarter" idx="12"/>
          </p:nvPr>
        </p:nvSpPr>
        <p:spPr/>
        <p:txBody>
          <a:bodyPr/>
          <a:lstStyle/>
          <a:p>
            <a:pPr>
              <a:defRPr/>
            </a:pPr>
            <a:fld id="{F95A4A0E-7B37-4ED0-B16F-FF7032FF4740}" type="slidenum">
              <a:rPr lang="tr-TR" smtClean="0"/>
              <a:pPr>
                <a:defRPr/>
              </a:pPr>
              <a:t>‹#›</a:t>
            </a:fld>
            <a:endParaRPr lang="tr-TR"/>
          </a:p>
        </p:txBody>
      </p:sp>
    </p:spTree>
  </p:cSld>
  <p:clrMapOvr>
    <a:masterClrMapping/>
  </p:clrMapOvr>
  <p:transition spd="med" advClick="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pPr>
              <a:defRPr/>
            </a:pPr>
            <a:r>
              <a:rPr lang="tr-TR">
                <a:solidFill>
                  <a:srgbClr val="438086"/>
                </a:solidFill>
              </a:rPr>
              <a:t>www.dika.org.tr</a:t>
            </a:r>
          </a:p>
        </p:txBody>
      </p:sp>
      <p:sp>
        <p:nvSpPr>
          <p:cNvPr id="27" name="Slide Number Placeholder 26"/>
          <p:cNvSpPr>
            <a:spLocks noGrp="1"/>
          </p:cNvSpPr>
          <p:nvPr>
            <p:ph type="sldNum" sz="quarter" idx="11"/>
          </p:nvPr>
        </p:nvSpPr>
        <p:spPr/>
        <p:txBody>
          <a:bodyPr rtlCol="0"/>
          <a:lstStyle/>
          <a:p>
            <a:pPr>
              <a:defRPr/>
            </a:pPr>
            <a:fld id="{F95A4A0E-7B37-4ED0-B16F-FF7032FF4740}" type="slidenum">
              <a:rPr lang="tr-TR" smtClean="0"/>
              <a:pPr>
                <a:defRPr/>
              </a:pPr>
              <a:t>‹#›</a:t>
            </a:fld>
            <a:endParaRPr lang="tr-TR"/>
          </a:p>
        </p:txBody>
      </p:sp>
      <p:sp>
        <p:nvSpPr>
          <p:cNvPr id="28" name="Footer Placeholder 27"/>
          <p:cNvSpPr>
            <a:spLocks noGrp="1"/>
          </p:cNvSpPr>
          <p:nvPr>
            <p:ph type="ftr" sz="quarter" idx="12"/>
          </p:nvPr>
        </p:nvSpPr>
        <p:spPr/>
        <p:txBody>
          <a:bodyPr rtlCol="0"/>
          <a:lstStyle/>
          <a:p>
            <a:pPr>
              <a:defRPr/>
            </a:pPr>
            <a:r>
              <a:rPr lang="tr-TR" dirty="0">
                <a:solidFill>
                  <a:srgbClr val="438086"/>
                </a:solidFill>
              </a:rPr>
              <a:t>Dicle Kalkınma Ajansı</a:t>
            </a:r>
          </a:p>
        </p:txBody>
      </p:sp>
    </p:spTree>
  </p:cSld>
  <p:clrMapOvr>
    <a:masterClrMapping/>
  </p:clrMapOvr>
  <p:transition spd="med" advClick="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pPr>
              <a:defRPr/>
            </a:pPr>
            <a:r>
              <a:rPr lang="tr-TR">
                <a:solidFill>
                  <a:srgbClr val="438086"/>
                </a:solidFill>
              </a:rPr>
              <a:t>www.dika.org.tr</a:t>
            </a:r>
          </a:p>
        </p:txBody>
      </p:sp>
      <p:sp>
        <p:nvSpPr>
          <p:cNvPr id="4" name="Footer Placeholder 3"/>
          <p:cNvSpPr>
            <a:spLocks noGrp="1"/>
          </p:cNvSpPr>
          <p:nvPr>
            <p:ph type="ftr" sz="quarter" idx="11"/>
          </p:nvPr>
        </p:nvSpPr>
        <p:spPr>
          <a:xfrm>
            <a:off x="5257800" y="612648"/>
            <a:ext cx="1325880" cy="457200"/>
          </a:xfrm>
        </p:spPr>
        <p:txBody>
          <a:bodyPr/>
          <a:lstStyle/>
          <a:p>
            <a:pPr>
              <a:defRPr/>
            </a:pPr>
            <a:r>
              <a:rPr lang="tr-TR" dirty="0">
                <a:solidFill>
                  <a:srgbClr val="438086"/>
                </a:solidFill>
              </a:rPr>
              <a:t>Dicle Kalkınma Ajansı</a:t>
            </a:r>
          </a:p>
        </p:txBody>
      </p:sp>
      <p:sp>
        <p:nvSpPr>
          <p:cNvPr id="5" name="Slide Number Placeholder 4"/>
          <p:cNvSpPr>
            <a:spLocks noGrp="1"/>
          </p:cNvSpPr>
          <p:nvPr>
            <p:ph type="sldNum" sz="quarter" idx="12"/>
          </p:nvPr>
        </p:nvSpPr>
        <p:spPr>
          <a:xfrm>
            <a:off x="8174736" y="2272"/>
            <a:ext cx="762000" cy="365760"/>
          </a:xfrm>
        </p:spPr>
        <p:txBody>
          <a:bodyPr/>
          <a:lstStyle/>
          <a:p>
            <a:pPr>
              <a:defRPr/>
            </a:pPr>
            <a:fld id="{F95A4A0E-7B37-4ED0-B16F-FF7032FF4740}" type="slidenum">
              <a:rPr lang="tr-TR" smtClean="0"/>
              <a:pPr>
                <a:defRPr/>
              </a:pPr>
              <a:t>‹#›</a:t>
            </a:fld>
            <a:endParaRPr lang="tr-TR"/>
          </a:p>
        </p:txBody>
      </p:sp>
    </p:spTree>
  </p:cSld>
  <p:clrMapOvr>
    <a:masterClrMapping/>
  </p:clrMapOvr>
  <p:transition spd="med" advClick="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tr-TR">
                <a:solidFill>
                  <a:srgbClr val="438086"/>
                </a:solidFill>
              </a:rPr>
              <a:t>www.dika.org.tr</a:t>
            </a:r>
          </a:p>
        </p:txBody>
      </p:sp>
      <p:sp>
        <p:nvSpPr>
          <p:cNvPr id="3" name="Footer Placeholder 2"/>
          <p:cNvSpPr>
            <a:spLocks noGrp="1"/>
          </p:cNvSpPr>
          <p:nvPr>
            <p:ph type="ftr" sz="quarter" idx="11"/>
          </p:nvPr>
        </p:nvSpPr>
        <p:spPr/>
        <p:txBody>
          <a:bodyPr/>
          <a:lstStyle/>
          <a:p>
            <a:pPr>
              <a:defRPr/>
            </a:pPr>
            <a:r>
              <a:rPr lang="tr-TR" dirty="0">
                <a:solidFill>
                  <a:srgbClr val="438086"/>
                </a:solidFill>
              </a:rPr>
              <a:t>Dicle Kalkınma Ajansı</a:t>
            </a:r>
          </a:p>
        </p:txBody>
      </p:sp>
      <p:sp>
        <p:nvSpPr>
          <p:cNvPr id="4" name="Slide Number Placeholder 3"/>
          <p:cNvSpPr>
            <a:spLocks noGrp="1"/>
          </p:cNvSpPr>
          <p:nvPr>
            <p:ph type="sldNum" sz="quarter" idx="12"/>
          </p:nvPr>
        </p:nvSpPr>
        <p:spPr/>
        <p:txBody>
          <a:bodyPr/>
          <a:lstStyle/>
          <a:p>
            <a:pPr>
              <a:defRPr/>
            </a:pPr>
            <a:fld id="{F95A4A0E-7B37-4ED0-B16F-FF7032FF4740}" type="slidenum">
              <a:rPr lang="tr-TR" smtClean="0"/>
              <a:pPr>
                <a:defRPr/>
              </a:pPr>
              <a:t>‹#›</a:t>
            </a:fld>
            <a:endParaRPr lang="tr-TR"/>
          </a:p>
        </p:txBody>
      </p:sp>
    </p:spTree>
  </p:cSld>
  <p:clrMapOvr>
    <a:masterClrMapping/>
  </p:clrMapOvr>
  <p:transition spd="med" advClick="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r>
              <a:rPr lang="tr-TR">
                <a:solidFill>
                  <a:srgbClr val="438086"/>
                </a:solidFill>
              </a:rPr>
              <a:t>www.dika.org.tr</a:t>
            </a:r>
          </a:p>
        </p:txBody>
      </p:sp>
      <p:sp>
        <p:nvSpPr>
          <p:cNvPr id="6" name="Footer Placeholder 5"/>
          <p:cNvSpPr>
            <a:spLocks noGrp="1"/>
          </p:cNvSpPr>
          <p:nvPr>
            <p:ph type="ftr" sz="quarter" idx="11"/>
          </p:nvPr>
        </p:nvSpPr>
        <p:spPr/>
        <p:txBody>
          <a:bodyPr/>
          <a:lstStyle/>
          <a:p>
            <a:pPr>
              <a:defRPr/>
            </a:pPr>
            <a:r>
              <a:rPr lang="tr-TR" dirty="0">
                <a:solidFill>
                  <a:srgbClr val="438086"/>
                </a:solidFill>
              </a:rPr>
              <a:t>Dicle Kalkınma Ajansı</a:t>
            </a:r>
          </a:p>
        </p:txBody>
      </p:sp>
      <p:sp>
        <p:nvSpPr>
          <p:cNvPr id="7" name="Slide Number Placeholder 6"/>
          <p:cNvSpPr>
            <a:spLocks noGrp="1"/>
          </p:cNvSpPr>
          <p:nvPr>
            <p:ph type="sldNum" sz="quarter" idx="12"/>
          </p:nvPr>
        </p:nvSpPr>
        <p:spPr/>
        <p:txBody>
          <a:bodyPr/>
          <a:lstStyle/>
          <a:p>
            <a:pPr>
              <a:defRPr/>
            </a:pPr>
            <a:fld id="{F95A4A0E-7B37-4ED0-B16F-FF7032FF4740}" type="slidenum">
              <a:rPr lang="tr-TR" smtClean="0"/>
              <a:pPr>
                <a:defRPr/>
              </a:pPr>
              <a:t>‹#›</a:t>
            </a:fld>
            <a:endParaRPr lang="tr-TR"/>
          </a:p>
        </p:txBody>
      </p:sp>
    </p:spTree>
  </p:cSld>
  <p:clrMapOvr>
    <a:masterClrMapping/>
  </p:clrMapOvr>
  <p:transition spd="med" advClick="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r>
              <a:rPr lang="tr-TR">
                <a:solidFill>
                  <a:srgbClr val="438086"/>
                </a:solidFill>
              </a:rPr>
              <a:t>www.dika.org.tr</a:t>
            </a:r>
          </a:p>
        </p:txBody>
      </p:sp>
      <p:sp>
        <p:nvSpPr>
          <p:cNvPr id="6" name="Footer Placeholder 5"/>
          <p:cNvSpPr>
            <a:spLocks noGrp="1"/>
          </p:cNvSpPr>
          <p:nvPr>
            <p:ph type="ftr" sz="quarter" idx="11"/>
          </p:nvPr>
        </p:nvSpPr>
        <p:spPr/>
        <p:txBody>
          <a:bodyPr/>
          <a:lstStyle/>
          <a:p>
            <a:pPr>
              <a:defRPr/>
            </a:pPr>
            <a:r>
              <a:rPr lang="tr-TR" dirty="0">
                <a:solidFill>
                  <a:srgbClr val="438086"/>
                </a:solidFill>
              </a:rPr>
              <a:t>Dicle Kalkınma Ajansı</a:t>
            </a:r>
          </a:p>
        </p:txBody>
      </p:sp>
      <p:sp>
        <p:nvSpPr>
          <p:cNvPr id="7" name="Slide Number Placeholder 6"/>
          <p:cNvSpPr>
            <a:spLocks noGrp="1"/>
          </p:cNvSpPr>
          <p:nvPr>
            <p:ph type="sldNum" sz="quarter" idx="12"/>
          </p:nvPr>
        </p:nvSpPr>
        <p:spPr/>
        <p:txBody>
          <a:bodyPr/>
          <a:lstStyle/>
          <a:p>
            <a:pPr>
              <a:defRPr/>
            </a:pPr>
            <a:fld id="{F95A4A0E-7B37-4ED0-B16F-FF7032FF4740}" type="slidenum">
              <a:rPr lang="tr-TR" smtClean="0"/>
              <a:pPr>
                <a:defRPr/>
              </a:pPr>
              <a:t>‹#›</a:t>
            </a:fld>
            <a:endParaRPr lang="tr-TR"/>
          </a:p>
        </p:txBody>
      </p:sp>
    </p:spTree>
  </p:cSld>
  <p:clrMapOvr>
    <a:masterClrMapping/>
  </p:clrMapOvr>
  <p:transition spd="med" advClick="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fontAlgn="base">
              <a:spcBef>
                <a:spcPct val="0"/>
              </a:spcBef>
              <a:spcAft>
                <a:spcPct val="0"/>
              </a:spcAft>
              <a:defRPr/>
            </a:pPr>
            <a:r>
              <a:rPr lang="tr-TR">
                <a:solidFill>
                  <a:srgbClr val="438086"/>
                </a:solidFill>
                <a:latin typeface="Arial" pitchFamily="34" charset="0"/>
                <a:cs typeface="Arial" pitchFamily="34" charset="0"/>
              </a:rPr>
              <a:t>www.dika.org.tr</a:t>
            </a:r>
            <a:endParaRPr lang="tr-TR" dirty="0">
              <a:solidFill>
                <a:srgbClr val="438086"/>
              </a:solidFill>
              <a:latin typeface="Arial" pitchFamily="34" charset="0"/>
              <a:cs typeface="Arial" pitchFamily="34" charset="0"/>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fontAlgn="base">
              <a:spcBef>
                <a:spcPct val="0"/>
              </a:spcBef>
              <a:spcAft>
                <a:spcPct val="0"/>
              </a:spcAft>
              <a:defRPr/>
            </a:pPr>
            <a:r>
              <a:rPr lang="tr-TR" dirty="0">
                <a:solidFill>
                  <a:srgbClr val="438086"/>
                </a:solidFill>
                <a:latin typeface="Arial" pitchFamily="34" charset="0"/>
                <a:cs typeface="Arial" pitchFamily="34" charset="0"/>
              </a:rPr>
              <a:t>Dicle Kalkınma Ajansı</a:t>
            </a: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fontAlgn="base">
              <a:spcBef>
                <a:spcPct val="0"/>
              </a:spcBef>
              <a:spcAft>
                <a:spcPct val="0"/>
              </a:spcAft>
              <a:defRPr/>
            </a:pPr>
            <a:fld id="{F95A4A0E-7B37-4ED0-B16F-FF7032FF4740}" type="slidenum">
              <a:rPr lang="tr-TR" smtClean="0">
                <a:latin typeface="Arial" pitchFamily="34" charset="0"/>
                <a:cs typeface="Arial" pitchFamily="34" charset="0"/>
              </a:rPr>
              <a:pPr fontAlgn="base">
                <a:spcBef>
                  <a:spcPct val="0"/>
                </a:spcBef>
                <a:spcAft>
                  <a:spcPct val="0"/>
                </a:spcAft>
                <a:defRPr/>
              </a:pPr>
              <a:t>‹#›</a:t>
            </a:fld>
            <a:endParaRPr lang="tr-TR">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advClick="0">
    <p:fade/>
  </p:transition>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hyperlink" Target="https://kaysuygulama.kalkinma.gov.tr/Kays/KaysIstemci/giris.jsp" TargetMode="Externa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3.jpe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jpeg"/><Relationship Id="rId7"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comments" Target="../comments/commen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hyperlink" Target="http://portal.kays.kalkinma.gov.tr/?page_id=15" TargetMode="External"/><Relationship Id="rId4" Type="http://schemas.openxmlformats.org/officeDocument/2006/relationships/hyperlink" Target="https://kaysuygulama.kalkinma.gov.tr/"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hyperlink" Target="http://portal.kays.kalkinma.gov.tr/?page_id=15" TargetMode="External"/><Relationship Id="rId4" Type="http://schemas.openxmlformats.org/officeDocument/2006/relationships/hyperlink" Target="http://portal.kays.kalkinma.gov.tr/"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9.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2.jpeg"/></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3.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5.jpe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aphicFrame>
        <p:nvGraphicFramePr>
          <p:cNvPr id="2" name="Tablo 1">
            <a:extLst>
              <a:ext uri="{FF2B5EF4-FFF2-40B4-BE49-F238E27FC236}">
                <a16:creationId xmlns:a16="http://schemas.microsoft.com/office/drawing/2014/main" id="{3A836DC5-BD46-47EE-85D9-4BB7982DFA59}"/>
              </a:ext>
            </a:extLst>
          </p:cNvPr>
          <p:cNvGraphicFramePr>
            <a:graphicFrameLocks noGrp="1"/>
          </p:cNvGraphicFramePr>
          <p:nvPr>
            <p:extLst>
              <p:ext uri="{D42A27DB-BD31-4B8C-83A1-F6EECF244321}">
                <p14:modId xmlns:p14="http://schemas.microsoft.com/office/powerpoint/2010/main" val="1226351219"/>
              </p:ext>
            </p:extLst>
          </p:nvPr>
        </p:nvGraphicFramePr>
        <p:xfrm>
          <a:off x="1403648" y="2564904"/>
          <a:ext cx="6163186" cy="1226660"/>
        </p:xfrm>
        <a:graphic>
          <a:graphicData uri="http://schemas.openxmlformats.org/drawingml/2006/table">
            <a:tbl>
              <a:tblPr firstRow="1" bandRow="1">
                <a:tableStyleId>{5C22544A-7EE6-4342-B048-85BDC9FD1C3A}</a:tableStyleId>
              </a:tblPr>
              <a:tblGrid>
                <a:gridCol w="6163186">
                  <a:extLst>
                    <a:ext uri="{9D8B030D-6E8A-4147-A177-3AD203B41FA5}">
                      <a16:colId xmlns:a16="http://schemas.microsoft.com/office/drawing/2014/main" val="2301182970"/>
                    </a:ext>
                  </a:extLst>
                </a:gridCol>
              </a:tblGrid>
              <a:tr h="1226660">
                <a:tc>
                  <a:txBody>
                    <a:bodyPr/>
                    <a:lstStyle/>
                    <a:p>
                      <a:pPr algn="ctr"/>
                      <a:r>
                        <a:rPr lang="tr-TR" sz="2000" dirty="0"/>
                        <a:t>İZLEME FAALİYETLERİ</a:t>
                      </a:r>
                    </a:p>
                    <a:p>
                      <a:pPr algn="ctr"/>
                      <a:r>
                        <a:rPr lang="tr-TR" sz="2000" dirty="0"/>
                        <a:t>KALKINMA AJANSLARI YÖNETİM SİSTEMİ (KAYS) VE GÖRÜNÜRLÜK SUNUMU</a:t>
                      </a:r>
                    </a:p>
                  </a:txBody>
                  <a:tcPr/>
                </a:tc>
                <a:extLst>
                  <a:ext uri="{0D108BD9-81ED-4DB2-BD59-A6C34878D82A}">
                    <a16:rowId xmlns:a16="http://schemas.microsoft.com/office/drawing/2014/main" val="2835235845"/>
                  </a:ext>
                </a:extLst>
              </a:tr>
            </a:tbl>
          </a:graphicData>
        </a:graphic>
      </p:graphicFrame>
      <p:graphicFrame>
        <p:nvGraphicFramePr>
          <p:cNvPr id="3" name="Tablo 2">
            <a:extLst>
              <a:ext uri="{FF2B5EF4-FFF2-40B4-BE49-F238E27FC236}">
                <a16:creationId xmlns:a16="http://schemas.microsoft.com/office/drawing/2014/main" id="{39A15B20-513C-4C96-ADB6-E30C330ED0A7}"/>
              </a:ext>
            </a:extLst>
          </p:cNvPr>
          <p:cNvGraphicFramePr>
            <a:graphicFrameLocks noGrp="1"/>
          </p:cNvGraphicFramePr>
          <p:nvPr>
            <p:extLst>
              <p:ext uri="{D42A27DB-BD31-4B8C-83A1-F6EECF244321}">
                <p14:modId xmlns:p14="http://schemas.microsoft.com/office/powerpoint/2010/main" val="852729236"/>
              </p:ext>
            </p:extLst>
          </p:nvPr>
        </p:nvGraphicFramePr>
        <p:xfrm>
          <a:off x="1504443" y="4149080"/>
          <a:ext cx="6096000" cy="37084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1195337539"/>
                    </a:ext>
                  </a:extLst>
                </a:gridCol>
              </a:tblGrid>
              <a:tr h="370840">
                <a:tc>
                  <a:txBody>
                    <a:bodyPr/>
                    <a:lstStyle/>
                    <a:p>
                      <a:pPr algn="ctr"/>
                      <a:r>
                        <a:rPr lang="tr-TR" dirty="0"/>
                        <a:t>EYLÜL 2018</a:t>
                      </a:r>
                    </a:p>
                  </a:txBody>
                  <a:tcPr/>
                </a:tc>
                <a:extLst>
                  <a:ext uri="{0D108BD9-81ED-4DB2-BD59-A6C34878D82A}">
                    <a16:rowId xmlns:a16="http://schemas.microsoft.com/office/drawing/2014/main" val="4162358636"/>
                  </a:ext>
                </a:extLst>
              </a:tr>
            </a:tbl>
          </a:graphicData>
        </a:graphic>
      </p:graphicFrame>
    </p:spTree>
  </p:cSld>
  <p:clrMapOvr>
    <a:masterClrMapping/>
  </p:clrMapOvr>
  <p:transition spd="med" advClick="0">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67544" y="908720"/>
            <a:ext cx="8229600" cy="1066800"/>
          </a:xfrm>
        </p:spPr>
        <p:txBody>
          <a:bodyPr/>
          <a:lstStyle/>
          <a:p>
            <a:r>
              <a:rPr lang="tr-TR" sz="3600" b="1" i="1" dirty="0"/>
              <a:t>İlk İzleme Ziyaretlerinde;</a:t>
            </a:r>
          </a:p>
        </p:txBody>
      </p:sp>
      <p:sp>
        <p:nvSpPr>
          <p:cNvPr id="3" name="2 İçerik Yer Tutucusu"/>
          <p:cNvSpPr>
            <a:spLocks noGrp="1"/>
          </p:cNvSpPr>
          <p:nvPr>
            <p:ph idx="1"/>
          </p:nvPr>
        </p:nvSpPr>
        <p:spPr>
          <a:xfrm>
            <a:off x="467544" y="1844824"/>
            <a:ext cx="8229600" cy="3941630"/>
          </a:xfrm>
        </p:spPr>
        <p:txBody>
          <a:bodyPr>
            <a:normAutofit/>
          </a:bodyPr>
          <a:lstStyle/>
          <a:p>
            <a:pPr marL="536575" lvl="2" indent="-514350" algn="just">
              <a:buFont typeface="+mj-lt"/>
              <a:buAutoNum type="arabicPeriod"/>
            </a:pPr>
            <a:r>
              <a:rPr lang="tr-TR" dirty="0"/>
              <a:t>Proje kilit personelinin, özellikle proje yöneticisi, muhasebeci, raporlama sorumlusu, ilk izleme ziyaretinde hazır bulunmasını sağlamak,</a:t>
            </a:r>
          </a:p>
          <a:p>
            <a:pPr marL="536575" lvl="2" indent="-514350" algn="just">
              <a:buFont typeface="+mj-lt"/>
              <a:buAutoNum type="arabicPeriod"/>
            </a:pPr>
            <a:r>
              <a:rPr lang="tr-TR" dirty="0"/>
              <a:t>İzleme ekibi ile birlikte düzenli izleme ziyareti takvimine karar vermek,</a:t>
            </a:r>
          </a:p>
          <a:p>
            <a:pPr marL="536575" lvl="2" indent="-514350" algn="just">
              <a:buFont typeface="+mj-lt"/>
              <a:buAutoNum type="arabicPeriod" startAt="4"/>
            </a:pPr>
            <a:r>
              <a:rPr lang="tr-TR" dirty="0"/>
              <a:t>İzleme ekibinin desteğiyle başvuruda belirlenen performans göstergelerini gözden geçirmek,</a:t>
            </a:r>
          </a:p>
          <a:p>
            <a:pPr marL="536575" lvl="2" indent="-514350" algn="just">
              <a:buFont typeface="+mj-lt"/>
              <a:buAutoNum type="arabicPeriod" startAt="4"/>
            </a:pPr>
            <a:r>
              <a:rPr lang="tr-TR" dirty="0"/>
              <a:t>İzleme ekibinin desteğiyle projedeki satın alma faaliyetlerindeki önemli tarihleri belirlemek</a:t>
            </a:r>
          </a:p>
        </p:txBody>
      </p:sp>
      <p:pic>
        <p:nvPicPr>
          <p:cNvPr id="4" name="Resim 3">
            <a:extLst>
              <a:ext uri="{FF2B5EF4-FFF2-40B4-BE49-F238E27FC236}">
                <a16:creationId xmlns:a16="http://schemas.microsoft.com/office/drawing/2014/main" id="{B2CD8CDC-1EB1-447D-AA19-C1DADC516365}"/>
              </a:ext>
            </a:extLst>
          </p:cNvPr>
          <p:cNvPicPr>
            <a:picLocks noChangeAspect="1"/>
          </p:cNvPicPr>
          <p:nvPr/>
        </p:nvPicPr>
        <p:blipFill>
          <a:blip r:embed="rId3"/>
          <a:stretch>
            <a:fillRect/>
          </a:stretch>
        </p:blipFill>
        <p:spPr>
          <a:xfrm>
            <a:off x="7810667" y="0"/>
            <a:ext cx="1333333" cy="917270"/>
          </a:xfrm>
          <a:prstGeom prst="rect">
            <a:avLst/>
          </a:prstGeom>
        </p:spPr>
      </p:pic>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par>
                                <p:cTn id="13" presetID="22" presetClass="exit" presetSubtype="4" fill="hold" nodeType="withEffect">
                                  <p:stCondLst>
                                    <p:cond delay="0"/>
                                  </p:stCondLst>
                                  <p:childTnLst>
                                    <p:animEffect transition="out" filter="wipe(down)">
                                      <p:cBhvr>
                                        <p:cTn id="14" dur="500"/>
                                        <p:tgtEl>
                                          <p:spTgt spid="3">
                                            <p:txEl>
                                              <p:pRg st="0" end="0"/>
                                            </p:txEl>
                                          </p:spTgt>
                                        </p:tgtEl>
                                      </p:cBhvr>
                                    </p:animEffect>
                                    <p:set>
                                      <p:cBhvr>
                                        <p:cTn id="15"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heckerboard(across)">
                                      <p:cBhvr>
                                        <p:cTn id="20" dur="1000"/>
                                        <p:tgtEl>
                                          <p:spTgt spid="3">
                                            <p:txEl>
                                              <p:pRg st="2" end="2"/>
                                            </p:txEl>
                                          </p:spTgt>
                                        </p:tgtEl>
                                      </p:cBhvr>
                                    </p:animEffect>
                                  </p:childTnLst>
                                </p:cTn>
                              </p:par>
                              <p:par>
                                <p:cTn id="21" presetID="22" presetClass="exit" presetSubtype="4" fill="hold" nodeType="withEffect">
                                  <p:stCondLst>
                                    <p:cond delay="0"/>
                                  </p:stCondLst>
                                  <p:childTnLst>
                                    <p:animEffect transition="out" filter="wipe(down)">
                                      <p:cBhvr>
                                        <p:cTn id="22" dur="500"/>
                                        <p:tgtEl>
                                          <p:spTgt spid="3">
                                            <p:txEl>
                                              <p:pRg st="1" end="1"/>
                                            </p:txEl>
                                          </p:spTgt>
                                        </p:tgtEl>
                                      </p:cBhvr>
                                    </p:animEffect>
                                    <p:set>
                                      <p:cBhvr>
                                        <p:cTn id="23"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checkerboard(across)">
                                      <p:cBhvr>
                                        <p:cTn id="28" dur="1000"/>
                                        <p:tgtEl>
                                          <p:spTgt spid="3">
                                            <p:txEl>
                                              <p:pRg st="3" end="3"/>
                                            </p:txEl>
                                          </p:spTgt>
                                        </p:tgtEl>
                                      </p:cBhvr>
                                    </p:animEffect>
                                  </p:childTnLst>
                                </p:cTn>
                              </p:par>
                              <p:par>
                                <p:cTn id="29" presetID="22" presetClass="exit" presetSubtype="4" fill="hold" nodeType="withEffect">
                                  <p:stCondLst>
                                    <p:cond delay="0"/>
                                  </p:stCondLst>
                                  <p:childTnLst>
                                    <p:animEffect transition="out" filter="wipe(down)">
                                      <p:cBhvr>
                                        <p:cTn id="30" dur="500"/>
                                        <p:tgtEl>
                                          <p:spTgt spid="3">
                                            <p:txEl>
                                              <p:pRg st="2" end="2"/>
                                            </p:txEl>
                                          </p:spTgt>
                                        </p:tgtEl>
                                      </p:cBhvr>
                                    </p:animEffect>
                                    <p:set>
                                      <p:cBhvr>
                                        <p:cTn id="31"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Risk Değerlendirmesi</a:t>
            </a:r>
          </a:p>
        </p:txBody>
      </p:sp>
      <p:pic>
        <p:nvPicPr>
          <p:cNvPr id="5" name="4 Resim" descr="risk1.jpg"/>
          <p:cNvPicPr>
            <a:picLocks noChangeAspect="1"/>
          </p:cNvPicPr>
          <p:nvPr/>
        </p:nvPicPr>
        <p:blipFill>
          <a:blip r:embed="rId4" cstate="print"/>
          <a:stretch>
            <a:fillRect/>
          </a:stretch>
        </p:blipFill>
        <p:spPr>
          <a:xfrm>
            <a:off x="6630600" y="1357297"/>
            <a:ext cx="2320114" cy="2719775"/>
          </a:xfrm>
          <a:prstGeom prst="rect">
            <a:avLst/>
          </a:prstGeom>
        </p:spPr>
      </p:pic>
      <p:sp>
        <p:nvSpPr>
          <p:cNvPr id="3" name="2 İçerik Yer Tutucusu"/>
          <p:cNvSpPr>
            <a:spLocks noGrp="1"/>
          </p:cNvSpPr>
          <p:nvPr>
            <p:ph idx="1"/>
          </p:nvPr>
        </p:nvSpPr>
        <p:spPr>
          <a:xfrm>
            <a:off x="467544" y="2492896"/>
            <a:ext cx="6840760" cy="3096344"/>
          </a:xfrm>
        </p:spPr>
        <p:txBody>
          <a:bodyPr>
            <a:normAutofit/>
          </a:bodyPr>
          <a:lstStyle/>
          <a:p>
            <a:pPr marL="630238" indent="-520700">
              <a:buFont typeface="Wingdings" pitchFamily="2" charset="2"/>
              <a:buChar char="ü"/>
            </a:pPr>
            <a:r>
              <a:rPr lang="tr-TR" dirty="0"/>
              <a:t>Proje açısından </a:t>
            </a:r>
            <a:r>
              <a:rPr lang="tr-TR" b="1" i="1" u="sng" dirty="0"/>
              <a:t>risk</a:t>
            </a:r>
            <a:r>
              <a:rPr lang="tr-TR" dirty="0"/>
              <a:t> nedir?</a:t>
            </a:r>
          </a:p>
          <a:p>
            <a:pPr marL="90488" indent="0">
              <a:buNone/>
            </a:pPr>
            <a:r>
              <a:rPr lang="tr-TR" sz="2400" dirty="0">
                <a:solidFill>
                  <a:srgbClr val="FF0000"/>
                </a:solidFill>
              </a:rPr>
              <a:t>sözleşme yükümlülüklerini yerine getirmedeki herhangi bir başarısızlığın meydana gelme ihtimali olarak tanımlanabilir. </a:t>
            </a:r>
          </a:p>
          <a:p>
            <a:pPr marL="630238" indent="-520700">
              <a:buFont typeface="Wingdings" pitchFamily="2" charset="2"/>
              <a:buChar char="ü"/>
            </a:pPr>
            <a:endParaRPr lang="tr-TR" dirty="0"/>
          </a:p>
          <a:p>
            <a:pPr marL="109538" indent="0">
              <a:buNone/>
            </a:pPr>
            <a:r>
              <a:rPr lang="tr-TR" dirty="0"/>
              <a:t>*Proje süresinde bitirememe riski,</a:t>
            </a:r>
          </a:p>
          <a:p>
            <a:pPr marL="109538" indent="0">
              <a:buNone/>
            </a:pPr>
            <a:r>
              <a:rPr lang="tr-TR" dirty="0"/>
              <a:t>  Sözleşmeye uygun bitirememe riski vb.</a:t>
            </a:r>
          </a:p>
          <a:p>
            <a:endParaRPr lang="tr-TR" dirty="0"/>
          </a:p>
        </p:txBody>
      </p:sp>
      <p:pic>
        <p:nvPicPr>
          <p:cNvPr id="6" name="Resim 5">
            <a:extLst>
              <a:ext uri="{FF2B5EF4-FFF2-40B4-BE49-F238E27FC236}">
                <a16:creationId xmlns:a16="http://schemas.microsoft.com/office/drawing/2014/main" id="{0A659DDA-C9D8-48D2-96EC-1B8C82465E89}"/>
              </a:ext>
            </a:extLst>
          </p:cNvPr>
          <p:cNvPicPr>
            <a:picLocks noChangeAspect="1"/>
          </p:cNvPicPr>
          <p:nvPr/>
        </p:nvPicPr>
        <p:blipFill>
          <a:blip r:embed="rId5"/>
          <a:stretch>
            <a:fillRect/>
          </a:stretch>
        </p:blipFill>
        <p:spPr>
          <a:xfrm>
            <a:off x="7810667" y="0"/>
            <a:ext cx="1333333" cy="917270"/>
          </a:xfrm>
          <a:prstGeom prst="rect">
            <a:avLst/>
          </a:prstGeom>
        </p:spPr>
      </p:pic>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4" presetID="22" presetClass="exit" presetSubtype="4" fill="hold" nodeType="withEffect">
                                  <p:stCondLst>
                                    <p:cond delay="0"/>
                                  </p:stCondLst>
                                  <p:childTnLst>
                                    <p:animEffect transition="out" filter="wipe(down)">
                                      <p:cBhvr>
                                        <p:cTn id="15" dur="500"/>
                                        <p:tgtEl>
                                          <p:spTgt spid="3">
                                            <p:txEl>
                                              <p:pRg st="0" end="0"/>
                                            </p:txEl>
                                          </p:spTgt>
                                        </p:tgtEl>
                                      </p:cBhvr>
                                    </p:animEffect>
                                    <p:set>
                                      <p:cBhvr>
                                        <p:cTn id="16" dur="1" fill="hold">
                                          <p:stCondLst>
                                            <p:cond delay="499"/>
                                          </p:stCondLst>
                                        </p:cTn>
                                        <p:tgtEl>
                                          <p:spTgt spid="3">
                                            <p:txEl>
                                              <p:pRg st="0" end="0"/>
                                            </p:txEl>
                                          </p:spTgt>
                                        </p:tgtEl>
                                        <p:attrNameLst>
                                          <p:attrName>style.visibility</p:attrName>
                                        </p:attrNameLst>
                                      </p:cBhvr>
                                      <p:to>
                                        <p:strVal val="hidden"/>
                                      </p:to>
                                    </p:set>
                                  </p:childTnLst>
                                </p:cTn>
                              </p:par>
                              <p:par>
                                <p:cTn id="17" presetID="22" presetClass="exit" presetSubtype="4" fill="hold" nodeType="withEffect">
                                  <p:stCondLst>
                                    <p:cond delay="0"/>
                                  </p:stCondLst>
                                  <p:childTnLst>
                                    <p:animEffect transition="out" filter="wipe(down)">
                                      <p:cBhvr>
                                        <p:cTn id="18" dur="500"/>
                                        <p:tgtEl>
                                          <p:spTgt spid="3">
                                            <p:txEl>
                                              <p:pRg st="1" end="1"/>
                                            </p:txEl>
                                          </p:spTgt>
                                        </p:tgtEl>
                                      </p:cBhvr>
                                    </p:animEffect>
                                    <p:set>
                                      <p:cBhvr>
                                        <p:cTn id="19"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3143240" y="1571612"/>
            <a:ext cx="5329246" cy="1066800"/>
          </a:xfrm>
        </p:spPr>
        <p:txBody>
          <a:bodyPr>
            <a:normAutofit/>
          </a:bodyPr>
          <a:lstStyle/>
          <a:p>
            <a:r>
              <a:rPr lang="tr-TR" i="1" dirty="0"/>
              <a:t>Ön Ödeme Risk Puanı</a:t>
            </a:r>
            <a:endParaRPr lang="tr-TR" dirty="0"/>
          </a:p>
        </p:txBody>
      </p:sp>
      <p:sp>
        <p:nvSpPr>
          <p:cNvPr id="3" name="2 İçerik Yer Tutucusu"/>
          <p:cNvSpPr>
            <a:spLocks noGrp="1"/>
          </p:cNvSpPr>
          <p:nvPr>
            <p:ph idx="1"/>
          </p:nvPr>
        </p:nvSpPr>
        <p:spPr>
          <a:xfrm>
            <a:off x="357158" y="3143248"/>
            <a:ext cx="8429684" cy="1857388"/>
          </a:xfrm>
        </p:spPr>
        <p:txBody>
          <a:bodyPr>
            <a:normAutofit/>
          </a:bodyPr>
          <a:lstStyle/>
          <a:p>
            <a:pPr marL="539750" indent="-430213" algn="just"/>
            <a:r>
              <a:rPr lang="tr-TR" sz="3200" dirty="0"/>
              <a:t>İlk izleme ziyaretinde belirlenir.</a:t>
            </a:r>
          </a:p>
          <a:p>
            <a:pPr marL="539750" indent="-430213" algn="just"/>
            <a:r>
              <a:rPr lang="sv-SE" sz="3200" dirty="0"/>
              <a:t>Ön ödeme</a:t>
            </a:r>
            <a:r>
              <a:rPr lang="tr-TR" sz="3200" dirty="0"/>
              <a:t> tutarları</a:t>
            </a:r>
            <a:r>
              <a:rPr lang="sv-SE" sz="3200" dirty="0"/>
              <a:t> bu risk</a:t>
            </a:r>
            <a:r>
              <a:rPr lang="tr-TR" sz="3200" dirty="0"/>
              <a:t> değerlendirmesinin sonucuna göre tekrardan belirlenebilir.</a:t>
            </a:r>
          </a:p>
        </p:txBody>
      </p:sp>
      <p:pic>
        <p:nvPicPr>
          <p:cNvPr id="5" name="Picture 2"/>
          <p:cNvPicPr>
            <a:picLocks noChangeAspect="1" noChangeArrowheads="1"/>
          </p:cNvPicPr>
          <p:nvPr/>
        </p:nvPicPr>
        <p:blipFill>
          <a:blip r:embed="rId4" cstate="print"/>
          <a:srcRect r="2594"/>
          <a:stretch>
            <a:fillRect/>
          </a:stretch>
        </p:blipFill>
        <p:spPr bwMode="auto">
          <a:xfrm>
            <a:off x="500034" y="1142984"/>
            <a:ext cx="2448272" cy="1630595"/>
          </a:xfrm>
          <a:prstGeom prst="rect">
            <a:avLst/>
          </a:prstGeom>
          <a:noFill/>
          <a:ln w="9525">
            <a:noFill/>
            <a:miter lim="800000"/>
            <a:headEnd/>
            <a:tailEnd/>
          </a:ln>
        </p:spPr>
      </p:pic>
      <p:pic>
        <p:nvPicPr>
          <p:cNvPr id="6" name="Resim 5">
            <a:extLst>
              <a:ext uri="{FF2B5EF4-FFF2-40B4-BE49-F238E27FC236}">
                <a16:creationId xmlns:a16="http://schemas.microsoft.com/office/drawing/2014/main" id="{1E01E53D-3899-4E44-A910-9F4CB32B1FD3}"/>
              </a:ext>
            </a:extLst>
          </p:cNvPr>
          <p:cNvPicPr>
            <a:picLocks noChangeAspect="1"/>
          </p:cNvPicPr>
          <p:nvPr/>
        </p:nvPicPr>
        <p:blipFill>
          <a:blip r:embed="rId5"/>
          <a:stretch>
            <a:fillRect/>
          </a:stretch>
        </p:blipFill>
        <p:spPr>
          <a:xfrm>
            <a:off x="7810667" y="0"/>
            <a:ext cx="1333333" cy="917270"/>
          </a:xfrm>
          <a:prstGeom prst="rect">
            <a:avLst/>
          </a:prstGeom>
        </p:spPr>
      </p:pic>
    </p:spTree>
  </p:cSld>
  <p:clrMapOvr>
    <a:masterClrMapping/>
  </p:clrMapOvr>
  <p:transition spd="med" advClick="0">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just"/>
            <a:r>
              <a:rPr lang="tr-TR" sz="2200" dirty="0"/>
              <a:t>Ön ödeme risk puanı aşağıdaki dört ölçüt kullanılarak belirlenecektir:</a:t>
            </a:r>
          </a:p>
        </p:txBody>
      </p:sp>
      <p:sp>
        <p:nvSpPr>
          <p:cNvPr id="3" name="2 İçerik Yer Tutucusu"/>
          <p:cNvSpPr>
            <a:spLocks noGrp="1"/>
          </p:cNvSpPr>
          <p:nvPr>
            <p:ph idx="1"/>
          </p:nvPr>
        </p:nvSpPr>
        <p:spPr>
          <a:xfrm>
            <a:off x="457200" y="2249424"/>
            <a:ext cx="8258204" cy="3322716"/>
          </a:xfrm>
        </p:spPr>
        <p:txBody>
          <a:bodyPr>
            <a:normAutofit fontScale="92500"/>
          </a:bodyPr>
          <a:lstStyle/>
          <a:p>
            <a:pPr marL="624078" lvl="0" indent="-514350" algn="just">
              <a:buFont typeface="+mj-lt"/>
              <a:buAutoNum type="arabicPeriod"/>
            </a:pPr>
            <a:r>
              <a:rPr lang="tr-TR" sz="2400" dirty="0"/>
              <a:t>Başvuru formunda taahhüt edilen ekipman, personel gibi kaynakların varlığı, </a:t>
            </a:r>
          </a:p>
          <a:p>
            <a:pPr marL="624078" lvl="0" indent="-514350" algn="just">
              <a:buFont typeface="+mj-lt"/>
              <a:buAutoNum type="arabicPeriod"/>
            </a:pPr>
            <a:r>
              <a:rPr lang="tr-TR" sz="2400" dirty="0"/>
              <a:t>Başvuru formunda taahhüt edilen proje ekibinin kurulması, </a:t>
            </a:r>
          </a:p>
          <a:p>
            <a:pPr marL="624078" lvl="0" indent="-514350" algn="just">
              <a:buFont typeface="+mj-lt"/>
              <a:buAutoNum type="arabicPeriod"/>
            </a:pPr>
            <a:r>
              <a:rPr lang="tr-TR" sz="2400" dirty="0"/>
              <a:t>Bütçe ve faaliyet planında taahhüt edilen proje ofisinin kurulması, </a:t>
            </a:r>
          </a:p>
          <a:p>
            <a:pPr marL="624078" lvl="0" indent="-514350" algn="just">
              <a:buFont typeface="+mj-lt"/>
              <a:buAutoNum type="arabicPeriod"/>
            </a:pPr>
            <a:r>
              <a:rPr lang="tr-TR" sz="2400" dirty="0"/>
              <a:t>Yararlanıcının proje amaçları, faaliyetleri ve eş finansman miktarı hakkındaki bilgisi,</a:t>
            </a:r>
          </a:p>
          <a:p>
            <a:pPr marL="624078" lvl="0" indent="-514350" algn="just">
              <a:buFont typeface="+mj-lt"/>
              <a:buAutoNum type="arabicPeriod"/>
            </a:pPr>
            <a:endParaRPr lang="tr-TR" sz="2400" dirty="0"/>
          </a:p>
          <a:p>
            <a:pPr marL="109728" lvl="0" indent="0" algn="just">
              <a:buNone/>
            </a:pPr>
            <a:r>
              <a:rPr lang="tr-TR" sz="2400" dirty="0"/>
              <a:t>** Sözleşmede faaliyetlerin başlayabilmesine yönelik bir </a:t>
            </a:r>
            <a:r>
              <a:rPr lang="tr-TR" sz="2400" dirty="0">
                <a:solidFill>
                  <a:srgbClr val="C00000"/>
                </a:solidFill>
              </a:rPr>
              <a:t>ön koşul </a:t>
            </a:r>
            <a:r>
              <a:rPr lang="tr-TR" sz="2400" dirty="0"/>
              <a:t>bulunması.</a:t>
            </a:r>
          </a:p>
        </p:txBody>
      </p:sp>
      <p:pic>
        <p:nvPicPr>
          <p:cNvPr id="4" name="Resim 3">
            <a:extLst>
              <a:ext uri="{FF2B5EF4-FFF2-40B4-BE49-F238E27FC236}">
                <a16:creationId xmlns:a16="http://schemas.microsoft.com/office/drawing/2014/main" id="{55468A1A-5B15-481B-9C67-BA7C21A3B3F9}"/>
              </a:ext>
            </a:extLst>
          </p:cNvPr>
          <p:cNvPicPr>
            <a:picLocks noChangeAspect="1"/>
          </p:cNvPicPr>
          <p:nvPr/>
        </p:nvPicPr>
        <p:blipFill>
          <a:blip r:embed="rId3"/>
          <a:stretch>
            <a:fillRect/>
          </a:stretch>
        </p:blipFill>
        <p:spPr>
          <a:xfrm>
            <a:off x="7810667" y="0"/>
            <a:ext cx="1333333" cy="917270"/>
          </a:xfrm>
          <a:prstGeom prst="rect">
            <a:avLst/>
          </a:prstGeom>
        </p:spPr>
      </p:pic>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1000"/>
                                        <p:tgtEl>
                                          <p:spTgt spid="3">
                                            <p:txEl>
                                              <p:pRg st="0" end="0"/>
                                            </p:txEl>
                                          </p:spTgt>
                                        </p:tgtEl>
                                      </p:cBhvr>
                                    </p:animEffect>
                                  </p:childTnLst>
                                </p:cTn>
                              </p:par>
                            </p:childTnLst>
                          </p:cTn>
                        </p:par>
                        <p:par>
                          <p:cTn id="8" fill="hold">
                            <p:stCondLst>
                              <p:cond delay="1000"/>
                            </p:stCondLst>
                            <p:childTnLst>
                              <p:par>
                                <p:cTn id="9" presetID="4"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ox(in)">
                                      <p:cBhvr>
                                        <p:cTn id="11" dur="1000"/>
                                        <p:tgtEl>
                                          <p:spTgt spid="3">
                                            <p:txEl>
                                              <p:pRg st="1" end="1"/>
                                            </p:txEl>
                                          </p:spTgt>
                                        </p:tgtEl>
                                      </p:cBhvr>
                                    </p:animEffect>
                                  </p:childTnLst>
                                </p:cTn>
                              </p:par>
                            </p:childTnLst>
                          </p:cTn>
                        </p:par>
                        <p:par>
                          <p:cTn id="12" fill="hold">
                            <p:stCondLst>
                              <p:cond delay="2000"/>
                            </p:stCondLst>
                            <p:childTnLst>
                              <p:par>
                                <p:cTn id="13" presetID="4" presetClass="entr" presetSubtype="16"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ox(in)">
                                      <p:cBhvr>
                                        <p:cTn id="15" dur="1000"/>
                                        <p:tgtEl>
                                          <p:spTgt spid="3">
                                            <p:txEl>
                                              <p:pRg st="2" end="2"/>
                                            </p:txEl>
                                          </p:spTgt>
                                        </p:tgtEl>
                                      </p:cBhvr>
                                    </p:animEffect>
                                  </p:childTnLst>
                                </p:cTn>
                              </p:par>
                            </p:childTnLst>
                          </p:cTn>
                        </p:par>
                        <p:par>
                          <p:cTn id="16" fill="hold">
                            <p:stCondLst>
                              <p:cond delay="3000"/>
                            </p:stCondLst>
                            <p:childTnLst>
                              <p:par>
                                <p:cTn id="17" presetID="4" presetClass="entr" presetSubtype="16"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ox(in)">
                                      <p:cBhvr>
                                        <p:cTn id="19" dur="1000"/>
                                        <p:tgtEl>
                                          <p:spTgt spid="3">
                                            <p:txEl>
                                              <p:pRg st="3" end="3"/>
                                            </p:txEl>
                                          </p:spTgt>
                                        </p:tgtEl>
                                      </p:cBhvr>
                                    </p:animEffect>
                                  </p:childTnLst>
                                </p:cTn>
                              </p:par>
                            </p:childTnLst>
                          </p:cTn>
                        </p:par>
                        <p:par>
                          <p:cTn id="20" fill="hold">
                            <p:stCondLst>
                              <p:cond delay="4000"/>
                            </p:stCondLst>
                            <p:childTnLst>
                              <p:par>
                                <p:cTn id="21" presetID="4" presetClass="entr" presetSubtype="16"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ox(in)">
                                      <p:cBhvr>
                                        <p:cTn id="23"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43000"/>
            <a:ext cx="8229600" cy="714364"/>
          </a:xfrm>
        </p:spPr>
        <p:txBody>
          <a:bodyPr>
            <a:noAutofit/>
          </a:bodyPr>
          <a:lstStyle/>
          <a:p>
            <a:r>
              <a:rPr lang="tr-TR" sz="2000" dirty="0"/>
              <a:t>Yerine getirilemeyen ölçüt sayısına bağlı olarak, her bir proje için aşağıdaki risk aralıklarına göre ön ödeme oranı farklılaşabilir:</a:t>
            </a:r>
          </a:p>
        </p:txBody>
      </p:sp>
      <p:graphicFrame>
        <p:nvGraphicFramePr>
          <p:cNvPr id="5" name="4 Tablo"/>
          <p:cNvGraphicFramePr>
            <a:graphicFrameLocks noGrp="1"/>
          </p:cNvGraphicFramePr>
          <p:nvPr>
            <p:extLst>
              <p:ext uri="{D42A27DB-BD31-4B8C-83A1-F6EECF244321}">
                <p14:modId xmlns:p14="http://schemas.microsoft.com/office/powerpoint/2010/main" val="286260189"/>
              </p:ext>
            </p:extLst>
          </p:nvPr>
        </p:nvGraphicFramePr>
        <p:xfrm>
          <a:off x="500034" y="2143116"/>
          <a:ext cx="7096302" cy="3231810"/>
        </p:xfrm>
        <a:graphic>
          <a:graphicData uri="http://schemas.openxmlformats.org/drawingml/2006/table">
            <a:tbl>
              <a:tblPr firstRow="1" bandRow="1">
                <a:tableStyleId>{5940675A-B579-460E-94D1-54222C63F5DA}</a:tableStyleId>
              </a:tblPr>
              <a:tblGrid>
                <a:gridCol w="3548151">
                  <a:extLst>
                    <a:ext uri="{9D8B030D-6E8A-4147-A177-3AD203B41FA5}">
                      <a16:colId xmlns:a16="http://schemas.microsoft.com/office/drawing/2014/main" val="20002"/>
                    </a:ext>
                  </a:extLst>
                </a:gridCol>
                <a:gridCol w="3548151">
                  <a:extLst>
                    <a:ext uri="{9D8B030D-6E8A-4147-A177-3AD203B41FA5}">
                      <a16:colId xmlns:a16="http://schemas.microsoft.com/office/drawing/2014/main" val="20003"/>
                    </a:ext>
                  </a:extLst>
                </a:gridCol>
              </a:tblGrid>
              <a:tr h="974182">
                <a:tc>
                  <a:txBody>
                    <a:bodyPr/>
                    <a:lstStyle/>
                    <a:p>
                      <a:pPr algn="ctr"/>
                      <a:r>
                        <a:rPr lang="tr-TR" sz="2000" dirty="0">
                          <a:solidFill>
                            <a:schemeClr val="bg1"/>
                          </a:solidFill>
                        </a:rPr>
                        <a:t>Risk Durumu</a:t>
                      </a:r>
                    </a:p>
                  </a:txBody>
                  <a:tcPr anchor="ctr">
                    <a:solidFill>
                      <a:schemeClr val="accent6"/>
                    </a:solidFill>
                  </a:tcPr>
                </a:tc>
                <a:tc>
                  <a:txBody>
                    <a:bodyPr/>
                    <a:lstStyle/>
                    <a:p>
                      <a:pPr algn="ctr"/>
                      <a:r>
                        <a:rPr lang="tr-TR" sz="2000" dirty="0">
                          <a:solidFill>
                            <a:schemeClr val="bg1"/>
                          </a:solidFill>
                        </a:rPr>
                        <a:t>Ön Ödeme Oranı</a:t>
                      </a:r>
                    </a:p>
                  </a:txBody>
                  <a:tcPr anchor="ctr">
                    <a:solidFill>
                      <a:schemeClr val="accent6"/>
                    </a:solidFill>
                  </a:tcPr>
                </a:tc>
                <a:extLst>
                  <a:ext uri="{0D108BD9-81ED-4DB2-BD59-A6C34878D82A}">
                    <a16:rowId xmlns:a16="http://schemas.microsoft.com/office/drawing/2014/main" val="10000"/>
                  </a:ext>
                </a:extLst>
              </a:tr>
              <a:tr h="564407">
                <a:tc>
                  <a:txBody>
                    <a:bodyPr/>
                    <a:lstStyle/>
                    <a:p>
                      <a:pPr algn="ctr"/>
                      <a:r>
                        <a:rPr lang="tr-TR" u="none" dirty="0"/>
                        <a:t>Çok Düşük Risk </a:t>
                      </a:r>
                    </a:p>
                  </a:txBody>
                  <a:tcPr anchor="ctr">
                    <a:solidFill>
                      <a:srgbClr val="FFFFFF"/>
                    </a:solidFill>
                  </a:tcPr>
                </a:tc>
                <a:tc>
                  <a:txBody>
                    <a:bodyPr/>
                    <a:lstStyle/>
                    <a:p>
                      <a:pPr algn="ctr"/>
                      <a:r>
                        <a:rPr lang="tr-TR" u="none" dirty="0"/>
                        <a:t>% 40</a:t>
                      </a:r>
                    </a:p>
                  </a:txBody>
                  <a:tcPr anchor="ctr">
                    <a:solidFill>
                      <a:srgbClr val="FFFFFF"/>
                    </a:solidFill>
                  </a:tcPr>
                </a:tc>
                <a:extLst>
                  <a:ext uri="{0D108BD9-81ED-4DB2-BD59-A6C34878D82A}">
                    <a16:rowId xmlns:a16="http://schemas.microsoft.com/office/drawing/2014/main" val="10001"/>
                  </a:ext>
                </a:extLst>
              </a:tr>
              <a:tr h="564407">
                <a:tc>
                  <a:txBody>
                    <a:bodyPr/>
                    <a:lstStyle/>
                    <a:p>
                      <a:pPr algn="ctr"/>
                      <a:r>
                        <a:rPr lang="tr-TR" u="none" dirty="0"/>
                        <a:t>Düşük Risk </a:t>
                      </a:r>
                    </a:p>
                  </a:txBody>
                  <a:tcPr anchor="ctr">
                    <a:solidFill>
                      <a:srgbClr val="FFFF99"/>
                    </a:solidFill>
                  </a:tcPr>
                </a:tc>
                <a:tc>
                  <a:txBody>
                    <a:bodyPr/>
                    <a:lstStyle/>
                    <a:p>
                      <a:pPr algn="ctr"/>
                      <a:r>
                        <a:rPr lang="tr-TR" u="none" dirty="0"/>
                        <a:t>% 40</a:t>
                      </a:r>
                    </a:p>
                  </a:txBody>
                  <a:tcPr anchor="ctr">
                    <a:solidFill>
                      <a:srgbClr val="FFFF99"/>
                    </a:solidFill>
                  </a:tcPr>
                </a:tc>
                <a:extLst>
                  <a:ext uri="{0D108BD9-81ED-4DB2-BD59-A6C34878D82A}">
                    <a16:rowId xmlns:a16="http://schemas.microsoft.com/office/drawing/2014/main" val="10002"/>
                  </a:ext>
                </a:extLst>
              </a:tr>
              <a:tr h="564407">
                <a:tc>
                  <a:txBody>
                    <a:bodyPr/>
                    <a:lstStyle/>
                    <a:p>
                      <a:pPr algn="ctr"/>
                      <a:r>
                        <a:rPr lang="tr-TR" u="none" dirty="0"/>
                        <a:t>Orta Risk </a:t>
                      </a:r>
                    </a:p>
                  </a:txBody>
                  <a:tcPr anchor="ctr">
                    <a:solidFill>
                      <a:srgbClr val="FFC000"/>
                    </a:solidFill>
                  </a:tcPr>
                </a:tc>
                <a:tc>
                  <a:txBody>
                    <a:bodyPr/>
                    <a:lstStyle/>
                    <a:p>
                      <a:pPr algn="ctr"/>
                      <a:r>
                        <a:rPr lang="tr-TR" u="none"/>
                        <a:t>% 20-40</a:t>
                      </a:r>
                      <a:endParaRPr lang="tr-TR" u="none" dirty="0"/>
                    </a:p>
                  </a:txBody>
                  <a:tcPr anchor="ctr">
                    <a:solidFill>
                      <a:srgbClr val="FFC000"/>
                    </a:solidFill>
                  </a:tcPr>
                </a:tc>
                <a:extLst>
                  <a:ext uri="{0D108BD9-81ED-4DB2-BD59-A6C34878D82A}">
                    <a16:rowId xmlns:a16="http://schemas.microsoft.com/office/drawing/2014/main" val="10003"/>
                  </a:ext>
                </a:extLst>
              </a:tr>
              <a:tr h="564407">
                <a:tc>
                  <a:txBody>
                    <a:bodyPr/>
                    <a:lstStyle/>
                    <a:p>
                      <a:pPr algn="ctr"/>
                      <a:r>
                        <a:rPr lang="tr-TR" u="none" dirty="0"/>
                        <a:t>Yüksek Risk </a:t>
                      </a:r>
                    </a:p>
                  </a:txBody>
                  <a:tcPr anchor="ctr">
                    <a:solidFill>
                      <a:srgbClr val="FF0000"/>
                    </a:solidFill>
                  </a:tcPr>
                </a:tc>
                <a:tc>
                  <a:txBody>
                    <a:bodyPr/>
                    <a:lstStyle/>
                    <a:p>
                      <a:pPr algn="ctr"/>
                      <a:r>
                        <a:rPr lang="tr-TR" u="none" dirty="0"/>
                        <a:t>% 0</a:t>
                      </a:r>
                    </a:p>
                  </a:txBody>
                  <a:tcPr anchor="ctr">
                    <a:solidFill>
                      <a:srgbClr val="FF0000"/>
                    </a:solidFill>
                  </a:tcPr>
                </a:tc>
                <a:extLst>
                  <a:ext uri="{0D108BD9-81ED-4DB2-BD59-A6C34878D82A}">
                    <a16:rowId xmlns:a16="http://schemas.microsoft.com/office/drawing/2014/main" val="10004"/>
                  </a:ext>
                </a:extLst>
              </a:tr>
            </a:tbl>
          </a:graphicData>
        </a:graphic>
      </p:graphicFrame>
      <p:pic>
        <p:nvPicPr>
          <p:cNvPr id="4" name="Resim 3">
            <a:extLst>
              <a:ext uri="{FF2B5EF4-FFF2-40B4-BE49-F238E27FC236}">
                <a16:creationId xmlns:a16="http://schemas.microsoft.com/office/drawing/2014/main" id="{D502E916-1524-46AD-80F5-582A6D52CC12}"/>
              </a:ext>
            </a:extLst>
          </p:cNvPr>
          <p:cNvPicPr>
            <a:picLocks noChangeAspect="1"/>
          </p:cNvPicPr>
          <p:nvPr/>
        </p:nvPicPr>
        <p:blipFill>
          <a:blip r:embed="rId3"/>
          <a:stretch>
            <a:fillRect/>
          </a:stretch>
        </p:blipFill>
        <p:spPr>
          <a:xfrm>
            <a:off x="7810667" y="0"/>
            <a:ext cx="1333333" cy="917270"/>
          </a:xfrm>
          <a:prstGeom prst="rect">
            <a:avLst/>
          </a:prstGeom>
        </p:spPr>
      </p:pic>
    </p:spTree>
  </p:cSld>
  <p:clrMapOvr>
    <a:masterClrMapping/>
  </p:clrMapOvr>
  <p:transition spd="med" advClick="0">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1439" y="1409320"/>
            <a:ext cx="7929618" cy="4253674"/>
          </a:xfrm>
        </p:spPr>
        <p:txBody>
          <a:bodyPr>
            <a:normAutofit lnSpcReduction="10000"/>
          </a:bodyPr>
          <a:lstStyle/>
          <a:p>
            <a:pPr marL="531813" indent="-422275" algn="just">
              <a:buFont typeface="Wingdings" pitchFamily="2" charset="2"/>
              <a:buChar char="§"/>
            </a:pPr>
            <a:r>
              <a:rPr lang="tr-TR" dirty="0"/>
              <a:t>Riskli görülen projelerin yararlanıcıları bilgilendirilecek ve bu yararlanıcılara risk düzeyinin düşürülebilmesi için </a:t>
            </a:r>
            <a:r>
              <a:rPr lang="tr-TR" i="1" dirty="0">
                <a:solidFill>
                  <a:srgbClr val="FF0000"/>
                </a:solidFill>
              </a:rPr>
              <a:t>1 (bir) aya </a:t>
            </a:r>
          </a:p>
          <a:p>
            <a:pPr marL="531813" indent="-422275" algn="just">
              <a:buNone/>
            </a:pPr>
            <a:r>
              <a:rPr lang="tr-TR" i="1" dirty="0">
                <a:solidFill>
                  <a:srgbClr val="FF0000"/>
                </a:solidFill>
              </a:rPr>
              <a:t>	kadar süre</a:t>
            </a:r>
            <a:r>
              <a:rPr lang="tr-TR" i="1" dirty="0"/>
              <a:t> </a:t>
            </a:r>
            <a:r>
              <a:rPr lang="tr-TR" dirty="0"/>
              <a:t>tanınacaktır.</a:t>
            </a:r>
          </a:p>
          <a:p>
            <a:pPr marL="531813" indent="-422275" algn="just">
              <a:buNone/>
            </a:pPr>
            <a:endParaRPr lang="tr-TR" dirty="0"/>
          </a:p>
          <a:p>
            <a:pPr marL="531813" indent="-422275" algn="just">
              <a:buFont typeface="Wingdings" pitchFamily="2" charset="2"/>
              <a:buChar char="§"/>
            </a:pPr>
            <a:r>
              <a:rPr lang="tr-TR" dirty="0"/>
              <a:t>Bu sürenin sonunda, risk durumunun </a:t>
            </a:r>
          </a:p>
          <a:p>
            <a:pPr marL="531813" indent="-422275" algn="just">
              <a:buNone/>
            </a:pPr>
            <a:r>
              <a:rPr lang="tr-TR" dirty="0"/>
              <a:t>	devam etmesi ve yararlanıcının </a:t>
            </a:r>
          </a:p>
          <a:p>
            <a:pPr marL="531813" indent="-422275" algn="just">
              <a:buNone/>
            </a:pPr>
            <a:r>
              <a:rPr lang="tr-TR" dirty="0"/>
              <a:t>	sözleşme yükümlülüklerini yerine getirmede gerekli önlemleri almaması halinde, sözleşme hükümleri gereğince </a:t>
            </a:r>
            <a:r>
              <a:rPr lang="tr-TR" u="sng" dirty="0"/>
              <a:t>sözleşme feshedilebilir.</a:t>
            </a:r>
          </a:p>
        </p:txBody>
      </p:sp>
      <p:pic>
        <p:nvPicPr>
          <p:cNvPr id="4" name="3 Resim" descr="onemliyazi.jpg"/>
          <p:cNvPicPr>
            <a:picLocks noChangeAspect="1"/>
          </p:cNvPicPr>
          <p:nvPr/>
        </p:nvPicPr>
        <p:blipFill>
          <a:blip r:embed="rId3" cstate="print"/>
          <a:srcRect l="17500" r="20000"/>
          <a:stretch>
            <a:fillRect/>
          </a:stretch>
        </p:blipFill>
        <p:spPr>
          <a:xfrm>
            <a:off x="7164288" y="2276872"/>
            <a:ext cx="1785950" cy="1785950"/>
          </a:xfrm>
          <a:prstGeom prst="rect">
            <a:avLst/>
          </a:prstGeom>
        </p:spPr>
      </p:pic>
      <p:pic>
        <p:nvPicPr>
          <p:cNvPr id="5" name="Resim 4">
            <a:extLst>
              <a:ext uri="{FF2B5EF4-FFF2-40B4-BE49-F238E27FC236}">
                <a16:creationId xmlns:a16="http://schemas.microsoft.com/office/drawing/2014/main" id="{B38AF6CD-65B1-4995-820C-3CCFE0257354}"/>
              </a:ext>
            </a:extLst>
          </p:cNvPr>
          <p:cNvPicPr>
            <a:picLocks noChangeAspect="1"/>
          </p:cNvPicPr>
          <p:nvPr/>
        </p:nvPicPr>
        <p:blipFill>
          <a:blip r:embed="rId4"/>
          <a:stretch>
            <a:fillRect/>
          </a:stretch>
        </p:blipFill>
        <p:spPr>
          <a:xfrm>
            <a:off x="7810667" y="0"/>
            <a:ext cx="1333333" cy="917270"/>
          </a:xfrm>
          <a:prstGeom prst="rect">
            <a:avLst/>
          </a:prstGeom>
        </p:spPr>
      </p:pic>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2" presetClass="entr" presetSubtype="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1+#ppt_w/2"/>
                                          </p:val>
                                        </p:tav>
                                        <p:tav tm="100000">
                                          <p:val>
                                            <p:strVal val="#ppt_x"/>
                                          </p:val>
                                        </p:tav>
                                      </p:tavLst>
                                    </p:anim>
                                    <p:anim calcmode="lin" valueType="num">
                                      <p:cBhvr additive="base">
                                        <p:cTn id="11" dur="500" fill="hold"/>
                                        <p:tgtEl>
                                          <p:spTgt spid="4"/>
                                        </p:tgtEl>
                                        <p:attrNameLst>
                                          <p:attrName>ppt_y</p:attrName>
                                        </p:attrNameLst>
                                      </p:cBhvr>
                                      <p:tavLst>
                                        <p:tav tm="0">
                                          <p:val>
                                            <p:strVal val="#ppt_y"/>
                                          </p:val>
                                        </p:tav>
                                        <p:tav tm="100000">
                                          <p:val>
                                            <p:strVal val="#ppt_y"/>
                                          </p:val>
                                        </p:tav>
                                      </p:tavLst>
                                    </p:anim>
                                  </p:childTnLst>
                                </p:cTn>
                              </p:par>
                              <p:par>
                                <p:cTn id="12" presetID="5" presetClass="entr" presetSubtype="1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heckerboard(across)">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checkerboard(across)">
                                      <p:cBhvr>
                                        <p:cTn id="19" dur="500"/>
                                        <p:tgtEl>
                                          <p:spTgt spid="3">
                                            <p:txEl>
                                              <p:pRg st="3" end="3"/>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heckerboard(across)">
                                      <p:cBhvr>
                                        <p:cTn id="25" dur="500"/>
                                        <p:tgtEl>
                                          <p:spTgt spid="3">
                                            <p:txEl>
                                              <p:pRg st="5" end="5"/>
                                            </p:txEl>
                                          </p:spTgt>
                                        </p:tgtEl>
                                      </p:cBhvr>
                                    </p:animEffect>
                                  </p:childTnLst>
                                </p:cTn>
                              </p:par>
                              <p:par>
                                <p:cTn id="26" presetID="22" presetClass="exit" presetSubtype="4" fill="hold" nodeType="withEffect">
                                  <p:stCondLst>
                                    <p:cond delay="0"/>
                                  </p:stCondLst>
                                  <p:childTnLst>
                                    <p:animEffect transition="out" filter="wipe(down)">
                                      <p:cBhvr>
                                        <p:cTn id="27" dur="500"/>
                                        <p:tgtEl>
                                          <p:spTgt spid="3">
                                            <p:txEl>
                                              <p:pRg st="0" end="0"/>
                                            </p:txEl>
                                          </p:spTgt>
                                        </p:tgtEl>
                                      </p:cBhvr>
                                    </p:animEffect>
                                    <p:set>
                                      <p:cBhvr>
                                        <p:cTn id="28" dur="1" fill="hold">
                                          <p:stCondLst>
                                            <p:cond delay="499"/>
                                          </p:stCondLst>
                                        </p:cTn>
                                        <p:tgtEl>
                                          <p:spTgt spid="3">
                                            <p:txEl>
                                              <p:pRg st="0" end="0"/>
                                            </p:txEl>
                                          </p:spTgt>
                                        </p:tgtEl>
                                        <p:attrNameLst>
                                          <p:attrName>style.visibility</p:attrName>
                                        </p:attrNameLst>
                                      </p:cBhvr>
                                      <p:to>
                                        <p:strVal val="hidden"/>
                                      </p:to>
                                    </p:set>
                                  </p:childTnLst>
                                </p:cTn>
                              </p:par>
                              <p:par>
                                <p:cTn id="29" presetID="22" presetClass="exit" presetSubtype="4" fill="hold" nodeType="withEffect">
                                  <p:stCondLst>
                                    <p:cond delay="0"/>
                                  </p:stCondLst>
                                  <p:childTnLst>
                                    <p:animEffect transition="out" filter="wipe(down)">
                                      <p:cBhvr>
                                        <p:cTn id="30" dur="500"/>
                                        <p:tgtEl>
                                          <p:spTgt spid="3">
                                            <p:txEl>
                                              <p:pRg st="1" end="1"/>
                                            </p:txEl>
                                          </p:spTgt>
                                        </p:tgtEl>
                                      </p:cBhvr>
                                    </p:animEffect>
                                    <p:set>
                                      <p:cBhvr>
                                        <p:cTn id="31"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aphicFrame>
        <p:nvGraphicFramePr>
          <p:cNvPr id="2" name="Tablo 1">
            <a:extLst>
              <a:ext uri="{FF2B5EF4-FFF2-40B4-BE49-F238E27FC236}">
                <a16:creationId xmlns:a16="http://schemas.microsoft.com/office/drawing/2014/main" id="{3A836DC5-BD46-47EE-85D9-4BB7982DFA59}"/>
              </a:ext>
            </a:extLst>
          </p:cNvPr>
          <p:cNvGraphicFramePr>
            <a:graphicFrameLocks noGrp="1"/>
          </p:cNvGraphicFramePr>
          <p:nvPr>
            <p:extLst>
              <p:ext uri="{D42A27DB-BD31-4B8C-83A1-F6EECF244321}">
                <p14:modId xmlns:p14="http://schemas.microsoft.com/office/powerpoint/2010/main" val="2067035395"/>
              </p:ext>
            </p:extLst>
          </p:nvPr>
        </p:nvGraphicFramePr>
        <p:xfrm>
          <a:off x="1470834" y="2877164"/>
          <a:ext cx="6197510" cy="551836"/>
        </p:xfrm>
        <a:graphic>
          <a:graphicData uri="http://schemas.openxmlformats.org/drawingml/2006/table">
            <a:tbl>
              <a:tblPr firstRow="1" bandRow="1">
                <a:tableStyleId>{5C22544A-7EE6-4342-B048-85BDC9FD1C3A}</a:tableStyleId>
              </a:tblPr>
              <a:tblGrid>
                <a:gridCol w="6197510">
                  <a:extLst>
                    <a:ext uri="{9D8B030D-6E8A-4147-A177-3AD203B41FA5}">
                      <a16:colId xmlns:a16="http://schemas.microsoft.com/office/drawing/2014/main" val="2301182970"/>
                    </a:ext>
                  </a:extLst>
                </a:gridCol>
              </a:tblGrid>
              <a:tr h="551836">
                <a:tc>
                  <a:txBody>
                    <a:bodyPr/>
                    <a:lstStyle/>
                    <a:p>
                      <a:pPr algn="ctr"/>
                      <a:r>
                        <a:rPr lang="tr-TR" sz="2200" dirty="0"/>
                        <a:t>KALKINMA AJANSLARI YÖNETİM SİSTEMİ (KAYS)</a:t>
                      </a:r>
                    </a:p>
                  </a:txBody>
                  <a:tcPr/>
                </a:tc>
                <a:extLst>
                  <a:ext uri="{0D108BD9-81ED-4DB2-BD59-A6C34878D82A}">
                    <a16:rowId xmlns:a16="http://schemas.microsoft.com/office/drawing/2014/main" val="2835235845"/>
                  </a:ext>
                </a:extLst>
              </a:tr>
            </a:tbl>
          </a:graphicData>
        </a:graphic>
      </p:graphicFrame>
      <p:graphicFrame>
        <p:nvGraphicFramePr>
          <p:cNvPr id="3" name="Tablo 2">
            <a:extLst>
              <a:ext uri="{FF2B5EF4-FFF2-40B4-BE49-F238E27FC236}">
                <a16:creationId xmlns:a16="http://schemas.microsoft.com/office/drawing/2014/main" id="{39A15B20-513C-4C96-ADB6-E30C330ED0A7}"/>
              </a:ext>
            </a:extLst>
          </p:cNvPr>
          <p:cNvGraphicFramePr>
            <a:graphicFrameLocks noGrp="1"/>
          </p:cNvGraphicFramePr>
          <p:nvPr>
            <p:extLst/>
          </p:nvPr>
        </p:nvGraphicFramePr>
        <p:xfrm>
          <a:off x="1504443" y="4149080"/>
          <a:ext cx="6096000" cy="37084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1195337539"/>
                    </a:ext>
                  </a:extLst>
                </a:gridCol>
              </a:tblGrid>
              <a:tr h="370840">
                <a:tc>
                  <a:txBody>
                    <a:bodyPr/>
                    <a:lstStyle/>
                    <a:p>
                      <a:pPr algn="ctr"/>
                      <a:r>
                        <a:rPr lang="tr-TR" dirty="0"/>
                        <a:t>EYLÜL 2018</a:t>
                      </a:r>
                    </a:p>
                  </a:txBody>
                  <a:tcPr/>
                </a:tc>
                <a:extLst>
                  <a:ext uri="{0D108BD9-81ED-4DB2-BD59-A6C34878D82A}">
                    <a16:rowId xmlns:a16="http://schemas.microsoft.com/office/drawing/2014/main" val="4162358636"/>
                  </a:ext>
                </a:extLst>
              </a:tr>
            </a:tbl>
          </a:graphicData>
        </a:graphic>
      </p:graphicFrame>
    </p:spTree>
    <p:extLst>
      <p:ext uri="{BB962C8B-B14F-4D97-AF65-F5344CB8AC3E}">
        <p14:creationId xmlns:p14="http://schemas.microsoft.com/office/powerpoint/2010/main" val="645275239"/>
      </p:ext>
    </p:extLst>
  </p:cSld>
  <p:clrMapOvr>
    <a:masterClrMapping/>
  </p:clrMapOvr>
  <p:transition spd="med" advClick="0">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C:\Users\kerem.gozuacik\Desktop\Kays-logo.png"/>
          <p:cNvPicPr>
            <a:picLocks noChangeAspect="1" noChangeArrowheads="1"/>
          </p:cNvPicPr>
          <p:nvPr/>
        </p:nvPicPr>
        <p:blipFill>
          <a:blip r:embed="rId4" cstate="print"/>
          <a:srcRect/>
          <a:stretch>
            <a:fillRect/>
          </a:stretch>
        </p:blipFill>
        <p:spPr bwMode="auto">
          <a:xfrm>
            <a:off x="2357423" y="1428737"/>
            <a:ext cx="3438714" cy="1141864"/>
          </a:xfrm>
          <a:prstGeom prst="rect">
            <a:avLst/>
          </a:prstGeom>
          <a:noFill/>
        </p:spPr>
      </p:pic>
      <p:sp>
        <p:nvSpPr>
          <p:cNvPr id="8" name="7 İçerik Yer Tutucusu"/>
          <p:cNvSpPr>
            <a:spLocks noGrp="1"/>
          </p:cNvSpPr>
          <p:nvPr>
            <p:ph idx="4294967295"/>
          </p:nvPr>
        </p:nvSpPr>
        <p:spPr>
          <a:xfrm>
            <a:off x="642910" y="3143250"/>
            <a:ext cx="8001056" cy="2000250"/>
          </a:xfrm>
          <a:noFill/>
        </p:spPr>
        <p:txBody>
          <a:bodyPr>
            <a:normAutofit fontScale="85000" lnSpcReduction="20000"/>
          </a:bodyPr>
          <a:lstStyle/>
          <a:p>
            <a:pPr>
              <a:buNone/>
            </a:pPr>
            <a:r>
              <a:rPr lang="tr-TR" sz="2900" dirty="0"/>
              <a:t>Bu sunumun amacı;</a:t>
            </a:r>
          </a:p>
          <a:p>
            <a:pPr>
              <a:buNone/>
            </a:pPr>
            <a:r>
              <a:rPr lang="tr-TR" sz="2900" dirty="0"/>
              <a:t>KAYS ta temel işlevlerin neler olduğu ve nasıl kullanılacakları hakkında kısaca bilgi vermektir. </a:t>
            </a:r>
          </a:p>
          <a:p>
            <a:pPr>
              <a:buNone/>
            </a:pPr>
            <a:endParaRPr lang="tr-TR" sz="2600" dirty="0">
              <a:solidFill>
                <a:srgbClr val="FF0000"/>
              </a:solidFill>
            </a:endParaRPr>
          </a:p>
          <a:p>
            <a:pPr>
              <a:buNone/>
            </a:pPr>
            <a:r>
              <a:rPr lang="tr-TR" sz="2900" dirty="0"/>
              <a:t>Erişim Linki:</a:t>
            </a:r>
          </a:p>
          <a:p>
            <a:pPr>
              <a:buNone/>
            </a:pPr>
            <a:r>
              <a:rPr lang="tr-TR" sz="2600" dirty="0">
                <a:hlinkClick r:id="rId5"/>
              </a:rPr>
              <a:t>https://kaysuygulama.kalkinma.gov.tr/Kays/KaysIstemci/giris.jsp</a:t>
            </a:r>
            <a:endParaRPr lang="tr-TR" sz="2600" dirty="0"/>
          </a:p>
          <a:p>
            <a:pPr>
              <a:buNone/>
            </a:pPr>
            <a:endParaRPr lang="tr-TR" sz="2600" dirty="0"/>
          </a:p>
        </p:txBody>
      </p:sp>
      <p:pic>
        <p:nvPicPr>
          <p:cNvPr id="4" name="Resim 3">
            <a:extLst>
              <a:ext uri="{FF2B5EF4-FFF2-40B4-BE49-F238E27FC236}">
                <a16:creationId xmlns:a16="http://schemas.microsoft.com/office/drawing/2014/main" id="{9A57EB65-7FA6-4DF8-AE6E-40F1CBAAE12F}"/>
              </a:ext>
            </a:extLst>
          </p:cNvPr>
          <p:cNvPicPr>
            <a:picLocks noChangeAspect="1"/>
          </p:cNvPicPr>
          <p:nvPr/>
        </p:nvPicPr>
        <p:blipFill>
          <a:blip r:embed="rId6"/>
          <a:stretch>
            <a:fillRect/>
          </a:stretch>
        </p:blipFill>
        <p:spPr>
          <a:xfrm>
            <a:off x="7810667" y="0"/>
            <a:ext cx="1333333" cy="917270"/>
          </a:xfrm>
          <a:prstGeom prst="rect">
            <a:avLst/>
          </a:prstGeom>
        </p:spPr>
      </p:pic>
    </p:spTree>
  </p:cSld>
  <p:clrMapOvr>
    <a:masterClrMapping/>
  </p:clrMapOvr>
  <p:transition spd="med" advClick="0">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2 Başlık"/>
          <p:cNvSpPr txBox="1">
            <a:spLocks/>
          </p:cNvSpPr>
          <p:nvPr/>
        </p:nvSpPr>
        <p:spPr>
          <a:xfrm>
            <a:off x="2786050" y="1285860"/>
            <a:ext cx="3543296" cy="642942"/>
          </a:xfrm>
          <a:prstGeom prst="rect">
            <a:avLst/>
          </a:prstGeom>
        </p:spPr>
        <p:txBody>
          <a:bodyPr/>
          <a:lstStyle/>
          <a:p>
            <a:pPr>
              <a:spcBef>
                <a:spcPct val="0"/>
              </a:spcBef>
              <a:defRPr/>
            </a:pPr>
            <a:r>
              <a:rPr lang="tr-TR" sz="4000" dirty="0">
                <a:solidFill>
                  <a:prstClr val="black">
                    <a:lumMod val="75000"/>
                    <a:lumOff val="25000"/>
                  </a:prstClr>
                </a:solidFill>
                <a:latin typeface="Trebuchet MS"/>
                <a:cs typeface="Times New Roman" pitchFamily="18" charset="0"/>
              </a:rPr>
              <a:t>Projesi Nedir?</a:t>
            </a:r>
          </a:p>
        </p:txBody>
      </p:sp>
      <p:sp>
        <p:nvSpPr>
          <p:cNvPr id="5" name="3 İçerik Yer Tutucusu"/>
          <p:cNvSpPr txBox="1">
            <a:spLocks/>
          </p:cNvSpPr>
          <p:nvPr/>
        </p:nvSpPr>
        <p:spPr>
          <a:xfrm>
            <a:off x="457200" y="2249424"/>
            <a:ext cx="8229600" cy="3465592"/>
          </a:xfrm>
          <a:prstGeom prst="rect">
            <a:avLst/>
          </a:prstGeom>
          <a:ln>
            <a:noFill/>
          </a:ln>
        </p:spPr>
        <p:txBody>
          <a:bodyPr/>
          <a:lstStyle/>
          <a:p>
            <a:pPr marL="622300" indent="-512763" algn="just">
              <a:spcBef>
                <a:spcPts val="300"/>
              </a:spcBef>
              <a:buClr>
                <a:srgbClr val="A04DA3"/>
              </a:buClr>
              <a:buFont typeface="Wingdings" pitchFamily="2" charset="2"/>
              <a:buChar char="ü"/>
            </a:pPr>
            <a:r>
              <a:rPr lang="tr-TR" sz="2600" dirty="0">
                <a:solidFill>
                  <a:prstClr val="black"/>
                </a:solidFill>
              </a:rPr>
              <a:t>KALKINMA </a:t>
            </a:r>
            <a:r>
              <a:rPr lang="tr-TR" sz="2600" dirty="0" err="1">
                <a:solidFill>
                  <a:prstClr val="black"/>
                </a:solidFill>
              </a:rPr>
              <a:t>BAKANLIĞI’nın</a:t>
            </a:r>
            <a:r>
              <a:rPr lang="tr-TR" sz="2600" dirty="0">
                <a:solidFill>
                  <a:prstClr val="black"/>
                </a:solidFill>
              </a:rPr>
              <a:t> koordinasyonuyla TÜBİTAK-BİLGEM Yazılım Teknolojileri Araştırma Enstitüsü (YTE) tarafından hazırlanmış ve hazırlanmakta olan Türkiye’deki 26 Kalkınma Ajansı’nın kullandığı ortak bir platformdur.</a:t>
            </a:r>
          </a:p>
          <a:p>
            <a:pPr marL="622300" indent="-512763" algn="just">
              <a:spcBef>
                <a:spcPts val="300"/>
              </a:spcBef>
              <a:buClr>
                <a:srgbClr val="A04DA3"/>
              </a:buClr>
              <a:buFont typeface="Wingdings" pitchFamily="2" charset="2"/>
              <a:buChar char="ü"/>
              <a:defRPr/>
            </a:pPr>
            <a:endParaRPr lang="tr-TR" sz="2600" dirty="0">
              <a:solidFill>
                <a:prstClr val="black"/>
              </a:solidFill>
            </a:endParaRPr>
          </a:p>
          <a:p>
            <a:pPr marL="622300" indent="-512763" algn="just">
              <a:spcBef>
                <a:spcPts val="300"/>
              </a:spcBef>
              <a:buClr>
                <a:srgbClr val="A04DA3"/>
              </a:buClr>
              <a:buFont typeface="Wingdings" pitchFamily="2" charset="2"/>
              <a:buChar char="ü"/>
            </a:pPr>
            <a:r>
              <a:rPr lang="tr-TR" sz="2600" dirty="0">
                <a:solidFill>
                  <a:prstClr val="black"/>
                </a:solidFill>
              </a:rPr>
              <a:t>Oluşan ihtiyaç ve geri bildirimlere göre sürekli geliştirilmekte ve güncellenmektedir. Son sürüm: v9.9.0</a:t>
            </a:r>
          </a:p>
        </p:txBody>
      </p:sp>
      <p:pic>
        <p:nvPicPr>
          <p:cNvPr id="7" name="6 Resim" descr="bilgem.jpg"/>
          <p:cNvPicPr>
            <a:picLocks noChangeAspect="1"/>
          </p:cNvPicPr>
          <p:nvPr/>
        </p:nvPicPr>
        <p:blipFill>
          <a:blip r:embed="rId4" cstate="print"/>
          <a:stretch>
            <a:fillRect/>
          </a:stretch>
        </p:blipFill>
        <p:spPr>
          <a:xfrm>
            <a:off x="7534312" y="1000108"/>
            <a:ext cx="1109654" cy="1126076"/>
          </a:xfrm>
          <a:prstGeom prst="rect">
            <a:avLst/>
          </a:prstGeom>
        </p:spPr>
      </p:pic>
      <p:pic>
        <p:nvPicPr>
          <p:cNvPr id="10" name="Picture 2" descr="C:\Users\kerem.gozuacik\Desktop\Kays-logo.png"/>
          <p:cNvPicPr>
            <a:picLocks noChangeAspect="1" noChangeArrowheads="1"/>
          </p:cNvPicPr>
          <p:nvPr/>
        </p:nvPicPr>
        <p:blipFill>
          <a:blip r:embed="rId5" cstate="print">
            <a:lum/>
          </a:blip>
          <a:srcRect/>
          <a:stretch>
            <a:fillRect/>
          </a:stretch>
        </p:blipFill>
        <p:spPr bwMode="auto">
          <a:xfrm>
            <a:off x="348950" y="1285860"/>
            <a:ext cx="2366484" cy="785818"/>
          </a:xfrm>
          <a:prstGeom prst="rect">
            <a:avLst/>
          </a:prstGeom>
          <a:noFill/>
        </p:spPr>
      </p:pic>
      <p:pic>
        <p:nvPicPr>
          <p:cNvPr id="8" name="Resim 7">
            <a:extLst>
              <a:ext uri="{FF2B5EF4-FFF2-40B4-BE49-F238E27FC236}">
                <a16:creationId xmlns:a16="http://schemas.microsoft.com/office/drawing/2014/main" id="{DCB9D776-8C4D-43FA-96E7-7D77220A98A6}"/>
              </a:ext>
            </a:extLst>
          </p:cNvPr>
          <p:cNvPicPr>
            <a:picLocks noChangeAspect="1"/>
          </p:cNvPicPr>
          <p:nvPr/>
        </p:nvPicPr>
        <p:blipFill>
          <a:blip r:embed="rId6"/>
          <a:stretch>
            <a:fillRect/>
          </a:stretch>
        </p:blipFill>
        <p:spPr>
          <a:xfrm>
            <a:off x="7810667" y="0"/>
            <a:ext cx="1333333" cy="917270"/>
          </a:xfrm>
          <a:prstGeom prst="rect">
            <a:avLst/>
          </a:prstGeom>
        </p:spPr>
      </p:pic>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amond(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amond(in)">
                                      <p:cBhvr>
                                        <p:cTn id="12"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5" name="4 Resim" descr="seminer.p1.jpg"/>
          <p:cNvPicPr>
            <a:picLocks noChangeAspect="1"/>
          </p:cNvPicPr>
          <p:nvPr/>
        </p:nvPicPr>
        <p:blipFill>
          <a:blip r:embed="rId4" cstate="print"/>
          <a:stretch>
            <a:fillRect/>
          </a:stretch>
        </p:blipFill>
        <p:spPr>
          <a:xfrm>
            <a:off x="5701362" y="785794"/>
            <a:ext cx="3426379" cy="3000396"/>
          </a:xfrm>
          <a:prstGeom prst="ellipse">
            <a:avLst/>
          </a:prstGeom>
          <a:ln>
            <a:noFill/>
          </a:ln>
          <a:effectLst>
            <a:softEdge rad="112500"/>
          </a:effectLst>
        </p:spPr>
      </p:pic>
      <p:sp>
        <p:nvSpPr>
          <p:cNvPr id="3" name="2 Dikdörtgen"/>
          <p:cNvSpPr/>
          <p:nvPr/>
        </p:nvSpPr>
        <p:spPr>
          <a:xfrm>
            <a:off x="285720" y="1357298"/>
            <a:ext cx="8215370" cy="4178067"/>
          </a:xfrm>
          <a:prstGeom prst="rect">
            <a:avLst/>
          </a:prstGeom>
        </p:spPr>
        <p:txBody>
          <a:bodyPr wrap="square">
            <a:spAutoFit/>
          </a:bodyPr>
          <a:lstStyle/>
          <a:p>
            <a:pPr marL="365760" indent="-256032" algn="just">
              <a:spcBef>
                <a:spcPts val="300"/>
              </a:spcBef>
              <a:buClr>
                <a:srgbClr val="A04DA3"/>
              </a:buClr>
            </a:pPr>
            <a:r>
              <a:rPr lang="tr-TR" sz="2800" dirty="0">
                <a:solidFill>
                  <a:srgbClr val="FF0000"/>
                </a:solidFill>
              </a:rPr>
              <a:t>Bu sunumda; </a:t>
            </a:r>
          </a:p>
          <a:p>
            <a:pPr marL="809625" lvl="1" indent="-390525" algn="just">
              <a:spcBef>
                <a:spcPts val="300"/>
              </a:spcBef>
              <a:buClr>
                <a:srgbClr val="438086"/>
              </a:buClr>
              <a:buFont typeface="Wingdings" pitchFamily="2" charset="2"/>
              <a:buChar char="Ø"/>
            </a:pPr>
            <a:r>
              <a:rPr lang="tr-TR" sz="2400" dirty="0">
                <a:solidFill>
                  <a:srgbClr val="5C92B5">
                    <a:lumMod val="75000"/>
                  </a:srgbClr>
                </a:solidFill>
              </a:rPr>
              <a:t>KAYS Sisteminin genel özellikleri,</a:t>
            </a:r>
          </a:p>
          <a:p>
            <a:pPr marL="809625" lvl="1" indent="-390525" algn="just">
              <a:spcBef>
                <a:spcPts val="300"/>
              </a:spcBef>
              <a:buClr>
                <a:srgbClr val="438086"/>
              </a:buClr>
              <a:buFont typeface="Wingdings" pitchFamily="2" charset="2"/>
              <a:buChar char="Ø"/>
            </a:pPr>
            <a:r>
              <a:rPr lang="tr-TR" sz="2400" dirty="0">
                <a:solidFill>
                  <a:srgbClr val="5C92B5">
                    <a:lumMod val="75000"/>
                  </a:srgbClr>
                </a:solidFill>
              </a:rPr>
              <a:t>KAYS Sistemi üzerinden yapabileceğiniz</a:t>
            </a:r>
          </a:p>
          <a:p>
            <a:pPr marL="809625" lvl="1" indent="-390525" algn="just">
              <a:spcBef>
                <a:spcPts val="300"/>
              </a:spcBef>
              <a:buClr>
                <a:srgbClr val="438086"/>
              </a:buClr>
            </a:pPr>
            <a:r>
              <a:rPr lang="tr-TR" sz="2400" dirty="0">
                <a:solidFill>
                  <a:srgbClr val="5C92B5">
                    <a:lumMod val="75000"/>
                  </a:srgbClr>
                </a:solidFill>
              </a:rPr>
              <a:t>      işlemlerin neler olduğu,</a:t>
            </a:r>
          </a:p>
          <a:p>
            <a:pPr marL="809625" lvl="1" indent="-390525" algn="just">
              <a:spcBef>
                <a:spcPts val="300"/>
              </a:spcBef>
              <a:buClr>
                <a:srgbClr val="438086"/>
              </a:buClr>
              <a:buFont typeface="Wingdings" pitchFamily="2" charset="2"/>
              <a:buChar char="Ø"/>
            </a:pPr>
            <a:r>
              <a:rPr lang="tr-TR" sz="2400" dirty="0">
                <a:solidFill>
                  <a:srgbClr val="5C92B5">
                    <a:lumMod val="75000"/>
                  </a:srgbClr>
                </a:solidFill>
              </a:rPr>
              <a:t>KAYS Sistemini öğrenmek için başvuracağım</a:t>
            </a:r>
          </a:p>
          <a:p>
            <a:pPr marL="809625" lvl="1" indent="-390525" algn="just">
              <a:spcBef>
                <a:spcPts val="300"/>
              </a:spcBef>
              <a:buClr>
                <a:srgbClr val="438086"/>
              </a:buClr>
            </a:pPr>
            <a:r>
              <a:rPr lang="tr-TR" sz="2400" dirty="0">
                <a:solidFill>
                  <a:srgbClr val="5C92B5">
                    <a:lumMod val="75000"/>
                  </a:srgbClr>
                </a:solidFill>
              </a:rPr>
              <a:t>      kaynakları nereden bulabilirim?</a:t>
            </a:r>
          </a:p>
          <a:p>
            <a:pPr marL="809625" lvl="1" indent="-390525" algn="just">
              <a:spcBef>
                <a:spcPts val="300"/>
              </a:spcBef>
              <a:buClr>
                <a:srgbClr val="438086"/>
              </a:buClr>
              <a:buFont typeface="Wingdings" pitchFamily="2" charset="2"/>
              <a:buChar char="Ø"/>
            </a:pPr>
            <a:r>
              <a:rPr lang="tr-TR" sz="2400" dirty="0">
                <a:solidFill>
                  <a:srgbClr val="5C92B5">
                    <a:lumMod val="75000"/>
                  </a:srgbClr>
                </a:solidFill>
              </a:rPr>
              <a:t>Bu Başvuru Kılavuzlarını  ve diğer yardım materyallerini okudum ancak yine de  sorularım var, ne yapmam gerekiyor?</a:t>
            </a:r>
          </a:p>
          <a:p>
            <a:pPr marL="366713" lvl="1" indent="-246063" algn="just">
              <a:spcBef>
                <a:spcPts val="300"/>
              </a:spcBef>
              <a:buClr>
                <a:srgbClr val="438086"/>
              </a:buClr>
            </a:pPr>
            <a:r>
              <a:rPr lang="tr-TR" sz="2800" dirty="0">
                <a:solidFill>
                  <a:srgbClr val="FF0000"/>
                </a:solidFill>
              </a:rPr>
              <a:t>konuları yer almaktadır.</a:t>
            </a:r>
          </a:p>
        </p:txBody>
      </p:sp>
      <p:pic>
        <p:nvPicPr>
          <p:cNvPr id="4" name="Resim 3">
            <a:extLst>
              <a:ext uri="{FF2B5EF4-FFF2-40B4-BE49-F238E27FC236}">
                <a16:creationId xmlns:a16="http://schemas.microsoft.com/office/drawing/2014/main" id="{11539833-F1D0-4F77-BBB1-7FF029DA7F1C}"/>
              </a:ext>
            </a:extLst>
          </p:cNvPr>
          <p:cNvPicPr>
            <a:picLocks noChangeAspect="1"/>
          </p:cNvPicPr>
          <p:nvPr/>
        </p:nvPicPr>
        <p:blipFill>
          <a:blip r:embed="rId5"/>
          <a:stretch>
            <a:fillRect/>
          </a:stretch>
        </p:blipFill>
        <p:spPr>
          <a:xfrm>
            <a:off x="7810667" y="0"/>
            <a:ext cx="1333333" cy="917270"/>
          </a:xfrm>
          <a:prstGeom prst="rect">
            <a:avLst/>
          </a:prstGeom>
        </p:spPr>
      </p:pic>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par>
                                <p:cTn id="8" presetID="2" presetClass="entr" presetSubtype="8"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1" dur="500" fill="hold"/>
                                        <p:tgtEl>
                                          <p:spTgt spid="3">
                                            <p:txEl>
                                              <p:pRg st="0" end="0"/>
                                            </p:txEl>
                                          </p:spTgt>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5" dur="1000" fill="hold"/>
                                        <p:tgtEl>
                                          <p:spTgt spid="3">
                                            <p:txEl>
                                              <p:pRg st="1" end="1"/>
                                            </p:txEl>
                                          </p:spTgt>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 calcmode="lin" valueType="num">
                                      <p:cBhvr additive="base">
                                        <p:cTn id="18" dur="1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19" dur="1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ppt_y"/>
                                          </p:val>
                                        </p:tav>
                                        <p:tav tm="100000">
                                          <p:val>
                                            <p:strVal val="#ppt_y"/>
                                          </p:val>
                                        </p:tav>
                                      </p:tavLst>
                                    </p:anim>
                                  </p:childTnLst>
                                </p:cTn>
                              </p:par>
                              <p:par>
                                <p:cTn id="26" presetID="22" presetClass="exit" presetSubtype="4" fill="hold" nodeType="withEffect">
                                  <p:stCondLst>
                                    <p:cond delay="0"/>
                                  </p:stCondLst>
                                  <p:childTnLst>
                                    <p:animEffect transition="out" filter="wipe(down)">
                                      <p:cBhvr>
                                        <p:cTn id="27" dur="500"/>
                                        <p:tgtEl>
                                          <p:spTgt spid="3">
                                            <p:txEl>
                                              <p:pRg st="1" end="1"/>
                                            </p:txEl>
                                          </p:spTgt>
                                        </p:tgtEl>
                                      </p:cBhvr>
                                    </p:animEffect>
                                    <p:set>
                                      <p:cBhvr>
                                        <p:cTn id="28" dur="1" fill="hold">
                                          <p:stCondLst>
                                            <p:cond delay="499"/>
                                          </p:stCondLst>
                                        </p:cTn>
                                        <p:tgtEl>
                                          <p:spTgt spid="3">
                                            <p:txEl>
                                              <p:pRg st="1" end="1"/>
                                            </p:txEl>
                                          </p:spTgt>
                                        </p:tgtEl>
                                        <p:attrNameLst>
                                          <p:attrName>style.visibility</p:attrName>
                                        </p:attrNameLst>
                                      </p:cBhvr>
                                      <p:to>
                                        <p:strVal val="hidden"/>
                                      </p:to>
                                    </p:set>
                                  </p:childTnLst>
                                </p:cTn>
                              </p:par>
                              <p:par>
                                <p:cTn id="29" presetID="2" presetClass="entr" presetSubtype="8"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ppt_y"/>
                                          </p:val>
                                        </p:tav>
                                        <p:tav tm="100000">
                                          <p:val>
                                            <p:strVal val="#ppt_y"/>
                                          </p:val>
                                        </p:tav>
                                      </p:tavLst>
                                    </p:anim>
                                  </p:childTnLst>
                                </p:cTn>
                              </p:par>
                              <p:par>
                                <p:cTn id="43" presetID="22" presetClass="exit" presetSubtype="4" fill="hold" nodeType="withEffect">
                                  <p:stCondLst>
                                    <p:cond delay="0"/>
                                  </p:stCondLst>
                                  <p:childTnLst>
                                    <p:animEffect transition="out" filter="wipe(down)">
                                      <p:cBhvr>
                                        <p:cTn id="44" dur="500"/>
                                        <p:tgtEl>
                                          <p:spTgt spid="3">
                                            <p:txEl>
                                              <p:pRg st="2" end="2"/>
                                            </p:txEl>
                                          </p:spTgt>
                                        </p:tgtEl>
                                      </p:cBhvr>
                                    </p:animEffect>
                                    <p:set>
                                      <p:cBhvr>
                                        <p:cTn id="45" dur="1" fill="hold">
                                          <p:stCondLst>
                                            <p:cond delay="499"/>
                                          </p:stCondLst>
                                        </p:cTn>
                                        <p:tgtEl>
                                          <p:spTgt spid="3">
                                            <p:txEl>
                                              <p:pRg st="2" end="2"/>
                                            </p:txEl>
                                          </p:spTgt>
                                        </p:tgtEl>
                                        <p:attrNameLst>
                                          <p:attrName>style.visibility</p:attrName>
                                        </p:attrNameLst>
                                      </p:cBhvr>
                                      <p:to>
                                        <p:strVal val="hidden"/>
                                      </p:to>
                                    </p:set>
                                  </p:childTnLst>
                                </p:cTn>
                              </p:par>
                              <p:par>
                                <p:cTn id="46" presetID="22" presetClass="exit" presetSubtype="4" fill="hold" nodeType="withEffect">
                                  <p:stCondLst>
                                    <p:cond delay="0"/>
                                  </p:stCondLst>
                                  <p:childTnLst>
                                    <p:animEffect transition="out" filter="wipe(down)">
                                      <p:cBhvr>
                                        <p:cTn id="47" dur="500"/>
                                        <p:tgtEl>
                                          <p:spTgt spid="3">
                                            <p:txEl>
                                              <p:pRg st="3" end="3"/>
                                            </p:txEl>
                                          </p:spTgt>
                                        </p:tgtEl>
                                      </p:cBhvr>
                                    </p:animEffect>
                                    <p:set>
                                      <p:cBhvr>
                                        <p:cTn id="48"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 calcmode="lin" valueType="num">
                                      <p:cBhvr additive="base">
                                        <p:cTn id="5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3">
                                            <p:txEl>
                                              <p:pRg st="6" end="6"/>
                                            </p:txEl>
                                          </p:spTgt>
                                        </p:tgtEl>
                                        <p:attrNameLst>
                                          <p:attrName>ppt_y</p:attrName>
                                        </p:attrNameLst>
                                      </p:cBhvr>
                                      <p:tavLst>
                                        <p:tav tm="0">
                                          <p:val>
                                            <p:strVal val="#ppt_y"/>
                                          </p:val>
                                        </p:tav>
                                        <p:tav tm="100000">
                                          <p:val>
                                            <p:strVal val="#ppt_y"/>
                                          </p:val>
                                        </p:tav>
                                      </p:tavLst>
                                    </p:anim>
                                  </p:childTnLst>
                                </p:cTn>
                              </p:par>
                              <p:par>
                                <p:cTn id="55" presetID="22" presetClass="exit" presetSubtype="4" fill="hold" nodeType="withEffect">
                                  <p:stCondLst>
                                    <p:cond delay="0"/>
                                  </p:stCondLst>
                                  <p:childTnLst>
                                    <p:animEffect transition="out" filter="wipe(down)">
                                      <p:cBhvr>
                                        <p:cTn id="56" dur="500"/>
                                        <p:tgtEl>
                                          <p:spTgt spid="3">
                                            <p:txEl>
                                              <p:pRg st="4" end="4"/>
                                            </p:txEl>
                                          </p:spTgt>
                                        </p:tgtEl>
                                      </p:cBhvr>
                                    </p:animEffect>
                                    <p:set>
                                      <p:cBhvr>
                                        <p:cTn id="57" dur="1" fill="hold">
                                          <p:stCondLst>
                                            <p:cond delay="499"/>
                                          </p:stCondLst>
                                        </p:cTn>
                                        <p:tgtEl>
                                          <p:spTgt spid="3">
                                            <p:txEl>
                                              <p:pRg st="4" end="4"/>
                                            </p:txEl>
                                          </p:spTgt>
                                        </p:tgtEl>
                                        <p:attrNameLst>
                                          <p:attrName>style.visibility</p:attrName>
                                        </p:attrNameLst>
                                      </p:cBhvr>
                                      <p:to>
                                        <p:strVal val="hidden"/>
                                      </p:to>
                                    </p:set>
                                  </p:childTnLst>
                                </p:cTn>
                              </p:par>
                              <p:par>
                                <p:cTn id="58" presetID="22" presetClass="exit" presetSubtype="4" fill="hold" nodeType="withEffect">
                                  <p:stCondLst>
                                    <p:cond delay="0"/>
                                  </p:stCondLst>
                                  <p:childTnLst>
                                    <p:animEffect transition="out" filter="wipe(down)">
                                      <p:cBhvr>
                                        <p:cTn id="59" dur="500"/>
                                        <p:tgtEl>
                                          <p:spTgt spid="3">
                                            <p:txEl>
                                              <p:pRg st="5" end="5"/>
                                            </p:txEl>
                                          </p:spTgt>
                                        </p:tgtEl>
                                      </p:cBhvr>
                                    </p:animEffect>
                                    <p:set>
                                      <p:cBhvr>
                                        <p:cTn id="60"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5 Başlık"/>
          <p:cNvSpPr>
            <a:spLocks noGrp="1"/>
          </p:cNvSpPr>
          <p:nvPr>
            <p:ph type="title"/>
          </p:nvPr>
        </p:nvSpPr>
        <p:spPr>
          <a:xfrm>
            <a:off x="857224" y="1143000"/>
            <a:ext cx="7829576" cy="1066800"/>
          </a:xfrm>
        </p:spPr>
        <p:txBody>
          <a:bodyPr>
            <a:normAutofit/>
          </a:bodyPr>
          <a:lstStyle/>
          <a:p>
            <a:r>
              <a:rPr lang="tr-TR" b="1" dirty="0"/>
              <a:t>SUNUM İÇERİĞİ</a:t>
            </a:r>
          </a:p>
        </p:txBody>
      </p:sp>
      <p:sp>
        <p:nvSpPr>
          <p:cNvPr id="7" name="6 İçerik Yer Tutucusu"/>
          <p:cNvSpPr>
            <a:spLocks noGrp="1"/>
          </p:cNvSpPr>
          <p:nvPr>
            <p:ph idx="1"/>
          </p:nvPr>
        </p:nvSpPr>
        <p:spPr>
          <a:xfrm>
            <a:off x="628680" y="2132856"/>
            <a:ext cx="8229600" cy="3807874"/>
          </a:xfrm>
        </p:spPr>
        <p:txBody>
          <a:bodyPr>
            <a:normAutofit/>
          </a:bodyPr>
          <a:lstStyle/>
          <a:p>
            <a:pPr marL="719138" lvl="0" indent="-609600">
              <a:buFont typeface="Wingdings" pitchFamily="2" charset="2"/>
              <a:buChar char="ü"/>
            </a:pPr>
            <a:r>
              <a:rPr lang="tr-TR" sz="3600" dirty="0"/>
              <a:t>İzleme Kapsamı</a:t>
            </a:r>
          </a:p>
          <a:p>
            <a:pPr marL="719138" indent="-609600">
              <a:buFont typeface="Wingdings" pitchFamily="2" charset="2"/>
              <a:buChar char="ü"/>
            </a:pPr>
            <a:r>
              <a:rPr lang="tr-TR" sz="3600" dirty="0"/>
              <a:t>İzleme Araçları ve Faaliyetleri</a:t>
            </a:r>
          </a:p>
          <a:p>
            <a:pPr marL="719138" indent="-609600">
              <a:buFont typeface="Wingdings" pitchFamily="2" charset="2"/>
              <a:buChar char="ü"/>
            </a:pPr>
            <a:r>
              <a:rPr lang="tr-TR" sz="3600" dirty="0"/>
              <a:t>Yararlanıcının İzleme Kapsamındaki Yükümlülükleri</a:t>
            </a:r>
          </a:p>
          <a:p>
            <a:pPr marL="719138" indent="-609600">
              <a:buFont typeface="Wingdings" pitchFamily="2" charset="2"/>
              <a:buChar char="ü"/>
            </a:pPr>
            <a:r>
              <a:rPr lang="tr-TR" sz="3600" dirty="0"/>
              <a:t>Risk Değerlendirmesi</a:t>
            </a:r>
          </a:p>
        </p:txBody>
      </p:sp>
      <p:pic>
        <p:nvPicPr>
          <p:cNvPr id="4" name="3 Resim" descr="website-mgnt.jpg"/>
          <p:cNvPicPr>
            <a:picLocks noChangeAspect="1"/>
          </p:cNvPicPr>
          <p:nvPr/>
        </p:nvPicPr>
        <p:blipFill>
          <a:blip r:embed="rId4" cstate="print"/>
          <a:stretch>
            <a:fillRect/>
          </a:stretch>
        </p:blipFill>
        <p:spPr>
          <a:xfrm>
            <a:off x="6572264" y="1142984"/>
            <a:ext cx="2095501" cy="1571626"/>
          </a:xfrm>
          <a:prstGeom prst="rect">
            <a:avLst/>
          </a:prstGeom>
        </p:spPr>
      </p:pic>
      <p:pic>
        <p:nvPicPr>
          <p:cNvPr id="3" name="Resim 2">
            <a:extLst>
              <a:ext uri="{FF2B5EF4-FFF2-40B4-BE49-F238E27FC236}">
                <a16:creationId xmlns:a16="http://schemas.microsoft.com/office/drawing/2014/main" id="{33DBE0DC-2186-4F89-8A7B-07B5A3A25356}"/>
              </a:ext>
            </a:extLst>
          </p:cNvPr>
          <p:cNvPicPr>
            <a:picLocks noChangeAspect="1"/>
          </p:cNvPicPr>
          <p:nvPr/>
        </p:nvPicPr>
        <p:blipFill>
          <a:blip r:embed="rId5"/>
          <a:stretch>
            <a:fillRect/>
          </a:stretch>
        </p:blipFill>
        <p:spPr>
          <a:xfrm>
            <a:off x="7810667" y="0"/>
            <a:ext cx="1333333" cy="91727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0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blinds(horizontal)">
                                      <p:cBhvr>
                                        <p:cTn id="10" dur="500"/>
                                        <p:tgtEl>
                                          <p:spTgt spid="7">
                                            <p:txEl>
                                              <p:pRg st="0" end="0"/>
                                            </p:txEl>
                                          </p:spTgt>
                                        </p:tgtEl>
                                      </p:cBhvr>
                                    </p:animEffect>
                                  </p:childTnLst>
                                </p:cTn>
                              </p:par>
                            </p:childTnLst>
                          </p:cTn>
                        </p:par>
                        <p:par>
                          <p:cTn id="11" fill="hold">
                            <p:stCondLst>
                              <p:cond delay="1000"/>
                            </p:stCondLst>
                            <p:childTnLst>
                              <p:par>
                                <p:cTn id="12" presetID="3" presetClass="entr" presetSubtype="10" fill="hold" nodeType="after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blinds(horizontal)">
                                      <p:cBhvr>
                                        <p:cTn id="14" dur="500"/>
                                        <p:tgtEl>
                                          <p:spTgt spid="7">
                                            <p:txEl>
                                              <p:pRg st="1" end="1"/>
                                            </p:txEl>
                                          </p:spTgt>
                                        </p:tgtEl>
                                      </p:cBhvr>
                                    </p:animEffect>
                                  </p:childTnLst>
                                </p:cTn>
                              </p:par>
                            </p:childTnLst>
                          </p:cTn>
                        </p:par>
                        <p:par>
                          <p:cTn id="15" fill="hold">
                            <p:stCondLst>
                              <p:cond delay="1500"/>
                            </p:stCondLst>
                            <p:childTnLst>
                              <p:par>
                                <p:cTn id="16" presetID="3" presetClass="entr" presetSubtype="10" fill="hold" nodeType="after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blinds(horizontal)">
                                      <p:cBhvr>
                                        <p:cTn id="18" dur="500"/>
                                        <p:tgtEl>
                                          <p:spTgt spid="7">
                                            <p:txEl>
                                              <p:pRg st="2" end="2"/>
                                            </p:txEl>
                                          </p:spTgt>
                                        </p:tgtEl>
                                      </p:cBhvr>
                                    </p:animEffect>
                                  </p:childTnLst>
                                </p:cTn>
                              </p:par>
                            </p:childTnLst>
                          </p:cTn>
                        </p:par>
                        <p:par>
                          <p:cTn id="19" fill="hold">
                            <p:stCondLst>
                              <p:cond delay="2000"/>
                            </p:stCondLst>
                            <p:childTnLst>
                              <p:par>
                                <p:cTn id="20" presetID="3" presetClass="entr" presetSubtype="10" fill="hold" nodeType="after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6" name="5 Resim" descr="Ekran Alıntısı.JPG"/>
          <p:cNvPicPr>
            <a:picLocks noChangeAspect="1"/>
          </p:cNvPicPr>
          <p:nvPr/>
        </p:nvPicPr>
        <p:blipFill>
          <a:blip r:embed="rId4" cstate="print"/>
          <a:stretch>
            <a:fillRect/>
          </a:stretch>
        </p:blipFill>
        <p:spPr>
          <a:xfrm>
            <a:off x="5553075" y="1916832"/>
            <a:ext cx="3590925" cy="3438525"/>
          </a:xfrm>
          <a:prstGeom prst="rect">
            <a:avLst/>
          </a:prstGeom>
        </p:spPr>
      </p:pic>
      <p:sp>
        <p:nvSpPr>
          <p:cNvPr id="4" name="3 Başlık"/>
          <p:cNvSpPr>
            <a:spLocks noGrp="1"/>
          </p:cNvSpPr>
          <p:nvPr>
            <p:ph type="title"/>
          </p:nvPr>
        </p:nvSpPr>
        <p:spPr>
          <a:xfrm>
            <a:off x="500034" y="1000108"/>
            <a:ext cx="8358246" cy="571504"/>
          </a:xfrm>
        </p:spPr>
        <p:txBody>
          <a:bodyPr>
            <a:normAutofit fontScale="90000"/>
          </a:bodyPr>
          <a:lstStyle/>
          <a:p>
            <a:r>
              <a:rPr lang="tr-TR" sz="3200" dirty="0"/>
              <a:t>KAYS Sistemi üzerinden neler yapabilirsiniz?</a:t>
            </a:r>
          </a:p>
        </p:txBody>
      </p:sp>
      <p:sp>
        <p:nvSpPr>
          <p:cNvPr id="5" name="4 İçerik Yer Tutucusu"/>
          <p:cNvSpPr>
            <a:spLocks noGrp="1"/>
          </p:cNvSpPr>
          <p:nvPr>
            <p:ph idx="1"/>
          </p:nvPr>
        </p:nvSpPr>
        <p:spPr>
          <a:xfrm>
            <a:off x="214282" y="1714488"/>
            <a:ext cx="7000924" cy="4071966"/>
          </a:xfrm>
        </p:spPr>
        <p:txBody>
          <a:bodyPr>
            <a:normAutofit fontScale="85000" lnSpcReduction="20000"/>
          </a:bodyPr>
          <a:lstStyle/>
          <a:p>
            <a:pPr marL="533400" indent="-423863">
              <a:buFont typeface="Wingdings" pitchFamily="2" charset="2"/>
              <a:buChar char="ü"/>
            </a:pPr>
            <a:r>
              <a:rPr lang="tr-TR" dirty="0"/>
              <a:t>Proje Başvurusu</a:t>
            </a:r>
          </a:p>
          <a:p>
            <a:pPr marL="533400" indent="-423863">
              <a:buFont typeface="Wingdings" pitchFamily="2" charset="2"/>
              <a:buChar char="ü"/>
            </a:pPr>
            <a:r>
              <a:rPr lang="tr-TR" dirty="0"/>
              <a:t>Sözleşme İşlemleri</a:t>
            </a:r>
          </a:p>
          <a:p>
            <a:pPr marL="989013" lvl="2" indent="-423863" defTabSz="1079500">
              <a:buFont typeface="Wingdings" pitchFamily="2" charset="2"/>
              <a:buChar char="§"/>
            </a:pPr>
            <a:r>
              <a:rPr lang="tr-TR" dirty="0"/>
              <a:t>Mali Kimlik Formu oluşturma</a:t>
            </a:r>
          </a:p>
          <a:p>
            <a:pPr marL="989013" lvl="2" indent="-423863" defTabSz="1079500">
              <a:buFont typeface="Wingdings" pitchFamily="2" charset="2"/>
              <a:buChar char="§"/>
            </a:pPr>
            <a:r>
              <a:rPr lang="tr-TR" dirty="0"/>
              <a:t>Kimlik Beyan İşlemleri</a:t>
            </a:r>
          </a:p>
          <a:p>
            <a:pPr marL="989013" lvl="2" indent="-423863" defTabSz="1079500">
              <a:buFont typeface="Wingdings" pitchFamily="2" charset="2"/>
              <a:buChar char="§"/>
            </a:pPr>
            <a:r>
              <a:rPr lang="tr-TR" dirty="0"/>
              <a:t>Sözleşme Kontrol Listesi işlemleri</a:t>
            </a:r>
          </a:p>
          <a:p>
            <a:pPr marL="533400" indent="-423863">
              <a:buFont typeface="Wingdings" pitchFamily="2" charset="2"/>
              <a:buChar char="ü"/>
            </a:pPr>
            <a:r>
              <a:rPr lang="tr-TR" dirty="0"/>
              <a:t>Sözleşme Değişikliği İşlemleri </a:t>
            </a:r>
            <a:r>
              <a:rPr lang="tr-TR" sz="2400" dirty="0">
                <a:solidFill>
                  <a:schemeClr val="accent1"/>
                </a:solidFill>
              </a:rPr>
              <a:t>(Bildirim ve Zeyilname)</a:t>
            </a:r>
          </a:p>
          <a:p>
            <a:pPr marL="533400" indent="-423863">
              <a:buFont typeface="Wingdings" pitchFamily="2" charset="2"/>
              <a:buChar char="ü"/>
            </a:pPr>
            <a:r>
              <a:rPr lang="tr-TR" dirty="0" err="1"/>
              <a:t>Satınalma</a:t>
            </a:r>
            <a:r>
              <a:rPr lang="tr-TR" dirty="0"/>
              <a:t> Bilgi Girişi</a:t>
            </a:r>
          </a:p>
          <a:p>
            <a:pPr marL="533400" indent="-423863">
              <a:buFont typeface="Wingdings" pitchFamily="2" charset="2"/>
              <a:buChar char="ü"/>
            </a:pPr>
            <a:r>
              <a:rPr lang="tr-TR" dirty="0"/>
              <a:t>Yararlanıcı Raporları</a:t>
            </a:r>
          </a:p>
          <a:p>
            <a:pPr marL="989013" lvl="2" indent="-423863">
              <a:buFont typeface="Wingdings" pitchFamily="2" charset="2"/>
              <a:buChar char="§"/>
            </a:pPr>
            <a:r>
              <a:rPr lang="tr-TR" dirty="0"/>
              <a:t>Ara Rapor</a:t>
            </a:r>
          </a:p>
          <a:p>
            <a:pPr marL="989013" lvl="2" indent="-423863">
              <a:buFont typeface="Wingdings" pitchFamily="2" charset="2"/>
              <a:buChar char="§"/>
            </a:pPr>
            <a:r>
              <a:rPr lang="tr-TR" dirty="0"/>
              <a:t>Nihai Rapor</a:t>
            </a:r>
          </a:p>
          <a:p>
            <a:pPr marL="533400" lvl="0" indent="-423863">
              <a:buClr>
                <a:srgbClr val="A04DA3"/>
              </a:buClr>
              <a:buFont typeface="Wingdings" pitchFamily="2" charset="2"/>
              <a:buChar char="ü"/>
            </a:pPr>
            <a:r>
              <a:rPr lang="tr-TR" dirty="0">
                <a:solidFill>
                  <a:prstClr val="black"/>
                </a:solidFill>
              </a:rPr>
              <a:t>Ödeme Talebi İşlemleri</a:t>
            </a:r>
          </a:p>
          <a:p>
            <a:pPr marL="533400" lvl="0" indent="-423863">
              <a:buClr>
                <a:srgbClr val="A04DA3"/>
              </a:buClr>
              <a:buFont typeface="Wingdings" pitchFamily="2" charset="2"/>
              <a:buChar char="ü"/>
            </a:pPr>
            <a:r>
              <a:rPr lang="tr-TR" dirty="0">
                <a:solidFill>
                  <a:prstClr val="black"/>
                </a:solidFill>
              </a:rPr>
              <a:t>İzleme Ziyaret Bilgileri Görüntüleme</a:t>
            </a:r>
          </a:p>
        </p:txBody>
      </p:sp>
      <p:pic>
        <p:nvPicPr>
          <p:cNvPr id="7" name="6 Resim" descr="k_28092224_proje3.jpg"/>
          <p:cNvPicPr>
            <a:picLocks noChangeAspect="1"/>
          </p:cNvPicPr>
          <p:nvPr/>
        </p:nvPicPr>
        <p:blipFill>
          <a:blip r:embed="rId5" cstate="print"/>
          <a:stretch>
            <a:fillRect/>
          </a:stretch>
        </p:blipFill>
        <p:spPr>
          <a:xfrm>
            <a:off x="7786710" y="4714884"/>
            <a:ext cx="714380" cy="446487"/>
          </a:xfrm>
          <a:prstGeom prst="rect">
            <a:avLst/>
          </a:prstGeom>
        </p:spPr>
      </p:pic>
      <p:pic>
        <p:nvPicPr>
          <p:cNvPr id="8" name="Resim 7">
            <a:extLst>
              <a:ext uri="{FF2B5EF4-FFF2-40B4-BE49-F238E27FC236}">
                <a16:creationId xmlns:a16="http://schemas.microsoft.com/office/drawing/2014/main" id="{BB16556E-0133-400B-AF6F-66EBDBE83324}"/>
              </a:ext>
            </a:extLst>
          </p:cNvPr>
          <p:cNvPicPr>
            <a:picLocks noChangeAspect="1"/>
          </p:cNvPicPr>
          <p:nvPr/>
        </p:nvPicPr>
        <p:blipFill>
          <a:blip r:embed="rId6"/>
          <a:stretch>
            <a:fillRect/>
          </a:stretch>
        </p:blipFill>
        <p:spPr>
          <a:xfrm>
            <a:off x="7810667" y="0"/>
            <a:ext cx="1333333" cy="917270"/>
          </a:xfrm>
          <a:prstGeom prst="rect">
            <a:avLst/>
          </a:prstGeom>
        </p:spPr>
      </p:pic>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out)">
                                      <p:cBhvr>
                                        <p:cTn id="7" dur="1000"/>
                                        <p:tgtEl>
                                          <p:spTgt spid="6"/>
                                        </p:tgtEl>
                                      </p:cBhvr>
                                    </p:animEffect>
                                  </p:childTnLst>
                                </p:cTn>
                              </p:par>
                              <p:par>
                                <p:cTn id="8" presetID="2" presetClass="entr" presetSubtype="8"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 calcmode="lin" valueType="num">
                                      <p:cBhvr additive="base">
                                        <p:cTn id="10"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1"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additive="base">
                                        <p:cTn id="15"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nodeType="after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 calcmode="lin" valueType="num">
                                      <p:cBhvr additive="base">
                                        <p:cTn id="20"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8" fill="hold" nodeType="after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8" fill="hold" nodeType="after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 calcmode="lin" valueType="num">
                                      <p:cBhvr additive="base">
                                        <p:cTn id="30"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8" fill="hold" nodeType="after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additive="base">
                                        <p:cTn id="35"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 presetClass="entr" presetSubtype="8" fill="hold" nodeType="after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 calcmode="lin" valueType="num">
                                      <p:cBhvr additive="base">
                                        <p:cTn id="40"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 presetClass="entr" presetSubtype="8" fill="hold" nodeType="afterEffect">
                                  <p:stCondLst>
                                    <p:cond delay="0"/>
                                  </p:stCondLst>
                                  <p:childTnLst>
                                    <p:set>
                                      <p:cBhvr>
                                        <p:cTn id="44" dur="1" fill="hold">
                                          <p:stCondLst>
                                            <p:cond delay="0"/>
                                          </p:stCondLst>
                                        </p:cTn>
                                        <p:tgtEl>
                                          <p:spTgt spid="5">
                                            <p:txEl>
                                              <p:pRg st="7" end="7"/>
                                            </p:txEl>
                                          </p:spTgt>
                                        </p:tgtEl>
                                        <p:attrNameLst>
                                          <p:attrName>style.visibility</p:attrName>
                                        </p:attrNameLst>
                                      </p:cBhvr>
                                      <p:to>
                                        <p:strVal val="visible"/>
                                      </p:to>
                                    </p:set>
                                    <p:anim calcmode="lin" valueType="num">
                                      <p:cBhvr additive="base">
                                        <p:cTn id="45"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2" presetClass="entr" presetSubtype="8" fill="hold" nodeType="afterEffect">
                                  <p:stCondLst>
                                    <p:cond delay="0"/>
                                  </p:stCondLst>
                                  <p:childTnLst>
                                    <p:set>
                                      <p:cBhvr>
                                        <p:cTn id="49" dur="1" fill="hold">
                                          <p:stCondLst>
                                            <p:cond delay="0"/>
                                          </p:stCondLst>
                                        </p:cTn>
                                        <p:tgtEl>
                                          <p:spTgt spid="5">
                                            <p:txEl>
                                              <p:pRg st="8" end="8"/>
                                            </p:txEl>
                                          </p:spTgt>
                                        </p:tgtEl>
                                        <p:attrNameLst>
                                          <p:attrName>style.visibility</p:attrName>
                                        </p:attrNameLst>
                                      </p:cBhvr>
                                      <p:to>
                                        <p:strVal val="visible"/>
                                      </p:to>
                                    </p:set>
                                    <p:anim calcmode="lin" valueType="num">
                                      <p:cBhvr additive="base">
                                        <p:cTn id="50" dur="500" fill="hold"/>
                                        <p:tgtEl>
                                          <p:spTgt spid="5">
                                            <p:txEl>
                                              <p:pRg st="8" end="8"/>
                                            </p:txEl>
                                          </p:spTgt>
                                        </p:tgtEl>
                                        <p:attrNameLst>
                                          <p:attrName>ppt_x</p:attrName>
                                        </p:attrNameLst>
                                      </p:cBhvr>
                                      <p:tavLst>
                                        <p:tav tm="0">
                                          <p:val>
                                            <p:strVal val="0-#ppt_w/2"/>
                                          </p:val>
                                        </p:tav>
                                        <p:tav tm="100000">
                                          <p:val>
                                            <p:strVal val="#ppt_x"/>
                                          </p:val>
                                        </p:tav>
                                      </p:tavLst>
                                    </p:anim>
                                    <p:anim calcmode="lin" valueType="num">
                                      <p:cBhvr additive="base">
                                        <p:cTn id="51" dur="5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par>
                          <p:cTn id="52" fill="hold">
                            <p:stCondLst>
                              <p:cond delay="5000"/>
                            </p:stCondLst>
                            <p:childTnLst>
                              <p:par>
                                <p:cTn id="53" presetID="2" presetClass="entr" presetSubtype="8" fill="hold" nodeType="afterEffect">
                                  <p:stCondLst>
                                    <p:cond delay="0"/>
                                  </p:stCondLst>
                                  <p:childTnLst>
                                    <p:set>
                                      <p:cBhvr>
                                        <p:cTn id="54" dur="1" fill="hold">
                                          <p:stCondLst>
                                            <p:cond delay="0"/>
                                          </p:stCondLst>
                                        </p:cTn>
                                        <p:tgtEl>
                                          <p:spTgt spid="5">
                                            <p:txEl>
                                              <p:pRg st="9" end="9"/>
                                            </p:txEl>
                                          </p:spTgt>
                                        </p:tgtEl>
                                        <p:attrNameLst>
                                          <p:attrName>style.visibility</p:attrName>
                                        </p:attrNameLst>
                                      </p:cBhvr>
                                      <p:to>
                                        <p:strVal val="visible"/>
                                      </p:to>
                                    </p:set>
                                    <p:anim calcmode="lin" valueType="num">
                                      <p:cBhvr additive="base">
                                        <p:cTn id="55" dur="500" fill="hold"/>
                                        <p:tgtEl>
                                          <p:spTgt spid="5">
                                            <p:txEl>
                                              <p:pRg st="9" end="9"/>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
                                            <p:txEl>
                                              <p:pRg st="9" end="9"/>
                                            </p:txEl>
                                          </p:spTgt>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2" presetClass="entr" presetSubtype="8" fill="hold" nodeType="afterEffect">
                                  <p:stCondLst>
                                    <p:cond delay="0"/>
                                  </p:stCondLst>
                                  <p:childTnLst>
                                    <p:set>
                                      <p:cBhvr>
                                        <p:cTn id="59" dur="1" fill="hold">
                                          <p:stCondLst>
                                            <p:cond delay="0"/>
                                          </p:stCondLst>
                                        </p:cTn>
                                        <p:tgtEl>
                                          <p:spTgt spid="5">
                                            <p:txEl>
                                              <p:pRg st="10" end="10"/>
                                            </p:txEl>
                                          </p:spTgt>
                                        </p:tgtEl>
                                        <p:attrNameLst>
                                          <p:attrName>style.visibility</p:attrName>
                                        </p:attrNameLst>
                                      </p:cBhvr>
                                      <p:to>
                                        <p:strVal val="visible"/>
                                      </p:to>
                                    </p:set>
                                    <p:anim calcmode="lin" valueType="num">
                                      <p:cBhvr additive="base">
                                        <p:cTn id="60" dur="500" fill="hold"/>
                                        <p:tgtEl>
                                          <p:spTgt spid="5">
                                            <p:txEl>
                                              <p:pRg st="10" end="10"/>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5">
                                            <p:txEl>
                                              <p:pRg st="10" end="10"/>
                                            </p:txEl>
                                          </p:spTgt>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 presetClass="entr" presetSubtype="8" fill="hold" nodeType="afterEffect">
                                  <p:stCondLst>
                                    <p:cond delay="0"/>
                                  </p:stCondLst>
                                  <p:childTnLst>
                                    <p:set>
                                      <p:cBhvr>
                                        <p:cTn id="64" dur="1" fill="hold">
                                          <p:stCondLst>
                                            <p:cond delay="0"/>
                                          </p:stCondLst>
                                        </p:cTn>
                                        <p:tgtEl>
                                          <p:spTgt spid="5">
                                            <p:txEl>
                                              <p:pRg st="11" end="11"/>
                                            </p:txEl>
                                          </p:spTgt>
                                        </p:tgtEl>
                                        <p:attrNameLst>
                                          <p:attrName>style.visibility</p:attrName>
                                        </p:attrNameLst>
                                      </p:cBhvr>
                                      <p:to>
                                        <p:strVal val="visible"/>
                                      </p:to>
                                    </p:set>
                                    <p:anim calcmode="lin" valueType="num">
                                      <p:cBhvr additive="base">
                                        <p:cTn id="65" dur="500" fill="hold"/>
                                        <p:tgtEl>
                                          <p:spTgt spid="5">
                                            <p:txEl>
                                              <p:pRg st="11" end="11"/>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5">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3 Başlık"/>
          <p:cNvSpPr>
            <a:spLocks noGrp="1"/>
          </p:cNvSpPr>
          <p:nvPr>
            <p:ph type="title"/>
          </p:nvPr>
        </p:nvSpPr>
        <p:spPr>
          <a:xfrm>
            <a:off x="1785918" y="214290"/>
            <a:ext cx="3571900" cy="642926"/>
          </a:xfrm>
        </p:spPr>
        <p:txBody>
          <a:bodyPr>
            <a:normAutofit/>
          </a:bodyPr>
          <a:lstStyle/>
          <a:p>
            <a:r>
              <a:rPr lang="tr-TR" sz="3200" dirty="0">
                <a:solidFill>
                  <a:schemeClr val="bg1"/>
                </a:solidFill>
              </a:rPr>
              <a:t>Sistem Özellikleri</a:t>
            </a:r>
          </a:p>
        </p:txBody>
      </p:sp>
      <p:sp>
        <p:nvSpPr>
          <p:cNvPr id="13" name="12 Dikdörtgen"/>
          <p:cNvSpPr/>
          <p:nvPr/>
        </p:nvSpPr>
        <p:spPr>
          <a:xfrm>
            <a:off x="2000232" y="1643050"/>
            <a:ext cx="4857784"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2800" b="1" spc="50" dirty="0">
                <a:ln w="11430"/>
                <a:gradFill>
                  <a:gsLst>
                    <a:gs pos="25000">
                      <a:srgbClr val="438086">
                        <a:satMod val="155000"/>
                      </a:srgbClr>
                    </a:gs>
                    <a:gs pos="100000">
                      <a:srgbClr val="438086">
                        <a:shade val="45000"/>
                        <a:satMod val="165000"/>
                      </a:srgbClr>
                    </a:gs>
                  </a:gsLst>
                  <a:lin ang="5400000"/>
                </a:gradFill>
                <a:effectLst>
                  <a:outerShdw blurRad="76200" dist="50800" dir="5400000" algn="tl" rotWithShape="0">
                    <a:srgbClr val="000000">
                      <a:alpha val="65000"/>
                    </a:srgbClr>
                  </a:outerShdw>
                </a:effectLst>
              </a:rPr>
              <a:t>1. Sistem sizi yönlendirir… </a:t>
            </a:r>
          </a:p>
        </p:txBody>
      </p:sp>
      <p:pic>
        <p:nvPicPr>
          <p:cNvPr id="14" name="13 Resim" descr="labirent.jpg"/>
          <p:cNvPicPr>
            <a:picLocks noChangeAspect="1"/>
          </p:cNvPicPr>
          <p:nvPr/>
        </p:nvPicPr>
        <p:blipFill>
          <a:blip r:embed="rId4" cstate="print"/>
          <a:stretch>
            <a:fillRect/>
          </a:stretch>
        </p:blipFill>
        <p:spPr>
          <a:xfrm>
            <a:off x="6929454" y="1357298"/>
            <a:ext cx="1857375" cy="1209675"/>
          </a:xfrm>
          <a:prstGeom prst="rect">
            <a:avLst/>
          </a:prstGeom>
        </p:spPr>
      </p:pic>
      <p:pic>
        <p:nvPicPr>
          <p:cNvPr id="15" name="14 Resim" descr="Ekran Alıntısı.JPG"/>
          <p:cNvPicPr>
            <a:picLocks noChangeAspect="1"/>
          </p:cNvPicPr>
          <p:nvPr/>
        </p:nvPicPr>
        <p:blipFill>
          <a:blip r:embed="rId5" cstate="print"/>
          <a:stretch>
            <a:fillRect/>
          </a:stretch>
        </p:blipFill>
        <p:spPr>
          <a:xfrm>
            <a:off x="500034" y="2928934"/>
            <a:ext cx="8286795" cy="2786082"/>
          </a:xfrm>
          <a:prstGeom prst="rect">
            <a:avLst/>
          </a:prstGeom>
        </p:spPr>
      </p:pic>
      <p:pic>
        <p:nvPicPr>
          <p:cNvPr id="16" name="15 Resim" descr="yön.jpg"/>
          <p:cNvPicPr>
            <a:picLocks noChangeAspect="1"/>
          </p:cNvPicPr>
          <p:nvPr/>
        </p:nvPicPr>
        <p:blipFill>
          <a:blip r:embed="rId6" cstate="print"/>
          <a:stretch>
            <a:fillRect/>
          </a:stretch>
        </p:blipFill>
        <p:spPr>
          <a:xfrm>
            <a:off x="224308" y="1142984"/>
            <a:ext cx="2061676" cy="1500198"/>
          </a:xfrm>
          <a:prstGeom prst="rect">
            <a:avLst/>
          </a:prstGeom>
        </p:spPr>
      </p:pic>
      <p:pic>
        <p:nvPicPr>
          <p:cNvPr id="7" name="Resim 6">
            <a:extLst>
              <a:ext uri="{FF2B5EF4-FFF2-40B4-BE49-F238E27FC236}">
                <a16:creationId xmlns:a16="http://schemas.microsoft.com/office/drawing/2014/main" id="{36C4ED42-57ED-4966-89BC-A46CD4E602AB}"/>
              </a:ext>
            </a:extLst>
          </p:cNvPr>
          <p:cNvPicPr>
            <a:picLocks noChangeAspect="1"/>
          </p:cNvPicPr>
          <p:nvPr/>
        </p:nvPicPr>
        <p:blipFill>
          <a:blip r:embed="rId7"/>
          <a:stretch>
            <a:fillRect/>
          </a:stretch>
        </p:blipFill>
        <p:spPr>
          <a:xfrm>
            <a:off x="7810667" y="0"/>
            <a:ext cx="1333333" cy="917270"/>
          </a:xfrm>
          <a:prstGeom prst="rect">
            <a:avLst/>
          </a:prstGeom>
        </p:spPr>
      </p:pic>
    </p:spTree>
  </p:cSld>
  <p:clrMapOvr>
    <a:masterClrMapping/>
  </p:clrMapOvr>
  <p:transition spd="med" advClick="0">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9" name="8 Resim" descr="bilgi.JPG"/>
          <p:cNvPicPr>
            <a:picLocks noChangeAspect="1"/>
          </p:cNvPicPr>
          <p:nvPr/>
        </p:nvPicPr>
        <p:blipFill>
          <a:blip r:embed="rId4" cstate="print"/>
          <a:stretch>
            <a:fillRect/>
          </a:stretch>
        </p:blipFill>
        <p:spPr>
          <a:xfrm>
            <a:off x="557226" y="4214818"/>
            <a:ext cx="5943600" cy="600075"/>
          </a:xfrm>
          <a:prstGeom prst="rect">
            <a:avLst/>
          </a:prstGeom>
        </p:spPr>
      </p:pic>
      <p:sp>
        <p:nvSpPr>
          <p:cNvPr id="5" name="4 İçerik Yer Tutucusu"/>
          <p:cNvSpPr>
            <a:spLocks noGrp="1"/>
          </p:cNvSpPr>
          <p:nvPr>
            <p:ph idx="1"/>
          </p:nvPr>
        </p:nvSpPr>
        <p:spPr>
          <a:xfrm>
            <a:off x="500034" y="1071546"/>
            <a:ext cx="8229600" cy="2571768"/>
          </a:xfrm>
        </p:spPr>
        <p:txBody>
          <a:bodyPr>
            <a:normAutofit lnSpcReduction="10000"/>
          </a:bodyPr>
          <a:lstStyle/>
          <a:p>
            <a:pPr marL="624078" indent="-514350">
              <a:buFont typeface="+mj-lt"/>
              <a:buAutoNum type="arabicPeriod"/>
            </a:pPr>
            <a:r>
              <a:rPr lang="tr-TR" dirty="0"/>
              <a:t>Bilgi girişinin zorunlu olduğu alanlar pembe renkle gösterilmektedir.</a:t>
            </a:r>
          </a:p>
          <a:p>
            <a:pPr marL="624078" indent="-514350">
              <a:buFont typeface="+mj-lt"/>
              <a:buAutoNum type="arabicPeriod"/>
            </a:pPr>
            <a:endParaRPr lang="tr-TR" dirty="0"/>
          </a:p>
          <a:p>
            <a:pPr marL="624078" indent="-514350">
              <a:buFont typeface="+mj-lt"/>
              <a:buAutoNum type="arabicPeriod"/>
            </a:pPr>
            <a:r>
              <a:rPr lang="tr-TR" dirty="0"/>
              <a:t>Sistem üzerinde yapılan işlemlere yönelik sitenin en üstünde ve sağ üst köşesinde hata/bilgi mesajları çıkmaktadır.</a:t>
            </a:r>
          </a:p>
        </p:txBody>
      </p:sp>
      <p:pic>
        <p:nvPicPr>
          <p:cNvPr id="6" name="5 Resim" descr="pink.JPG"/>
          <p:cNvPicPr>
            <a:picLocks noChangeAspect="1"/>
          </p:cNvPicPr>
          <p:nvPr/>
        </p:nvPicPr>
        <p:blipFill>
          <a:blip r:embed="rId5" cstate="print"/>
          <a:stretch>
            <a:fillRect/>
          </a:stretch>
        </p:blipFill>
        <p:spPr>
          <a:xfrm>
            <a:off x="3857620" y="1643050"/>
            <a:ext cx="3733799" cy="477046"/>
          </a:xfrm>
          <a:prstGeom prst="rect">
            <a:avLst/>
          </a:prstGeom>
        </p:spPr>
      </p:pic>
      <p:pic>
        <p:nvPicPr>
          <p:cNvPr id="7" name="6 Resim" descr="hata mesaj.JPG"/>
          <p:cNvPicPr>
            <a:picLocks noChangeAspect="1"/>
          </p:cNvPicPr>
          <p:nvPr/>
        </p:nvPicPr>
        <p:blipFill>
          <a:blip r:embed="rId6" cstate="print"/>
          <a:stretch>
            <a:fillRect/>
          </a:stretch>
        </p:blipFill>
        <p:spPr>
          <a:xfrm>
            <a:off x="523895" y="3643314"/>
            <a:ext cx="6905625" cy="371475"/>
          </a:xfrm>
          <a:prstGeom prst="rect">
            <a:avLst/>
          </a:prstGeom>
        </p:spPr>
      </p:pic>
      <p:pic>
        <p:nvPicPr>
          <p:cNvPr id="8" name="7 Resim" descr="hata2.JPG"/>
          <p:cNvPicPr>
            <a:picLocks noChangeAspect="1"/>
          </p:cNvPicPr>
          <p:nvPr/>
        </p:nvPicPr>
        <p:blipFill>
          <a:blip r:embed="rId7" cstate="print"/>
          <a:stretch>
            <a:fillRect/>
          </a:stretch>
        </p:blipFill>
        <p:spPr>
          <a:xfrm>
            <a:off x="5286380" y="4143380"/>
            <a:ext cx="3181350" cy="1485900"/>
          </a:xfrm>
          <a:prstGeom prst="rect">
            <a:avLst/>
          </a:prstGeom>
          <a:ln>
            <a:noFill/>
          </a:ln>
          <a:effectLst>
            <a:softEdge rad="112500"/>
          </a:effectLst>
        </p:spPr>
      </p:pic>
      <p:sp>
        <p:nvSpPr>
          <p:cNvPr id="11" name="3 Başlık"/>
          <p:cNvSpPr>
            <a:spLocks noGrp="1"/>
          </p:cNvSpPr>
          <p:nvPr>
            <p:ph type="title"/>
          </p:nvPr>
        </p:nvSpPr>
        <p:spPr>
          <a:xfrm>
            <a:off x="1785918" y="214290"/>
            <a:ext cx="3571900" cy="642926"/>
          </a:xfrm>
        </p:spPr>
        <p:txBody>
          <a:bodyPr>
            <a:normAutofit/>
          </a:bodyPr>
          <a:lstStyle/>
          <a:p>
            <a:r>
              <a:rPr lang="tr-TR" sz="3200" dirty="0">
                <a:solidFill>
                  <a:schemeClr val="bg1"/>
                </a:solidFill>
              </a:rPr>
              <a:t>Sistem Özellikleri</a:t>
            </a:r>
          </a:p>
        </p:txBody>
      </p:sp>
      <p:pic>
        <p:nvPicPr>
          <p:cNvPr id="10" name="Resim 9">
            <a:extLst>
              <a:ext uri="{FF2B5EF4-FFF2-40B4-BE49-F238E27FC236}">
                <a16:creationId xmlns:a16="http://schemas.microsoft.com/office/drawing/2014/main" id="{3A41E061-3408-41F1-8C40-360E38324428}"/>
              </a:ext>
            </a:extLst>
          </p:cNvPr>
          <p:cNvPicPr>
            <a:picLocks noChangeAspect="1"/>
          </p:cNvPicPr>
          <p:nvPr/>
        </p:nvPicPr>
        <p:blipFill>
          <a:blip r:embed="rId8"/>
          <a:stretch>
            <a:fillRect/>
          </a:stretch>
        </p:blipFill>
        <p:spPr>
          <a:xfrm>
            <a:off x="7810667" y="0"/>
            <a:ext cx="1333333" cy="917270"/>
          </a:xfrm>
          <a:prstGeom prst="rect">
            <a:avLst/>
          </a:prstGeom>
        </p:spPr>
      </p:pic>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checkerboard(across)">
                                      <p:cBhvr>
                                        <p:cTn id="12" dur="500"/>
                                        <p:tgtEl>
                                          <p:spTgt spid="5">
                                            <p:txEl>
                                              <p:pRg st="2" end="2"/>
                                            </p:txEl>
                                          </p:spTgt>
                                        </p:tgtEl>
                                      </p:cBhvr>
                                    </p:animEffect>
                                  </p:childTnLst>
                                </p:cTn>
                              </p:par>
                            </p:childTnLst>
                          </p:cTn>
                        </p:par>
                        <p:par>
                          <p:cTn id="13" fill="hold">
                            <p:stCondLst>
                              <p:cond delay="500"/>
                            </p:stCondLst>
                            <p:childTnLst>
                              <p:par>
                                <p:cTn id="14" presetID="4" presetClass="entr" presetSubtype="16"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ox(in)">
                                      <p:cBhvr>
                                        <p:cTn id="16" dur="500"/>
                                        <p:tgtEl>
                                          <p:spTgt spid="7"/>
                                        </p:tgtEl>
                                      </p:cBhvr>
                                    </p:animEffect>
                                  </p:childTnLst>
                                </p:cTn>
                              </p:par>
                            </p:childTnLst>
                          </p:cTn>
                        </p:par>
                        <p:par>
                          <p:cTn id="17" fill="hold">
                            <p:stCondLst>
                              <p:cond delay="1000"/>
                            </p:stCondLst>
                            <p:childTnLst>
                              <p:par>
                                <p:cTn id="18" presetID="5" presetClass="entr" presetSubtype="1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heckerboard(across)">
                                      <p:cBhvr>
                                        <p:cTn id="20" dur="500"/>
                                        <p:tgtEl>
                                          <p:spTgt spid="9"/>
                                        </p:tgtEl>
                                      </p:cBhvr>
                                    </p:animEffect>
                                  </p:childTnLst>
                                </p:cTn>
                              </p:par>
                            </p:childTnLst>
                          </p:cTn>
                        </p:par>
                        <p:par>
                          <p:cTn id="21" fill="hold">
                            <p:stCondLst>
                              <p:cond delay="1500"/>
                            </p:stCondLst>
                            <p:childTnLst>
                              <p:par>
                                <p:cTn id="22" presetID="8" presetClass="entr" presetSubtype="32"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amond(out)">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4 İçerik Yer Tutucusu"/>
          <p:cNvSpPr>
            <a:spLocks noGrp="1"/>
          </p:cNvSpPr>
          <p:nvPr>
            <p:ph idx="1"/>
          </p:nvPr>
        </p:nvSpPr>
        <p:spPr>
          <a:xfrm>
            <a:off x="500034" y="1124744"/>
            <a:ext cx="8229600" cy="4126774"/>
          </a:xfrm>
          <a:solidFill>
            <a:schemeClr val="accent5">
              <a:lumMod val="40000"/>
              <a:lumOff val="60000"/>
            </a:schemeClr>
          </a:solidFill>
        </p:spPr>
        <p:txBody>
          <a:bodyPr anchor="ctr">
            <a:normAutofit/>
          </a:bodyPr>
          <a:lstStyle/>
          <a:p>
            <a:pPr marL="723900" indent="-614363" algn="just">
              <a:buFont typeface="Wingdings" pitchFamily="2" charset="2"/>
              <a:buChar char="ü"/>
            </a:pPr>
            <a:r>
              <a:rPr lang="tr-TR" sz="2700" dirty="0"/>
              <a:t>Sistemden raporların düzgün alınabilmesi için bilgisayarınızda </a:t>
            </a:r>
            <a:r>
              <a:rPr lang="tr-TR" sz="2700" dirty="0" err="1"/>
              <a:t>Adobe</a:t>
            </a:r>
            <a:r>
              <a:rPr lang="tr-TR" sz="2700" dirty="0"/>
              <a:t> </a:t>
            </a:r>
            <a:r>
              <a:rPr lang="tr-TR" sz="2700" dirty="0" err="1"/>
              <a:t>Acrobat</a:t>
            </a:r>
            <a:r>
              <a:rPr lang="tr-TR" sz="2700" dirty="0"/>
              <a:t> 9.5.0 veya daha üstü bir versiyonu yüklü olmalıdır.</a:t>
            </a:r>
          </a:p>
          <a:p>
            <a:pPr marL="723900" indent="-614363" algn="just">
              <a:buFont typeface="Wingdings" pitchFamily="2" charset="2"/>
              <a:buChar char="ü"/>
            </a:pPr>
            <a:r>
              <a:rPr lang="tr-TR" sz="2700" dirty="0"/>
              <a:t>Etkin kullanım için internet tarayıcı olarak </a:t>
            </a:r>
            <a:r>
              <a:rPr lang="tr-TR" sz="2700" dirty="0" err="1"/>
              <a:t>Google</a:t>
            </a:r>
            <a:r>
              <a:rPr lang="tr-TR" sz="2700" dirty="0"/>
              <a:t> </a:t>
            </a:r>
            <a:r>
              <a:rPr lang="tr-TR" sz="2700" dirty="0" err="1"/>
              <a:t>Chrome</a:t>
            </a:r>
            <a:r>
              <a:rPr lang="tr-TR" sz="2700" dirty="0"/>
              <a:t> veya </a:t>
            </a:r>
            <a:r>
              <a:rPr lang="tr-TR" sz="2700" dirty="0" err="1"/>
              <a:t>Mozilla</a:t>
            </a:r>
            <a:r>
              <a:rPr lang="tr-TR" sz="2700" dirty="0"/>
              <a:t> </a:t>
            </a:r>
            <a:r>
              <a:rPr lang="tr-TR" sz="2700" dirty="0" err="1"/>
              <a:t>Firefox</a:t>
            </a:r>
            <a:r>
              <a:rPr lang="tr-TR" sz="2700" dirty="0"/>
              <a:t> kullanılması tavsiye edilmektedir.</a:t>
            </a:r>
          </a:p>
          <a:p>
            <a:pPr marL="723900" indent="-614363" algn="just">
              <a:buFont typeface="Wingdings" pitchFamily="2" charset="2"/>
              <a:buChar char="ü"/>
            </a:pPr>
            <a:r>
              <a:rPr lang="tr-TR" sz="2700" dirty="0"/>
              <a:t>Ayrıca, etkin kullanım için bilgisayarınızın ekran çözünürlüğünün en az 768x1024 olması gerekir.</a:t>
            </a:r>
          </a:p>
        </p:txBody>
      </p:sp>
      <p:pic>
        <p:nvPicPr>
          <p:cNvPr id="6" name="5 Resim" descr="CheckMark.png"/>
          <p:cNvPicPr>
            <a:picLocks noChangeAspect="1"/>
          </p:cNvPicPr>
          <p:nvPr/>
        </p:nvPicPr>
        <p:blipFill>
          <a:blip r:embed="rId4" cstate="print"/>
          <a:stretch>
            <a:fillRect/>
          </a:stretch>
        </p:blipFill>
        <p:spPr>
          <a:xfrm>
            <a:off x="285720" y="1357298"/>
            <a:ext cx="934056" cy="934056"/>
          </a:xfrm>
          <a:prstGeom prst="rect">
            <a:avLst/>
          </a:prstGeom>
        </p:spPr>
      </p:pic>
      <p:pic>
        <p:nvPicPr>
          <p:cNvPr id="7" name="6 Resim" descr="CheckMark.png"/>
          <p:cNvPicPr>
            <a:picLocks noChangeAspect="1"/>
          </p:cNvPicPr>
          <p:nvPr/>
        </p:nvPicPr>
        <p:blipFill>
          <a:blip r:embed="rId4" cstate="print"/>
          <a:stretch>
            <a:fillRect/>
          </a:stretch>
        </p:blipFill>
        <p:spPr>
          <a:xfrm>
            <a:off x="285720" y="2714620"/>
            <a:ext cx="934056" cy="934056"/>
          </a:xfrm>
          <a:prstGeom prst="rect">
            <a:avLst/>
          </a:prstGeom>
        </p:spPr>
      </p:pic>
      <p:pic>
        <p:nvPicPr>
          <p:cNvPr id="8" name="7 Resim" descr="CheckMark.png"/>
          <p:cNvPicPr>
            <a:picLocks noChangeAspect="1"/>
          </p:cNvPicPr>
          <p:nvPr/>
        </p:nvPicPr>
        <p:blipFill>
          <a:blip r:embed="rId4" cstate="print"/>
          <a:stretch>
            <a:fillRect/>
          </a:stretch>
        </p:blipFill>
        <p:spPr>
          <a:xfrm>
            <a:off x="285720" y="4066580"/>
            <a:ext cx="934056" cy="934056"/>
          </a:xfrm>
          <a:prstGeom prst="rect">
            <a:avLst/>
          </a:prstGeom>
        </p:spPr>
      </p:pic>
      <p:pic>
        <p:nvPicPr>
          <p:cNvPr id="9" name="Resim 8">
            <a:extLst>
              <a:ext uri="{FF2B5EF4-FFF2-40B4-BE49-F238E27FC236}">
                <a16:creationId xmlns:a16="http://schemas.microsoft.com/office/drawing/2014/main" id="{9712BED7-E1DC-4761-B107-D21ECAE310C3}"/>
              </a:ext>
            </a:extLst>
          </p:cNvPr>
          <p:cNvPicPr>
            <a:picLocks noChangeAspect="1"/>
          </p:cNvPicPr>
          <p:nvPr/>
        </p:nvPicPr>
        <p:blipFill>
          <a:blip r:embed="rId5"/>
          <a:stretch>
            <a:fillRect/>
          </a:stretch>
        </p:blipFill>
        <p:spPr>
          <a:xfrm>
            <a:off x="7810667" y="0"/>
            <a:ext cx="1333333" cy="917270"/>
          </a:xfrm>
          <a:prstGeom prst="rect">
            <a:avLst/>
          </a:prstGeom>
        </p:spPr>
      </p:pic>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1619672" y="188640"/>
            <a:ext cx="6768752" cy="629816"/>
          </a:xfrm>
        </p:spPr>
        <p:txBody>
          <a:bodyPr>
            <a:normAutofit fontScale="90000"/>
          </a:bodyPr>
          <a:lstStyle/>
          <a:p>
            <a:r>
              <a:rPr lang="tr-TR" sz="2800" dirty="0">
                <a:solidFill>
                  <a:schemeClr val="bg1"/>
                </a:solidFill>
              </a:rPr>
              <a:t>Kullanıcı Kılavuzlarını Nereden Bulabilirim?</a:t>
            </a:r>
            <a:endParaRPr lang="tr-TR" dirty="0">
              <a:solidFill>
                <a:schemeClr val="bg1"/>
              </a:solidFill>
            </a:endParaRPr>
          </a:p>
        </p:txBody>
      </p:sp>
      <p:pic>
        <p:nvPicPr>
          <p:cNvPr id="5" name="4 İçerik Yer Tutucusu" descr="Site.png"/>
          <p:cNvPicPr>
            <a:picLocks noGrp="1" noChangeAspect="1"/>
          </p:cNvPicPr>
          <p:nvPr>
            <p:ph idx="1"/>
          </p:nvPr>
        </p:nvPicPr>
        <p:blipFill>
          <a:blip r:embed="rId3" cstate="print"/>
          <a:stretch>
            <a:fillRect/>
          </a:stretch>
        </p:blipFill>
        <p:spPr>
          <a:xfrm>
            <a:off x="1475656" y="1376266"/>
            <a:ext cx="6408712" cy="5269579"/>
          </a:xfrm>
        </p:spPr>
      </p:pic>
      <p:sp>
        <p:nvSpPr>
          <p:cNvPr id="4" name="4 İçerik Yer Tutucusu"/>
          <p:cNvSpPr txBox="1">
            <a:spLocks/>
          </p:cNvSpPr>
          <p:nvPr/>
        </p:nvSpPr>
        <p:spPr>
          <a:xfrm>
            <a:off x="357158" y="908720"/>
            <a:ext cx="8229600" cy="576064"/>
          </a:xfrm>
          <a:prstGeom prst="rect">
            <a:avLst/>
          </a:prstGeom>
        </p:spPr>
        <p:txBody>
          <a:bodyPr vert="horz">
            <a:noAutofit/>
          </a:bodyPr>
          <a:lstStyle/>
          <a:p>
            <a:pPr marL="114300" marR="0" lvl="0" indent="-4763" algn="just"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tr-TR" sz="2100" b="0" i="0" u="none" strike="noStrike" kern="1200" cap="none" spc="0" normalizeH="0" baseline="0" noProof="0" dirty="0">
                <a:ln>
                  <a:noFill/>
                </a:ln>
                <a:solidFill>
                  <a:schemeClr val="tx1"/>
                </a:solidFill>
                <a:effectLst/>
                <a:uLnTx/>
                <a:uFillTx/>
                <a:latin typeface="+mn-lt"/>
                <a:ea typeface="+mn-ea"/>
                <a:cs typeface="+mn-cs"/>
              </a:rPr>
              <a:t>1. Ajans internet sitesinden</a:t>
            </a:r>
            <a:r>
              <a:rPr kumimoji="0" lang="tr-TR" sz="2100" b="0" i="0" u="none" strike="noStrike" kern="1200" cap="none" spc="0" normalizeH="0" noProof="0" dirty="0">
                <a:ln>
                  <a:noFill/>
                </a:ln>
                <a:solidFill>
                  <a:schemeClr val="tx1"/>
                </a:solidFill>
                <a:effectLst/>
                <a:uLnTx/>
                <a:uFillTx/>
                <a:latin typeface="+mn-lt"/>
                <a:ea typeface="+mn-ea"/>
                <a:cs typeface="+mn-cs"/>
              </a:rPr>
              <a:t> yardım dokümanlarına ulaşabilirsiniz:</a:t>
            </a:r>
            <a:endParaRPr kumimoji="0" lang="tr-TR" sz="21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Resim 5">
            <a:extLst>
              <a:ext uri="{FF2B5EF4-FFF2-40B4-BE49-F238E27FC236}">
                <a16:creationId xmlns:a16="http://schemas.microsoft.com/office/drawing/2014/main" id="{87E1255E-7F97-47C8-9007-C9D4A960C81D}"/>
              </a:ext>
            </a:extLst>
          </p:cNvPr>
          <p:cNvPicPr>
            <a:picLocks noChangeAspect="1"/>
          </p:cNvPicPr>
          <p:nvPr/>
        </p:nvPicPr>
        <p:blipFill>
          <a:blip r:embed="rId4"/>
          <a:stretch>
            <a:fillRect/>
          </a:stretch>
        </p:blipFill>
        <p:spPr>
          <a:xfrm>
            <a:off x="7810667" y="0"/>
            <a:ext cx="1333333" cy="917270"/>
          </a:xfrm>
          <a:prstGeom prst="rect">
            <a:avLst/>
          </a:prstGeom>
        </p:spPr>
      </p:pic>
    </p:spTree>
  </p:cSld>
  <p:clrMapOvr>
    <a:masterClrMapping/>
  </p:clrMapOvr>
  <p:transition spd="med" advClick="0">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3 Başlık"/>
          <p:cNvSpPr>
            <a:spLocks noGrp="1"/>
          </p:cNvSpPr>
          <p:nvPr>
            <p:ph type="title"/>
          </p:nvPr>
        </p:nvSpPr>
        <p:spPr>
          <a:xfrm>
            <a:off x="428596" y="908720"/>
            <a:ext cx="8229600" cy="576064"/>
          </a:xfrm>
        </p:spPr>
        <p:txBody>
          <a:bodyPr>
            <a:normAutofit/>
          </a:bodyPr>
          <a:lstStyle/>
          <a:p>
            <a:r>
              <a:rPr lang="tr-TR" sz="2400" dirty="0"/>
              <a:t>Kullanıcı Kılavuzlarını Nereden Bulabilirim?</a:t>
            </a:r>
          </a:p>
        </p:txBody>
      </p:sp>
      <p:sp>
        <p:nvSpPr>
          <p:cNvPr id="5" name="4 İçerik Yer Tutucusu"/>
          <p:cNvSpPr>
            <a:spLocks noGrp="1"/>
          </p:cNvSpPr>
          <p:nvPr>
            <p:ph idx="1"/>
          </p:nvPr>
        </p:nvSpPr>
        <p:spPr>
          <a:xfrm>
            <a:off x="357158" y="1628800"/>
            <a:ext cx="8229600" cy="1002982"/>
          </a:xfrm>
        </p:spPr>
        <p:txBody>
          <a:bodyPr>
            <a:noAutofit/>
          </a:bodyPr>
          <a:lstStyle/>
          <a:p>
            <a:pPr marL="114300" indent="-4763" algn="just">
              <a:buNone/>
            </a:pPr>
            <a:r>
              <a:rPr lang="tr-TR" sz="2100" dirty="0"/>
              <a:t>2. </a:t>
            </a:r>
            <a:r>
              <a:rPr lang="tr-TR" sz="2100" dirty="0">
                <a:hlinkClick r:id="rId4"/>
              </a:rPr>
              <a:t>https://kaysuygulama.kalkinma.gov.tr</a:t>
            </a:r>
            <a:r>
              <a:rPr lang="tr-TR" sz="2100" dirty="0"/>
              <a:t> adresine girip kullanıcı girişi yaptıktan sonra sayfanın en altında yer alan </a:t>
            </a:r>
            <a:r>
              <a:rPr lang="tr-TR" sz="2100" dirty="0">
                <a:hlinkClick r:id="rId5"/>
              </a:rPr>
              <a:t>yardım</a:t>
            </a:r>
            <a:r>
              <a:rPr lang="tr-TR" sz="2100" dirty="0"/>
              <a:t> sayfasında bulabilirsiniz:</a:t>
            </a:r>
          </a:p>
        </p:txBody>
      </p:sp>
      <p:pic>
        <p:nvPicPr>
          <p:cNvPr id="7" name="6 Resim" descr="Ekran Alıntısı.JPG"/>
          <p:cNvPicPr>
            <a:picLocks noChangeAspect="1"/>
          </p:cNvPicPr>
          <p:nvPr/>
        </p:nvPicPr>
        <p:blipFill>
          <a:blip r:embed="rId6" cstate="print"/>
          <a:stretch>
            <a:fillRect/>
          </a:stretch>
        </p:blipFill>
        <p:spPr>
          <a:xfrm>
            <a:off x="611560" y="2852936"/>
            <a:ext cx="8172400" cy="2475262"/>
          </a:xfrm>
          <a:prstGeom prst="rect">
            <a:avLst/>
          </a:prstGeom>
          <a:ln>
            <a:solidFill>
              <a:schemeClr val="accent1"/>
            </a:solidFill>
          </a:ln>
        </p:spPr>
      </p:pic>
      <p:pic>
        <p:nvPicPr>
          <p:cNvPr id="6" name="Resim 5">
            <a:extLst>
              <a:ext uri="{FF2B5EF4-FFF2-40B4-BE49-F238E27FC236}">
                <a16:creationId xmlns:a16="http://schemas.microsoft.com/office/drawing/2014/main" id="{688AB16E-3F0E-4143-A778-A05AE35AFCD0}"/>
              </a:ext>
            </a:extLst>
          </p:cNvPr>
          <p:cNvPicPr>
            <a:picLocks noChangeAspect="1"/>
          </p:cNvPicPr>
          <p:nvPr/>
        </p:nvPicPr>
        <p:blipFill>
          <a:blip r:embed="rId7"/>
          <a:stretch>
            <a:fillRect/>
          </a:stretch>
        </p:blipFill>
        <p:spPr>
          <a:xfrm>
            <a:off x="7810667" y="0"/>
            <a:ext cx="1333333" cy="917270"/>
          </a:xfrm>
          <a:prstGeom prst="rect">
            <a:avLst/>
          </a:prstGeom>
        </p:spPr>
      </p:pic>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ou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3" name="2 Resim" descr="Ekran Alıntısı2.JPG"/>
          <p:cNvPicPr>
            <a:picLocks noChangeAspect="1"/>
          </p:cNvPicPr>
          <p:nvPr/>
        </p:nvPicPr>
        <p:blipFill>
          <a:blip r:embed="rId4" cstate="print"/>
          <a:stretch>
            <a:fillRect/>
          </a:stretch>
        </p:blipFill>
        <p:spPr>
          <a:xfrm>
            <a:off x="323528" y="1772816"/>
            <a:ext cx="8353425" cy="4057650"/>
          </a:xfrm>
          <a:prstGeom prst="rect">
            <a:avLst/>
          </a:prstGeom>
          <a:ln>
            <a:solidFill>
              <a:schemeClr val="accent1"/>
            </a:solidFill>
          </a:ln>
        </p:spPr>
      </p:pic>
      <p:sp>
        <p:nvSpPr>
          <p:cNvPr id="4" name="3 Metin kutusu"/>
          <p:cNvSpPr txBox="1"/>
          <p:nvPr/>
        </p:nvSpPr>
        <p:spPr>
          <a:xfrm>
            <a:off x="467544" y="1052736"/>
            <a:ext cx="8208912" cy="646331"/>
          </a:xfrm>
          <a:prstGeom prst="rect">
            <a:avLst/>
          </a:prstGeom>
          <a:noFill/>
        </p:spPr>
        <p:txBody>
          <a:bodyPr wrap="square" rtlCol="0">
            <a:spAutoFit/>
          </a:bodyPr>
          <a:lstStyle/>
          <a:p>
            <a:r>
              <a:rPr lang="tr-TR" dirty="0">
                <a:solidFill>
                  <a:prstClr val="black"/>
                </a:solidFill>
              </a:rPr>
              <a:t>Açılan sayfadaki “Yardım dokümanları” altındaki başlıklara tıklayınca </a:t>
            </a:r>
            <a:r>
              <a:rPr lang="tr-TR" dirty="0" err="1">
                <a:solidFill>
                  <a:prstClr val="black"/>
                </a:solidFill>
              </a:rPr>
              <a:t>pdf</a:t>
            </a:r>
            <a:r>
              <a:rPr lang="tr-TR" dirty="0">
                <a:solidFill>
                  <a:prstClr val="black"/>
                </a:solidFill>
              </a:rPr>
              <a:t> formatında yardım dokümanlarına ulaşabilirsiniz:</a:t>
            </a:r>
          </a:p>
        </p:txBody>
      </p:sp>
      <p:pic>
        <p:nvPicPr>
          <p:cNvPr id="5" name="Resim 4">
            <a:extLst>
              <a:ext uri="{FF2B5EF4-FFF2-40B4-BE49-F238E27FC236}">
                <a16:creationId xmlns:a16="http://schemas.microsoft.com/office/drawing/2014/main" id="{BF7A44F0-B00C-4EC6-A1DA-978638C70B34}"/>
              </a:ext>
            </a:extLst>
          </p:cNvPr>
          <p:cNvPicPr>
            <a:picLocks noChangeAspect="1"/>
          </p:cNvPicPr>
          <p:nvPr/>
        </p:nvPicPr>
        <p:blipFill>
          <a:blip r:embed="rId5"/>
          <a:stretch>
            <a:fillRect/>
          </a:stretch>
        </p:blipFill>
        <p:spPr>
          <a:xfrm>
            <a:off x="7810667" y="0"/>
            <a:ext cx="1333333" cy="917270"/>
          </a:xfrm>
          <a:prstGeom prst="rect">
            <a:avLst/>
          </a:prstGeom>
        </p:spPr>
      </p:pic>
    </p:spTree>
  </p:cSld>
  <p:clrMapOvr>
    <a:masterClrMapping/>
  </p:clrMapOvr>
  <p:transition spd="med" advClick="0">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3 Başlık"/>
          <p:cNvSpPr>
            <a:spLocks noGrp="1"/>
          </p:cNvSpPr>
          <p:nvPr>
            <p:ph type="title"/>
          </p:nvPr>
        </p:nvSpPr>
        <p:spPr>
          <a:xfrm>
            <a:off x="428596" y="857232"/>
            <a:ext cx="8229600" cy="571488"/>
          </a:xfrm>
        </p:spPr>
        <p:txBody>
          <a:bodyPr>
            <a:normAutofit/>
          </a:bodyPr>
          <a:lstStyle/>
          <a:p>
            <a:r>
              <a:rPr lang="tr-TR" sz="2800" dirty="0"/>
              <a:t>Kullanıcı Kılavuzlarını Nereden Bulabilirim?</a:t>
            </a:r>
          </a:p>
        </p:txBody>
      </p:sp>
      <p:sp>
        <p:nvSpPr>
          <p:cNvPr id="5" name="4 İçerik Yer Tutucusu"/>
          <p:cNvSpPr>
            <a:spLocks noGrp="1"/>
          </p:cNvSpPr>
          <p:nvPr>
            <p:ph idx="1"/>
          </p:nvPr>
        </p:nvSpPr>
        <p:spPr>
          <a:xfrm>
            <a:off x="357158" y="1428736"/>
            <a:ext cx="8229600" cy="642942"/>
          </a:xfrm>
        </p:spPr>
        <p:txBody>
          <a:bodyPr>
            <a:noAutofit/>
          </a:bodyPr>
          <a:lstStyle/>
          <a:p>
            <a:pPr marL="114300" indent="-4763">
              <a:buNone/>
            </a:pPr>
            <a:r>
              <a:rPr lang="tr-TR" sz="2100" dirty="0"/>
              <a:t>3. </a:t>
            </a:r>
            <a:r>
              <a:rPr lang="tr-TR" sz="2100" dirty="0">
                <a:hlinkClick r:id="rId4"/>
              </a:rPr>
              <a:t>http://portal.kays.kalkinma.gov.tr</a:t>
            </a:r>
            <a:r>
              <a:rPr lang="tr-TR" sz="2100" dirty="0"/>
              <a:t> adresine girdikten sonra </a:t>
            </a:r>
            <a:r>
              <a:rPr lang="tr-TR" sz="2100" dirty="0">
                <a:hlinkClick r:id="rId5"/>
              </a:rPr>
              <a:t>yardım</a:t>
            </a:r>
            <a:r>
              <a:rPr lang="tr-TR" sz="2100" dirty="0"/>
              <a:t> sayfasında bulabilirsiniz:</a:t>
            </a:r>
          </a:p>
        </p:txBody>
      </p:sp>
      <p:pic>
        <p:nvPicPr>
          <p:cNvPr id="1026" name="Picture 2" descr="C:\Users\kerem.gozuacik\Desktop\Adsız.png"/>
          <p:cNvPicPr>
            <a:picLocks noChangeAspect="1" noChangeArrowheads="1"/>
          </p:cNvPicPr>
          <p:nvPr/>
        </p:nvPicPr>
        <p:blipFill>
          <a:blip r:embed="rId6" cstate="print"/>
          <a:srcRect/>
          <a:stretch>
            <a:fillRect/>
          </a:stretch>
        </p:blipFill>
        <p:spPr bwMode="auto">
          <a:xfrm>
            <a:off x="1331640" y="2132856"/>
            <a:ext cx="6535737" cy="4057650"/>
          </a:xfrm>
          <a:prstGeom prst="rect">
            <a:avLst/>
          </a:prstGeom>
          <a:noFill/>
        </p:spPr>
      </p:pic>
      <p:pic>
        <p:nvPicPr>
          <p:cNvPr id="6" name="Resim 5">
            <a:extLst>
              <a:ext uri="{FF2B5EF4-FFF2-40B4-BE49-F238E27FC236}">
                <a16:creationId xmlns:a16="http://schemas.microsoft.com/office/drawing/2014/main" id="{C6736FBE-D55F-4D48-9945-4DE188314245}"/>
              </a:ext>
            </a:extLst>
          </p:cNvPr>
          <p:cNvPicPr>
            <a:picLocks noChangeAspect="1"/>
          </p:cNvPicPr>
          <p:nvPr/>
        </p:nvPicPr>
        <p:blipFill>
          <a:blip r:embed="rId7"/>
          <a:stretch>
            <a:fillRect/>
          </a:stretch>
        </p:blipFill>
        <p:spPr>
          <a:xfrm>
            <a:off x="7810667" y="0"/>
            <a:ext cx="1333333" cy="917270"/>
          </a:xfrm>
          <a:prstGeom prst="rect">
            <a:avLst/>
          </a:prstGeom>
        </p:spPr>
      </p:pic>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heckerboard(across)">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7" name="6 Resim" descr="kullanı.JPG"/>
          <p:cNvPicPr>
            <a:picLocks noChangeAspect="1"/>
          </p:cNvPicPr>
          <p:nvPr/>
        </p:nvPicPr>
        <p:blipFill>
          <a:blip r:embed="rId4" cstate="print"/>
          <a:stretch>
            <a:fillRect/>
          </a:stretch>
        </p:blipFill>
        <p:spPr>
          <a:xfrm>
            <a:off x="713967" y="1195387"/>
            <a:ext cx="7182258" cy="4825901"/>
          </a:xfrm>
          <a:prstGeom prst="rect">
            <a:avLst/>
          </a:prstGeom>
          <a:ln>
            <a:noFill/>
          </a:ln>
          <a:effectLst>
            <a:outerShdw blurRad="190500" algn="tl" rotWithShape="0">
              <a:srgbClr val="000000">
                <a:alpha val="70000"/>
              </a:srgbClr>
            </a:outerShdw>
          </a:effectLst>
        </p:spPr>
      </p:pic>
      <p:pic>
        <p:nvPicPr>
          <p:cNvPr id="3" name="Resim 2">
            <a:extLst>
              <a:ext uri="{FF2B5EF4-FFF2-40B4-BE49-F238E27FC236}">
                <a16:creationId xmlns:a16="http://schemas.microsoft.com/office/drawing/2014/main" id="{6499348A-CF91-4EAB-9CE4-4C8373DBF5F0}"/>
              </a:ext>
            </a:extLst>
          </p:cNvPr>
          <p:cNvPicPr>
            <a:picLocks noChangeAspect="1"/>
          </p:cNvPicPr>
          <p:nvPr/>
        </p:nvPicPr>
        <p:blipFill>
          <a:blip r:embed="rId5"/>
          <a:stretch>
            <a:fillRect/>
          </a:stretch>
        </p:blipFill>
        <p:spPr>
          <a:xfrm>
            <a:off x="7810667" y="0"/>
            <a:ext cx="1333333" cy="917270"/>
          </a:xfrm>
          <a:prstGeom prst="rect">
            <a:avLst/>
          </a:prstGeom>
        </p:spPr>
      </p:pic>
    </p:spTree>
  </p:cSld>
  <p:clrMapOvr>
    <a:masterClrMapping/>
  </p:clrMapOvr>
  <p:transition spd="med" advClick="0">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9D755C14-3B04-4584-9CE3-9A4D481DAA89}"/>
              </a:ext>
            </a:extLst>
          </p:cNvPr>
          <p:cNvPicPr>
            <a:picLocks noChangeAspect="1"/>
          </p:cNvPicPr>
          <p:nvPr/>
        </p:nvPicPr>
        <p:blipFill>
          <a:blip r:embed="rId4"/>
          <a:stretch>
            <a:fillRect/>
          </a:stretch>
        </p:blipFill>
        <p:spPr>
          <a:xfrm>
            <a:off x="7810667" y="0"/>
            <a:ext cx="1333333" cy="917270"/>
          </a:xfrm>
          <a:prstGeom prst="rect">
            <a:avLst/>
          </a:prstGeom>
        </p:spPr>
      </p:pic>
      <p:pic>
        <p:nvPicPr>
          <p:cNvPr id="3" name="Resim 2">
            <a:extLst>
              <a:ext uri="{FF2B5EF4-FFF2-40B4-BE49-F238E27FC236}">
                <a16:creationId xmlns:a16="http://schemas.microsoft.com/office/drawing/2014/main" id="{C5CF7FE5-15BA-463D-8EFA-C4BA4294DD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36" y="1836274"/>
            <a:ext cx="8281687" cy="4104456"/>
          </a:xfrm>
          <a:prstGeom prst="rect">
            <a:avLst/>
          </a:prstGeom>
        </p:spPr>
      </p:pic>
      <p:sp>
        <p:nvSpPr>
          <p:cNvPr id="7" name="4 İçerik Yer Tutucusu">
            <a:extLst>
              <a:ext uri="{FF2B5EF4-FFF2-40B4-BE49-F238E27FC236}">
                <a16:creationId xmlns:a16="http://schemas.microsoft.com/office/drawing/2014/main" id="{25585D12-3B2A-4F9B-B6AF-AF7C9D509196}"/>
              </a:ext>
            </a:extLst>
          </p:cNvPr>
          <p:cNvSpPr>
            <a:spLocks noGrp="1"/>
          </p:cNvSpPr>
          <p:nvPr>
            <p:ph idx="1"/>
          </p:nvPr>
        </p:nvSpPr>
        <p:spPr>
          <a:xfrm>
            <a:off x="275724" y="965140"/>
            <a:ext cx="8229600" cy="823264"/>
          </a:xfrm>
        </p:spPr>
        <p:txBody>
          <a:bodyPr>
            <a:noAutofit/>
          </a:bodyPr>
          <a:lstStyle/>
          <a:p>
            <a:pPr marL="114300" indent="-4763">
              <a:buNone/>
            </a:pPr>
            <a:r>
              <a:rPr lang="tr-TR" sz="2100" dirty="0"/>
              <a:t>Kullanıcı ana ekranı ve bu ekrandan yapılabilecek işlemler, </a:t>
            </a:r>
          </a:p>
          <a:p>
            <a:pPr marL="114300" indent="-4763">
              <a:buNone/>
            </a:pPr>
            <a:r>
              <a:rPr lang="tr-TR" sz="2100" dirty="0"/>
              <a:t>örnek bir  uygulama</a:t>
            </a:r>
          </a:p>
        </p:txBody>
      </p:sp>
    </p:spTree>
  </p:cSld>
  <p:clrMapOvr>
    <a:masterClrMapping/>
  </p:clrMapOvr>
  <p:transition spd="med" advClick="0">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2857488" y="-14191"/>
            <a:ext cx="3429024" cy="928670"/>
          </a:xfrm>
        </p:spPr>
        <p:txBody>
          <a:bodyPr>
            <a:normAutofit/>
          </a:bodyPr>
          <a:lstStyle/>
          <a:p>
            <a:r>
              <a:rPr lang="tr-TR" sz="3600" dirty="0">
                <a:solidFill>
                  <a:schemeClr val="bg1"/>
                </a:solidFill>
              </a:rPr>
              <a:t>İzleme Kapsamı</a:t>
            </a:r>
          </a:p>
        </p:txBody>
      </p:sp>
      <p:sp>
        <p:nvSpPr>
          <p:cNvPr id="3" name="2 İçerik Yer Tutucusu"/>
          <p:cNvSpPr>
            <a:spLocks noGrp="1"/>
          </p:cNvSpPr>
          <p:nvPr>
            <p:ph idx="1"/>
          </p:nvPr>
        </p:nvSpPr>
        <p:spPr>
          <a:xfrm>
            <a:off x="500034" y="1340768"/>
            <a:ext cx="8429684" cy="4752528"/>
          </a:xfrm>
        </p:spPr>
        <p:txBody>
          <a:bodyPr>
            <a:normAutofit/>
          </a:bodyPr>
          <a:lstStyle/>
          <a:p>
            <a:pPr marL="531813" indent="-422275" algn="just">
              <a:buFont typeface="Wingdings" pitchFamily="2" charset="2"/>
              <a:buChar char="ü"/>
            </a:pPr>
            <a:r>
              <a:rPr lang="tr-TR" dirty="0"/>
              <a:t>İzleme faaliyetlerinin temel amacı nedir?</a:t>
            </a:r>
            <a:endParaRPr lang="tr-TR" dirty="0">
              <a:solidFill>
                <a:schemeClr val="accent6">
                  <a:lumMod val="75000"/>
                </a:schemeClr>
              </a:solidFill>
            </a:endParaRPr>
          </a:p>
          <a:p>
            <a:pPr marL="90488" indent="19050" algn="just">
              <a:buNone/>
            </a:pPr>
            <a:r>
              <a:rPr lang="tr-TR" sz="2000" dirty="0">
                <a:solidFill>
                  <a:srgbClr val="FF0000"/>
                </a:solidFill>
              </a:rPr>
              <a:t>Verilen mali desteklerin sözleşmede belirtilen amaçlar doğrultusunda kullanıldığının doğrulanmasıdır. </a:t>
            </a:r>
          </a:p>
          <a:p>
            <a:pPr marL="90488" indent="19050" algn="just">
              <a:buNone/>
            </a:pPr>
            <a:endParaRPr lang="tr-TR" sz="2000" dirty="0">
              <a:solidFill>
                <a:srgbClr val="FF0000"/>
              </a:solidFill>
            </a:endParaRPr>
          </a:p>
          <a:p>
            <a:pPr marL="531813" indent="-422275" algn="just">
              <a:buFont typeface="Wingdings" pitchFamily="2" charset="2"/>
              <a:buChar char="ü"/>
            </a:pPr>
            <a:r>
              <a:rPr lang="tr-TR" dirty="0"/>
              <a:t>İzleme ayrıca </a:t>
            </a:r>
          </a:p>
          <a:p>
            <a:pPr marL="824421" lvl="1" indent="-422275" algn="just">
              <a:buFont typeface="Arial" pitchFamily="34" charset="0"/>
              <a:buChar char="•"/>
            </a:pPr>
            <a:r>
              <a:rPr lang="tr-TR" dirty="0"/>
              <a:t>projelerin kurallara göre uygulanmasına, </a:t>
            </a:r>
          </a:p>
          <a:p>
            <a:pPr marL="824421" lvl="1" indent="-422275" algn="just">
              <a:buFont typeface="Arial" pitchFamily="34" charset="0"/>
              <a:buChar char="•"/>
            </a:pPr>
            <a:r>
              <a:rPr lang="tr-TR" dirty="0"/>
              <a:t>proje uygulaması esnasında doğabilecek sorunların tespit edilmesine</a:t>
            </a:r>
          </a:p>
          <a:p>
            <a:pPr marL="824421" lvl="1" indent="-422275" algn="just">
              <a:buFont typeface="Arial" pitchFamily="34" charset="0"/>
              <a:buChar char="•"/>
            </a:pPr>
            <a:r>
              <a:rPr lang="tr-TR" dirty="0"/>
              <a:t>yararlanıcılara bu problemlere ilişkin sürekli destek sağlanmasına </a:t>
            </a:r>
          </a:p>
          <a:p>
            <a:pPr marL="824421" lvl="1" indent="-422275" algn="just">
              <a:buNone/>
            </a:pPr>
            <a:r>
              <a:rPr lang="tr-TR" sz="2800" dirty="0">
                <a:solidFill>
                  <a:schemeClr val="tx1"/>
                </a:solidFill>
              </a:rPr>
              <a:t>yardımcı olmaktadır.</a:t>
            </a:r>
          </a:p>
        </p:txBody>
      </p:sp>
      <p:pic>
        <p:nvPicPr>
          <p:cNvPr id="1026" name="Picture 2"/>
          <p:cNvPicPr>
            <a:picLocks noChangeAspect="1" noChangeArrowheads="1"/>
          </p:cNvPicPr>
          <p:nvPr/>
        </p:nvPicPr>
        <p:blipFill>
          <a:blip r:embed="rId4" cstate="print"/>
          <a:srcRect t="36878"/>
          <a:stretch>
            <a:fillRect/>
          </a:stretch>
        </p:blipFill>
        <p:spPr bwMode="auto">
          <a:xfrm>
            <a:off x="7199807" y="980728"/>
            <a:ext cx="1908697" cy="1008112"/>
          </a:xfrm>
          <a:prstGeom prst="ellipse">
            <a:avLst/>
          </a:prstGeom>
          <a:ln>
            <a:noFill/>
          </a:ln>
          <a:effectLst>
            <a:softEdge rad="112500"/>
          </a:effectLst>
        </p:spPr>
      </p:pic>
      <p:pic>
        <p:nvPicPr>
          <p:cNvPr id="4" name="Resim 3">
            <a:extLst>
              <a:ext uri="{FF2B5EF4-FFF2-40B4-BE49-F238E27FC236}">
                <a16:creationId xmlns:a16="http://schemas.microsoft.com/office/drawing/2014/main" id="{1839713D-4E3D-47A9-AF12-A64A84ECBE58}"/>
              </a:ext>
            </a:extLst>
          </p:cNvPr>
          <p:cNvPicPr>
            <a:picLocks noChangeAspect="1"/>
          </p:cNvPicPr>
          <p:nvPr/>
        </p:nvPicPr>
        <p:blipFill>
          <a:blip r:embed="rId5"/>
          <a:stretch>
            <a:fillRect/>
          </a:stretch>
        </p:blipFill>
        <p:spPr>
          <a:xfrm>
            <a:off x="7844371" y="0"/>
            <a:ext cx="1299629" cy="914479"/>
          </a:xfrm>
          <a:prstGeom prst="rect">
            <a:avLst/>
          </a:prstGeom>
        </p:spPr>
      </p:pic>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down)">
                                      <p:cBhvr>
                                        <p:cTn id="7" dur="500"/>
                                        <p:tgtEl>
                                          <p:spTgt spid="3">
                                            <p:txEl>
                                              <p:pRg st="0" end="0"/>
                                            </p:txEl>
                                          </p:spTgt>
                                        </p:tgtEl>
                                      </p:cBhvr>
                                    </p:animEffect>
                                  </p:childTnLst>
                                </p:cTn>
                              </p:par>
                              <p:par>
                                <p:cTn id="8" presetID="3" presetClass="entr" presetSubtype="5"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linds(vertical)">
                                      <p:cBhvr>
                                        <p:cTn id="10" dur="1000"/>
                                        <p:tgtEl>
                                          <p:spTgt spid="1026"/>
                                        </p:tgtEl>
                                      </p:cBhvr>
                                    </p:animEffect>
                                  </p:childTnLst>
                                </p:cTn>
                              </p:par>
                            </p:childTnLst>
                          </p:cTn>
                        </p:par>
                        <p:par>
                          <p:cTn id="11" fill="hold">
                            <p:stCondLst>
                              <p:cond delay="1000"/>
                            </p:stCondLst>
                            <p:childTnLst>
                              <p:par>
                                <p:cTn id="12" presetID="5" presetClass="entr" presetSubtype="5"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heckerboard(down)">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2" presetClass="exit" presetSubtype="4" fill="hold" nodeType="withEffect">
                                  <p:stCondLst>
                                    <p:cond delay="0"/>
                                  </p:stCondLst>
                                  <p:childTnLst>
                                    <p:animEffect transition="out" filter="wipe(down)">
                                      <p:cBhvr>
                                        <p:cTn id="22" dur="500"/>
                                        <p:tgtEl>
                                          <p:spTgt spid="3">
                                            <p:txEl>
                                              <p:pRg st="0" end="0"/>
                                            </p:txEl>
                                          </p:spTgt>
                                        </p:tgtEl>
                                      </p:cBhvr>
                                    </p:animEffect>
                                    <p:set>
                                      <p:cBhvr>
                                        <p:cTn id="23" dur="1" fill="hold">
                                          <p:stCondLst>
                                            <p:cond delay="499"/>
                                          </p:stCondLst>
                                        </p:cTn>
                                        <p:tgtEl>
                                          <p:spTgt spid="3">
                                            <p:txEl>
                                              <p:pRg st="0" end="0"/>
                                            </p:txEl>
                                          </p:spTgt>
                                        </p:tgtEl>
                                        <p:attrNameLst>
                                          <p:attrName>style.visibility</p:attrName>
                                        </p:attrNameLst>
                                      </p:cBhvr>
                                      <p:to>
                                        <p:strVal val="hidden"/>
                                      </p:to>
                                    </p:set>
                                  </p:childTnLst>
                                </p:cTn>
                              </p:par>
                              <p:par>
                                <p:cTn id="24" presetID="22" presetClass="exit" presetSubtype="4" fill="hold" nodeType="withEffect">
                                  <p:stCondLst>
                                    <p:cond delay="0"/>
                                  </p:stCondLst>
                                  <p:childTnLst>
                                    <p:animEffect transition="out" filter="wipe(down)">
                                      <p:cBhvr>
                                        <p:cTn id="25" dur="500"/>
                                        <p:tgtEl>
                                          <p:spTgt spid="3">
                                            <p:txEl>
                                              <p:pRg st="1" end="1"/>
                                            </p:txEl>
                                          </p:spTgt>
                                        </p:tgtEl>
                                      </p:cBhvr>
                                    </p:animEffect>
                                    <p:set>
                                      <p:cBhvr>
                                        <p:cTn id="26" dur="1" fill="hold">
                                          <p:stCondLst>
                                            <p:cond delay="499"/>
                                          </p:stCondLst>
                                        </p:cTn>
                                        <p:tgtEl>
                                          <p:spTgt spid="3">
                                            <p:txEl>
                                              <p:pRg st="1" end="1"/>
                                            </p:txEl>
                                          </p:spTgt>
                                        </p:tgtEl>
                                        <p:attrNameLst>
                                          <p:attrName>style.visibility</p:attrName>
                                        </p:attrNameLst>
                                      </p:cBhvr>
                                      <p:to>
                                        <p:strVal val="hidden"/>
                                      </p:to>
                                    </p:set>
                                  </p:childTnLst>
                                </p:cTn>
                              </p:par>
                              <p:par>
                                <p:cTn id="27" presetID="42" presetClass="path" presetSubtype="0" accel="50000" decel="50000" fill="hold" nodeType="withEffect">
                                  <p:stCondLst>
                                    <p:cond delay="0"/>
                                  </p:stCondLst>
                                  <p:childTnLst>
                                    <p:animMotion origin="layout" path="M 3.33333E-6 -4.9711E-6 L 0.00208 0.2518 " pathEditMode="relative" rAng="0" ptsTypes="AA">
                                      <p:cBhvr>
                                        <p:cTn id="28" dur="2000" fill="hold"/>
                                        <p:tgtEl>
                                          <p:spTgt spid="1026"/>
                                        </p:tgtEl>
                                        <p:attrNameLst>
                                          <p:attrName>ppt_x</p:attrName>
                                          <p:attrName>ppt_y</p:attrName>
                                        </p:attrNameLst>
                                      </p:cBhvr>
                                      <p:rCtr x="100" y="12600"/>
                                    </p:animMotion>
                                  </p:childTnLst>
                                </p:cTn>
                              </p:par>
                              <p:par>
                                <p:cTn id="29" presetID="12" presetClass="entr" presetSubtype="2"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slide(fromRight)">
                                      <p:cBhvr>
                                        <p:cTn id="31" dur="500"/>
                                        <p:tgtEl>
                                          <p:spTgt spid="3">
                                            <p:txEl>
                                              <p:pRg st="4" end="4"/>
                                            </p:txEl>
                                          </p:spTgt>
                                        </p:tgtEl>
                                      </p:cBhvr>
                                    </p:animEffect>
                                  </p:childTnLst>
                                </p:cTn>
                              </p:par>
                              <p:par>
                                <p:cTn id="32" presetID="2" presetClass="entr" presetSubtype="8"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 calcmode="lin" valueType="num">
                                      <p:cBhvr additive="base">
                                        <p:cTn id="34"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additive="base">
                                        <p:cTn id="40"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3">
                                            <p:txEl>
                                              <p:pRg st="5" end="5"/>
                                            </p:txEl>
                                          </p:spTgt>
                                        </p:tgtEl>
                                        <p:attrNameLst>
                                          <p:attrName>ppt_y</p:attrName>
                                        </p:attrNameLst>
                                      </p:cBhvr>
                                      <p:tavLst>
                                        <p:tav tm="0">
                                          <p:val>
                                            <p:strVal val="#ppt_y"/>
                                          </p:val>
                                        </p:tav>
                                        <p:tav tm="100000">
                                          <p:val>
                                            <p:strVal val="#ppt_y"/>
                                          </p:val>
                                        </p:tav>
                                      </p:tavLst>
                                    </p:anim>
                                  </p:childTnLst>
                                </p:cTn>
                              </p:par>
                              <p:par>
                                <p:cTn id="42" presetID="22" presetClass="exit" presetSubtype="4" fill="hold" nodeType="withEffect">
                                  <p:stCondLst>
                                    <p:cond delay="0"/>
                                  </p:stCondLst>
                                  <p:childTnLst>
                                    <p:animEffect transition="out" filter="wipe(down)">
                                      <p:cBhvr>
                                        <p:cTn id="43" dur="500"/>
                                        <p:tgtEl>
                                          <p:spTgt spid="3">
                                            <p:txEl>
                                              <p:pRg st="4" end="4"/>
                                            </p:txEl>
                                          </p:spTgt>
                                        </p:tgtEl>
                                      </p:cBhvr>
                                    </p:animEffect>
                                    <p:set>
                                      <p:cBhvr>
                                        <p:cTn id="44"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ppt_y"/>
                                          </p:val>
                                        </p:tav>
                                        <p:tav tm="100000">
                                          <p:val>
                                            <p:strVal val="#ppt_y"/>
                                          </p:val>
                                        </p:tav>
                                      </p:tavLst>
                                    </p:anim>
                                  </p:childTnLst>
                                </p:cTn>
                              </p:par>
                              <p:par>
                                <p:cTn id="51" presetID="22" presetClass="exit" presetSubtype="4" fill="hold" nodeType="withEffect">
                                  <p:stCondLst>
                                    <p:cond delay="0"/>
                                  </p:stCondLst>
                                  <p:childTnLst>
                                    <p:animEffect transition="out" filter="wipe(down)">
                                      <p:cBhvr>
                                        <p:cTn id="52" dur="500"/>
                                        <p:tgtEl>
                                          <p:spTgt spid="3">
                                            <p:txEl>
                                              <p:pRg st="5" end="5"/>
                                            </p:txEl>
                                          </p:spTgt>
                                        </p:tgtEl>
                                      </p:cBhvr>
                                    </p:animEffect>
                                    <p:set>
                                      <p:cBhvr>
                                        <p:cTn id="53"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3 Resim" descr="56916882.jpg"/>
          <p:cNvPicPr>
            <a:picLocks noChangeAspect="1"/>
          </p:cNvPicPr>
          <p:nvPr/>
        </p:nvPicPr>
        <p:blipFill>
          <a:blip r:embed="rId4" cstate="print"/>
          <a:stretch>
            <a:fillRect/>
          </a:stretch>
        </p:blipFill>
        <p:spPr>
          <a:xfrm>
            <a:off x="6096000" y="1000108"/>
            <a:ext cx="3048000" cy="3048000"/>
          </a:xfrm>
          <a:prstGeom prst="rect">
            <a:avLst/>
          </a:prstGeom>
        </p:spPr>
      </p:pic>
      <p:sp>
        <p:nvSpPr>
          <p:cNvPr id="2" name="1 Başlık"/>
          <p:cNvSpPr>
            <a:spLocks noGrp="1"/>
          </p:cNvSpPr>
          <p:nvPr>
            <p:ph type="title"/>
          </p:nvPr>
        </p:nvSpPr>
        <p:spPr>
          <a:xfrm>
            <a:off x="642910" y="1214422"/>
            <a:ext cx="6000792" cy="2357454"/>
          </a:xfrm>
        </p:spPr>
        <p:txBody>
          <a:bodyPr>
            <a:normAutofit fontScale="90000"/>
          </a:bodyPr>
          <a:lstStyle/>
          <a:p>
            <a:r>
              <a:rPr lang="tr-TR" dirty="0"/>
              <a:t>KAYS Eğitim Dokümanlarını okudum ancak yine de sorularım var!!</a:t>
            </a:r>
          </a:p>
        </p:txBody>
      </p:sp>
      <p:sp>
        <p:nvSpPr>
          <p:cNvPr id="3" name="2 İçerik Yer Tutucusu"/>
          <p:cNvSpPr>
            <a:spLocks noGrp="1"/>
          </p:cNvSpPr>
          <p:nvPr>
            <p:ph idx="1"/>
          </p:nvPr>
        </p:nvSpPr>
        <p:spPr>
          <a:xfrm>
            <a:off x="428596" y="4000504"/>
            <a:ext cx="8229600" cy="580624"/>
          </a:xfrm>
        </p:spPr>
        <p:txBody>
          <a:bodyPr/>
          <a:lstStyle/>
          <a:p>
            <a:pPr marL="88900" indent="20638">
              <a:buNone/>
            </a:pPr>
            <a:r>
              <a:rPr lang="tr-TR" dirty="0"/>
              <a:t>Projenizden sorumlu izleme uzmanına danışınız.</a:t>
            </a:r>
          </a:p>
        </p:txBody>
      </p:sp>
      <p:pic>
        <p:nvPicPr>
          <p:cNvPr id="5" name="Resim 4">
            <a:extLst>
              <a:ext uri="{FF2B5EF4-FFF2-40B4-BE49-F238E27FC236}">
                <a16:creationId xmlns:a16="http://schemas.microsoft.com/office/drawing/2014/main" id="{15B87A85-8B8B-4472-BDD3-7BBCB14B2251}"/>
              </a:ext>
            </a:extLst>
          </p:cNvPr>
          <p:cNvPicPr>
            <a:picLocks noChangeAspect="1"/>
          </p:cNvPicPr>
          <p:nvPr/>
        </p:nvPicPr>
        <p:blipFill>
          <a:blip r:embed="rId5"/>
          <a:stretch>
            <a:fillRect/>
          </a:stretch>
        </p:blipFill>
        <p:spPr>
          <a:xfrm>
            <a:off x="7810667" y="0"/>
            <a:ext cx="1333333" cy="917270"/>
          </a:xfrm>
          <a:prstGeom prst="rect">
            <a:avLst/>
          </a:prstGeom>
        </p:spPr>
      </p:pic>
    </p:spTree>
  </p:cSld>
  <p:clrMapOvr>
    <a:masterClrMapping/>
  </p:clrMapOvr>
  <p:transition spd="med" advClick="0">
    <p:fade/>
  </p:transition>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aphicFrame>
        <p:nvGraphicFramePr>
          <p:cNvPr id="2" name="Tablo 1">
            <a:extLst>
              <a:ext uri="{FF2B5EF4-FFF2-40B4-BE49-F238E27FC236}">
                <a16:creationId xmlns:a16="http://schemas.microsoft.com/office/drawing/2014/main" id="{3A836DC5-BD46-47EE-85D9-4BB7982DFA59}"/>
              </a:ext>
            </a:extLst>
          </p:cNvPr>
          <p:cNvGraphicFramePr>
            <a:graphicFrameLocks noGrp="1"/>
          </p:cNvGraphicFramePr>
          <p:nvPr>
            <p:extLst>
              <p:ext uri="{D42A27DB-BD31-4B8C-83A1-F6EECF244321}">
                <p14:modId xmlns:p14="http://schemas.microsoft.com/office/powerpoint/2010/main" val="2622910046"/>
              </p:ext>
            </p:extLst>
          </p:nvPr>
        </p:nvGraphicFramePr>
        <p:xfrm>
          <a:off x="1470834" y="2877164"/>
          <a:ext cx="6197510" cy="551836"/>
        </p:xfrm>
        <a:graphic>
          <a:graphicData uri="http://schemas.openxmlformats.org/drawingml/2006/table">
            <a:tbl>
              <a:tblPr firstRow="1" bandRow="1">
                <a:tableStyleId>{5C22544A-7EE6-4342-B048-85BDC9FD1C3A}</a:tableStyleId>
              </a:tblPr>
              <a:tblGrid>
                <a:gridCol w="6197510">
                  <a:extLst>
                    <a:ext uri="{9D8B030D-6E8A-4147-A177-3AD203B41FA5}">
                      <a16:colId xmlns:a16="http://schemas.microsoft.com/office/drawing/2014/main" val="2301182970"/>
                    </a:ext>
                  </a:extLst>
                </a:gridCol>
              </a:tblGrid>
              <a:tr h="551836">
                <a:tc>
                  <a:txBody>
                    <a:bodyPr/>
                    <a:lstStyle/>
                    <a:p>
                      <a:pPr algn="ctr"/>
                      <a:r>
                        <a:rPr lang="tr-TR" sz="2200" dirty="0"/>
                        <a:t>GÖRÜNÜRLÜK KURALLARI</a:t>
                      </a:r>
                    </a:p>
                  </a:txBody>
                  <a:tcPr/>
                </a:tc>
                <a:extLst>
                  <a:ext uri="{0D108BD9-81ED-4DB2-BD59-A6C34878D82A}">
                    <a16:rowId xmlns:a16="http://schemas.microsoft.com/office/drawing/2014/main" val="2835235845"/>
                  </a:ext>
                </a:extLst>
              </a:tr>
            </a:tbl>
          </a:graphicData>
        </a:graphic>
      </p:graphicFrame>
      <p:graphicFrame>
        <p:nvGraphicFramePr>
          <p:cNvPr id="3" name="Tablo 2">
            <a:extLst>
              <a:ext uri="{FF2B5EF4-FFF2-40B4-BE49-F238E27FC236}">
                <a16:creationId xmlns:a16="http://schemas.microsoft.com/office/drawing/2014/main" id="{39A15B20-513C-4C96-ADB6-E30C330ED0A7}"/>
              </a:ext>
            </a:extLst>
          </p:cNvPr>
          <p:cNvGraphicFramePr>
            <a:graphicFrameLocks noGrp="1"/>
          </p:cNvGraphicFramePr>
          <p:nvPr>
            <p:extLst/>
          </p:nvPr>
        </p:nvGraphicFramePr>
        <p:xfrm>
          <a:off x="1504443" y="4149080"/>
          <a:ext cx="6096000" cy="37084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1195337539"/>
                    </a:ext>
                  </a:extLst>
                </a:gridCol>
              </a:tblGrid>
              <a:tr h="370840">
                <a:tc>
                  <a:txBody>
                    <a:bodyPr/>
                    <a:lstStyle/>
                    <a:p>
                      <a:pPr algn="ctr"/>
                      <a:r>
                        <a:rPr lang="tr-TR" dirty="0"/>
                        <a:t>EYLÜL 2018</a:t>
                      </a:r>
                    </a:p>
                  </a:txBody>
                  <a:tcPr/>
                </a:tc>
                <a:extLst>
                  <a:ext uri="{0D108BD9-81ED-4DB2-BD59-A6C34878D82A}">
                    <a16:rowId xmlns:a16="http://schemas.microsoft.com/office/drawing/2014/main" val="4162358636"/>
                  </a:ext>
                </a:extLst>
              </a:tr>
            </a:tbl>
          </a:graphicData>
        </a:graphic>
      </p:graphicFrame>
    </p:spTree>
    <p:extLst>
      <p:ext uri="{BB962C8B-B14F-4D97-AF65-F5344CB8AC3E}">
        <p14:creationId xmlns:p14="http://schemas.microsoft.com/office/powerpoint/2010/main" val="1721406312"/>
      </p:ext>
    </p:extLst>
  </p:cSld>
  <p:clrMapOvr>
    <a:masterClrMapping/>
  </p:clrMapOvr>
  <p:transition spd="med" advClick="0">
    <p:fade/>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9703" name="Text Box 7"/>
          <p:cNvSpPr txBox="1">
            <a:spLocks noChangeArrowheads="1"/>
          </p:cNvSpPr>
          <p:nvPr/>
        </p:nvSpPr>
        <p:spPr bwMode="auto">
          <a:xfrm>
            <a:off x="285720" y="3929066"/>
            <a:ext cx="8208912" cy="2123658"/>
          </a:xfrm>
          <a:prstGeom prst="rect">
            <a:avLst/>
          </a:prstGeom>
          <a:noFill/>
          <a:ln w="9525">
            <a:noFill/>
            <a:miter lim="800000"/>
            <a:headEnd/>
            <a:tailEnd/>
          </a:ln>
        </p:spPr>
        <p:txBody>
          <a:bodyPr wrap="square">
            <a:spAutoFit/>
          </a:bodyPr>
          <a:lstStyle/>
          <a:p>
            <a:pPr marL="342900" lvl="1" indent="-342900" algn="just">
              <a:spcBef>
                <a:spcPct val="50000"/>
              </a:spcBef>
              <a:buFont typeface="Arial" pitchFamily="34" charset="0"/>
              <a:buChar char="•"/>
            </a:pPr>
            <a:r>
              <a:rPr lang="tr-TR" altLang="zh-CN" sz="2200" dirty="0">
                <a:solidFill>
                  <a:prstClr val="black"/>
                </a:solidFill>
              </a:rPr>
              <a:t>Yararlanıcı, ortaklar ve diğer bütün alt yükleniciler</a:t>
            </a:r>
          </a:p>
          <a:p>
            <a:pPr marL="627063" lvl="1" indent="-271463" algn="just">
              <a:spcBef>
                <a:spcPct val="50000"/>
              </a:spcBef>
              <a:buFontTx/>
              <a:buChar char="-"/>
            </a:pPr>
            <a:r>
              <a:rPr lang="tr-TR" sz="2200" dirty="0">
                <a:solidFill>
                  <a:srgbClr val="FF0000"/>
                </a:solidFill>
              </a:rPr>
              <a:t>Proje nihai ödemesi yapıldıktan sonraki üç yıl boyunca</a:t>
            </a:r>
          </a:p>
          <a:p>
            <a:pPr marL="627063" lvl="1" indent="-271463" algn="just">
              <a:spcBef>
                <a:spcPct val="50000"/>
              </a:spcBef>
              <a:buFontTx/>
              <a:buChar char="-"/>
            </a:pPr>
            <a:r>
              <a:rPr lang="tr-TR" sz="2200" dirty="0">
                <a:solidFill>
                  <a:srgbClr val="FF0000"/>
                </a:solidFill>
              </a:rPr>
              <a:t>Ajansın sağladığı mali desteği ve Bakanlığının genel koordinasyonunu görünür kılmak ve tanıtmak için gerekli önlemleri alır.</a:t>
            </a:r>
          </a:p>
        </p:txBody>
      </p:sp>
      <p:sp>
        <p:nvSpPr>
          <p:cNvPr id="7" name="6 Dikdörtgen"/>
          <p:cNvSpPr/>
          <p:nvPr/>
        </p:nvSpPr>
        <p:spPr>
          <a:xfrm>
            <a:off x="2643174" y="1142984"/>
            <a:ext cx="2885405" cy="369332"/>
          </a:xfrm>
          <a:prstGeom prst="rect">
            <a:avLst/>
          </a:prstGeom>
        </p:spPr>
        <p:txBody>
          <a:bodyPr wrap="none">
            <a:spAutoFit/>
          </a:bodyPr>
          <a:lstStyle/>
          <a:p>
            <a:r>
              <a:rPr lang="tr-TR" b="1" u="sng" dirty="0">
                <a:solidFill>
                  <a:prstClr val="black"/>
                </a:solidFill>
              </a:rPr>
              <a:t>Sözleşme Özel Koşullar 7.1.3</a:t>
            </a:r>
          </a:p>
        </p:txBody>
      </p:sp>
      <p:sp>
        <p:nvSpPr>
          <p:cNvPr id="23553" name="Rectangle 1"/>
          <p:cNvSpPr>
            <a:spLocks noChangeArrowheads="1"/>
          </p:cNvSpPr>
          <p:nvPr/>
        </p:nvSpPr>
        <p:spPr bwMode="auto">
          <a:xfrm>
            <a:off x="357158" y="1571612"/>
            <a:ext cx="821537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1" indent="-342900" algn="just" fontAlgn="base">
              <a:spcBef>
                <a:spcPct val="50000"/>
              </a:spcBef>
              <a:spcAft>
                <a:spcPct val="0"/>
              </a:spcAft>
              <a:buFont typeface="Arial" pitchFamily="34" charset="0"/>
              <a:buChar char="•"/>
            </a:pPr>
            <a:r>
              <a:rPr lang="tr-TR" altLang="zh-CN" sz="2400" dirty="0">
                <a:solidFill>
                  <a:prstClr val="black"/>
                </a:solidFill>
              </a:rPr>
              <a:t>“</a:t>
            </a:r>
            <a:r>
              <a:rPr lang="tr-TR" altLang="zh-CN" sz="2400" b="1" u="sng" dirty="0">
                <a:solidFill>
                  <a:srgbClr val="FF0000"/>
                </a:solidFill>
              </a:rPr>
              <a:t>Görünürlük Rehberine</a:t>
            </a:r>
            <a:r>
              <a:rPr lang="tr-TR" altLang="zh-CN" sz="2400" dirty="0">
                <a:solidFill>
                  <a:prstClr val="black"/>
                </a:solidFill>
              </a:rPr>
              <a:t> uymayan görünürlük harcamaları uygun maliyet olarak değerlendirilmez.”</a:t>
            </a:r>
          </a:p>
        </p:txBody>
      </p:sp>
      <p:sp>
        <p:nvSpPr>
          <p:cNvPr id="5" name="4 Dikdörtgen"/>
          <p:cNvSpPr/>
          <p:nvPr/>
        </p:nvSpPr>
        <p:spPr>
          <a:xfrm>
            <a:off x="1785918" y="3429000"/>
            <a:ext cx="5502917" cy="369332"/>
          </a:xfrm>
          <a:prstGeom prst="rect">
            <a:avLst/>
          </a:prstGeom>
        </p:spPr>
        <p:txBody>
          <a:bodyPr wrap="none">
            <a:spAutoFit/>
          </a:bodyPr>
          <a:lstStyle/>
          <a:p>
            <a:r>
              <a:rPr lang="tr-TR" b="1" u="sng" dirty="0">
                <a:solidFill>
                  <a:prstClr val="black"/>
                </a:solidFill>
              </a:rPr>
              <a:t>Sözleşme Ek II-Genel Koşullar MADDE 6 - GÖRÜNÜRLÜK</a:t>
            </a:r>
          </a:p>
        </p:txBody>
      </p:sp>
      <p:pic>
        <p:nvPicPr>
          <p:cNvPr id="6" name="Resim 5">
            <a:extLst>
              <a:ext uri="{FF2B5EF4-FFF2-40B4-BE49-F238E27FC236}">
                <a16:creationId xmlns:a16="http://schemas.microsoft.com/office/drawing/2014/main" id="{3541CBF9-D521-4129-9415-1FF8E8350051}"/>
              </a:ext>
            </a:extLst>
          </p:cNvPr>
          <p:cNvPicPr>
            <a:picLocks noChangeAspect="1"/>
          </p:cNvPicPr>
          <p:nvPr/>
        </p:nvPicPr>
        <p:blipFill>
          <a:blip r:embed="rId4"/>
          <a:stretch>
            <a:fillRect/>
          </a:stretch>
        </p:blipFill>
        <p:spPr>
          <a:xfrm>
            <a:off x="7810667" y="0"/>
            <a:ext cx="1333333" cy="917270"/>
          </a:xfrm>
          <a:prstGeom prst="rect">
            <a:avLst/>
          </a:prstGeom>
        </p:spPr>
      </p:pic>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3553">
                                            <p:txEl>
                                              <p:pRg st="0" end="0"/>
                                            </p:txEl>
                                          </p:spTgt>
                                        </p:tgtEl>
                                        <p:attrNameLst>
                                          <p:attrName>style.visibility</p:attrName>
                                        </p:attrNameLst>
                                      </p:cBhvr>
                                      <p:to>
                                        <p:strVal val="visible"/>
                                      </p:to>
                                    </p:set>
                                    <p:animEffect transition="in" filter="slide(fromBottom)">
                                      <p:cBhvr>
                                        <p:cTn id="7" dur="500"/>
                                        <p:tgtEl>
                                          <p:spTgt spid="235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par>
                                <p:cTn id="13" presetID="22" presetClass="exit" presetSubtype="4" fill="hold" grpId="0" nodeType="withEffect">
                                  <p:stCondLst>
                                    <p:cond delay="0"/>
                                  </p:stCondLst>
                                  <p:childTnLst>
                                    <p:animEffect transition="out" filter="wipe(down)">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22" presetClass="exit" presetSubtype="4" fill="hold" nodeType="withEffect">
                                  <p:stCondLst>
                                    <p:cond delay="0"/>
                                  </p:stCondLst>
                                  <p:childTnLst>
                                    <p:animEffect transition="out" filter="wipe(down)">
                                      <p:cBhvr>
                                        <p:cTn id="17" dur="500"/>
                                        <p:tgtEl>
                                          <p:spTgt spid="23553">
                                            <p:txEl>
                                              <p:pRg st="0" end="0"/>
                                            </p:txEl>
                                          </p:spTgt>
                                        </p:tgtEl>
                                      </p:cBhvr>
                                    </p:animEffect>
                                    <p:set>
                                      <p:cBhvr>
                                        <p:cTn id="18" dur="1" fill="hold">
                                          <p:stCondLst>
                                            <p:cond delay="499"/>
                                          </p:stCondLst>
                                        </p:cTn>
                                        <p:tgtEl>
                                          <p:spTgt spid="23553">
                                            <p:txEl>
                                              <p:pRg st="0" end="0"/>
                                            </p:txEl>
                                          </p:spTgt>
                                        </p:tgtEl>
                                        <p:attrNameLst>
                                          <p:attrName>style.visibility</p:attrName>
                                        </p:attrNameLst>
                                      </p:cBhvr>
                                      <p:to>
                                        <p:strVal val="hidden"/>
                                      </p:to>
                                    </p:set>
                                  </p:childTnLst>
                                </p:cTn>
                              </p:par>
                            </p:childTnLst>
                          </p:cTn>
                        </p:par>
                        <p:par>
                          <p:cTn id="19" fill="hold">
                            <p:stCondLst>
                              <p:cond delay="500"/>
                            </p:stCondLst>
                            <p:childTnLst>
                              <p:par>
                                <p:cTn id="20" presetID="12" presetClass="entr" presetSubtype="4" fill="hold" nodeType="afterEffect">
                                  <p:stCondLst>
                                    <p:cond delay="0"/>
                                  </p:stCondLst>
                                  <p:childTnLst>
                                    <p:set>
                                      <p:cBhvr>
                                        <p:cTn id="21" dur="1" fill="hold">
                                          <p:stCondLst>
                                            <p:cond delay="0"/>
                                          </p:stCondLst>
                                        </p:cTn>
                                        <p:tgtEl>
                                          <p:spTgt spid="29703">
                                            <p:txEl>
                                              <p:pRg st="0" end="0"/>
                                            </p:txEl>
                                          </p:spTgt>
                                        </p:tgtEl>
                                        <p:attrNameLst>
                                          <p:attrName>style.visibility</p:attrName>
                                        </p:attrNameLst>
                                      </p:cBhvr>
                                      <p:to>
                                        <p:strVal val="visible"/>
                                      </p:to>
                                    </p:set>
                                    <p:animEffect transition="in" filter="slide(fromBottom)">
                                      <p:cBhvr>
                                        <p:cTn id="22" dur="500"/>
                                        <p:tgtEl>
                                          <p:spTgt spid="29703">
                                            <p:txEl>
                                              <p:pRg st="0" end="0"/>
                                            </p:txEl>
                                          </p:spTgt>
                                        </p:tgtEl>
                                      </p:cBhvr>
                                    </p:animEffect>
                                  </p:childTnLst>
                                </p:cTn>
                              </p:par>
                            </p:childTnLst>
                          </p:cTn>
                        </p:par>
                        <p:par>
                          <p:cTn id="23" fill="hold">
                            <p:stCondLst>
                              <p:cond delay="1000"/>
                            </p:stCondLst>
                            <p:childTnLst>
                              <p:par>
                                <p:cTn id="24" presetID="12" presetClass="entr" presetSubtype="4" fill="hold" nodeType="afterEffect">
                                  <p:stCondLst>
                                    <p:cond delay="0"/>
                                  </p:stCondLst>
                                  <p:childTnLst>
                                    <p:set>
                                      <p:cBhvr>
                                        <p:cTn id="25" dur="1" fill="hold">
                                          <p:stCondLst>
                                            <p:cond delay="0"/>
                                          </p:stCondLst>
                                        </p:cTn>
                                        <p:tgtEl>
                                          <p:spTgt spid="29703">
                                            <p:txEl>
                                              <p:pRg st="1" end="1"/>
                                            </p:txEl>
                                          </p:spTgt>
                                        </p:tgtEl>
                                        <p:attrNameLst>
                                          <p:attrName>style.visibility</p:attrName>
                                        </p:attrNameLst>
                                      </p:cBhvr>
                                      <p:to>
                                        <p:strVal val="visible"/>
                                      </p:to>
                                    </p:set>
                                    <p:animEffect transition="in" filter="slide(fromBottom)">
                                      <p:cBhvr>
                                        <p:cTn id="26" dur="500"/>
                                        <p:tgtEl>
                                          <p:spTgt spid="29703">
                                            <p:txEl>
                                              <p:pRg st="1" end="1"/>
                                            </p:txEl>
                                          </p:spTgt>
                                        </p:tgtEl>
                                      </p:cBhvr>
                                    </p:animEffect>
                                  </p:childTnLst>
                                </p:cTn>
                              </p:par>
                            </p:childTnLst>
                          </p:cTn>
                        </p:par>
                        <p:par>
                          <p:cTn id="27" fill="hold">
                            <p:stCondLst>
                              <p:cond delay="1500"/>
                            </p:stCondLst>
                            <p:childTnLst>
                              <p:par>
                                <p:cTn id="28" presetID="12" presetClass="entr" presetSubtype="4" fill="hold" nodeType="afterEffect">
                                  <p:stCondLst>
                                    <p:cond delay="0"/>
                                  </p:stCondLst>
                                  <p:childTnLst>
                                    <p:set>
                                      <p:cBhvr>
                                        <p:cTn id="29" dur="1" fill="hold">
                                          <p:stCondLst>
                                            <p:cond delay="0"/>
                                          </p:stCondLst>
                                        </p:cTn>
                                        <p:tgtEl>
                                          <p:spTgt spid="29703">
                                            <p:txEl>
                                              <p:pRg st="2" end="2"/>
                                            </p:txEl>
                                          </p:spTgt>
                                        </p:tgtEl>
                                        <p:attrNameLst>
                                          <p:attrName>style.visibility</p:attrName>
                                        </p:attrNameLst>
                                      </p:cBhvr>
                                      <p:to>
                                        <p:strVal val="visible"/>
                                      </p:to>
                                    </p:set>
                                    <p:animEffect transition="in" filter="slide(fromBottom)">
                                      <p:cBhvr>
                                        <p:cTn id="30" dur="500"/>
                                        <p:tgtEl>
                                          <p:spTgt spid="297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553" grpId="0" build="allAtOnce"/>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a:solidFill>
                  <a:srgbClr val="FF0000"/>
                </a:solidFill>
              </a:rPr>
              <a:t>ÖNEMLİ HATIRLATMA</a:t>
            </a:r>
          </a:p>
        </p:txBody>
      </p:sp>
      <p:sp>
        <p:nvSpPr>
          <p:cNvPr id="4" name="3 İçerik Yer Tutucusu"/>
          <p:cNvSpPr>
            <a:spLocks noGrp="1"/>
          </p:cNvSpPr>
          <p:nvPr>
            <p:ph idx="1"/>
          </p:nvPr>
        </p:nvSpPr>
        <p:spPr>
          <a:xfrm>
            <a:off x="457200" y="2249424"/>
            <a:ext cx="8229600" cy="2187688"/>
          </a:xfrm>
        </p:spPr>
        <p:txBody>
          <a:bodyPr/>
          <a:lstStyle/>
          <a:p>
            <a:pPr marL="355600" indent="0" algn="just">
              <a:buNone/>
            </a:pPr>
            <a:r>
              <a:rPr lang="tr-TR" dirty="0"/>
              <a:t>Ön ödemelerin yapılabilmesi için Ajans, projelerin yürütüldüğü yerlerde en az 1 x 1,5 m boyutlarında </a:t>
            </a:r>
            <a:r>
              <a:rPr lang="tr-TR" u="sng" dirty="0"/>
              <a:t>proje tabelasının</a:t>
            </a:r>
            <a:r>
              <a:rPr lang="tr-TR" dirty="0"/>
              <a:t> yerleştirilmesini ön koşul olarak istemektedir.</a:t>
            </a:r>
          </a:p>
        </p:txBody>
      </p:sp>
      <p:pic>
        <p:nvPicPr>
          <p:cNvPr id="5" name="Resim 4">
            <a:extLst>
              <a:ext uri="{FF2B5EF4-FFF2-40B4-BE49-F238E27FC236}">
                <a16:creationId xmlns:a16="http://schemas.microsoft.com/office/drawing/2014/main" id="{3161BC2D-F9C1-4493-9F14-6879F8C616B6}"/>
              </a:ext>
            </a:extLst>
          </p:cNvPr>
          <p:cNvPicPr>
            <a:picLocks noChangeAspect="1"/>
          </p:cNvPicPr>
          <p:nvPr/>
        </p:nvPicPr>
        <p:blipFill>
          <a:blip r:embed="rId3"/>
          <a:stretch>
            <a:fillRect/>
          </a:stretch>
        </p:blipFill>
        <p:spPr>
          <a:xfrm>
            <a:off x="7810667" y="0"/>
            <a:ext cx="1333333" cy="917270"/>
          </a:xfrm>
          <a:prstGeom prst="rect">
            <a:avLst/>
          </a:prstGeom>
        </p:spPr>
      </p:pic>
    </p:spTree>
  </p:cSld>
  <p:clrMapOvr>
    <a:masterClrMapping/>
  </p:clrMapOvr>
  <p:transition spd="med" advClick="0">
    <p:fade/>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79205" name="Rectangle 5"/>
          <p:cNvSpPr>
            <a:spLocks noChangeArrowheads="1"/>
          </p:cNvSpPr>
          <p:nvPr/>
        </p:nvSpPr>
        <p:spPr bwMode="auto">
          <a:xfrm>
            <a:off x="468313" y="1412875"/>
            <a:ext cx="7632700" cy="4278313"/>
          </a:xfrm>
          <a:prstGeom prst="rect">
            <a:avLst/>
          </a:prstGeom>
          <a:noFill/>
          <a:ln w="9525">
            <a:noFill/>
            <a:miter lim="800000"/>
            <a:headEnd/>
            <a:tailEnd/>
          </a:ln>
          <a:effectLst/>
        </p:spPr>
        <p:txBody>
          <a:bodyPr/>
          <a:lstStyle/>
          <a:p>
            <a:pPr marL="742950" lvl="1" indent="-285750" algn="just">
              <a:spcAft>
                <a:spcPct val="25000"/>
              </a:spcAft>
              <a:buFont typeface="Wingdings" pitchFamily="2" charset="2"/>
              <a:buNone/>
              <a:defRPr/>
            </a:pPr>
            <a:endParaRPr lang="tr-TR" sz="2000">
              <a:solidFill>
                <a:prstClr val="black"/>
              </a:solidFill>
              <a:effectLst>
                <a:outerShdw blurRad="38100" dist="38100" dir="2700000" algn="tl">
                  <a:srgbClr val="C0C0C0"/>
                </a:outerShdw>
              </a:effectLst>
              <a:latin typeface="Franklin Gothic Book" pitchFamily="34" charset="0"/>
            </a:endParaRPr>
          </a:p>
        </p:txBody>
      </p:sp>
      <p:sp>
        <p:nvSpPr>
          <p:cNvPr id="31752" name="Text Box 7"/>
          <p:cNvSpPr txBox="1">
            <a:spLocks noChangeArrowheads="1"/>
          </p:cNvSpPr>
          <p:nvPr/>
        </p:nvSpPr>
        <p:spPr bwMode="auto">
          <a:xfrm>
            <a:off x="323528" y="1052736"/>
            <a:ext cx="8463884" cy="5847755"/>
          </a:xfrm>
          <a:prstGeom prst="rect">
            <a:avLst/>
          </a:prstGeom>
          <a:noFill/>
          <a:ln w="9525">
            <a:noFill/>
            <a:miter lim="800000"/>
            <a:headEnd/>
            <a:tailEnd/>
          </a:ln>
        </p:spPr>
        <p:txBody>
          <a:bodyPr wrap="square">
            <a:spAutoFit/>
          </a:bodyPr>
          <a:lstStyle/>
          <a:p>
            <a:pPr marL="622300" indent="-512763" algn="just">
              <a:spcBef>
                <a:spcPts val="300"/>
              </a:spcBef>
              <a:buClr>
                <a:schemeClr val="accent3"/>
              </a:buClr>
              <a:buSzPct val="50000"/>
              <a:buFont typeface="Wingdings" pitchFamily="2" charset="2"/>
              <a:buChar char="ü"/>
            </a:pPr>
            <a:r>
              <a:rPr lang="tr-TR" altLang="zh-CN" sz="2800" dirty="0"/>
              <a:t>Ajans ve Sanayi ve Teknoloji Bakanlığı’nın </a:t>
            </a:r>
            <a:r>
              <a:rPr lang="tr-TR" altLang="zh-CN" sz="2800" b="1" dirty="0"/>
              <a:t>logosu</a:t>
            </a:r>
            <a:r>
              <a:rPr lang="tr-TR" altLang="zh-CN" sz="2800" dirty="0"/>
              <a:t>  standart olmalıdır.</a:t>
            </a:r>
          </a:p>
          <a:p>
            <a:pPr marL="622300" indent="-512763" algn="just">
              <a:spcBef>
                <a:spcPts val="300"/>
              </a:spcBef>
              <a:buClr>
                <a:schemeClr val="accent3"/>
              </a:buClr>
              <a:buSzPct val="50000"/>
              <a:buFont typeface="Wingdings" pitchFamily="2" charset="2"/>
              <a:buChar char="ü"/>
            </a:pPr>
            <a:r>
              <a:rPr lang="tr-TR" altLang="zh-CN" sz="2800" dirty="0"/>
              <a:t>Diğer logoların Ajans ve Sanayi ve Teknoloji Bakanlığı’nın logosundan </a:t>
            </a:r>
            <a:r>
              <a:rPr lang="tr-TR" sz="2800" dirty="0"/>
              <a:t>daha büyük oranlarda veya ön plana çıkacak şekilde kullanılmamasına ayrıca dikkat edilmelidir.</a:t>
            </a:r>
            <a:endParaRPr lang="tr-TR" altLang="zh-CN" sz="2800" dirty="0"/>
          </a:p>
          <a:p>
            <a:pPr marL="622300" indent="-512763" algn="just">
              <a:spcBef>
                <a:spcPts val="300"/>
              </a:spcBef>
              <a:buClr>
                <a:schemeClr val="accent3"/>
              </a:buClr>
              <a:buSzPct val="50000"/>
              <a:buFont typeface="Wingdings" pitchFamily="2" charset="2"/>
              <a:buChar char="ü"/>
            </a:pPr>
            <a:r>
              <a:rPr lang="tr-TR" altLang="zh-CN" sz="2800" dirty="0">
                <a:solidFill>
                  <a:schemeClr val="accent3"/>
                </a:solidFill>
              </a:rPr>
              <a:t>Basılı dokümanlarda </a:t>
            </a:r>
            <a:r>
              <a:rPr lang="tr-TR" altLang="zh-CN" sz="2800" dirty="0"/>
              <a:t>görünürlük ile beraber </a:t>
            </a:r>
            <a:r>
              <a:rPr lang="tr-TR" altLang="zh-CN" sz="2800" dirty="0">
                <a:solidFill>
                  <a:srgbClr val="C00000"/>
                </a:solidFill>
              </a:rPr>
              <a:t>feragat ibaresi </a:t>
            </a:r>
            <a:r>
              <a:rPr lang="tr-TR" altLang="zh-CN" sz="2800" dirty="0"/>
              <a:t>bütün yayınlarda yer almalıdır.</a:t>
            </a:r>
          </a:p>
          <a:p>
            <a:pPr marL="622300" indent="-512763" algn="just">
              <a:spcBef>
                <a:spcPts val="300"/>
              </a:spcBef>
              <a:buClr>
                <a:schemeClr val="accent3"/>
              </a:buClr>
              <a:buSzPct val="50000"/>
              <a:buFont typeface="Wingdings" pitchFamily="2" charset="2"/>
              <a:buChar char="ü"/>
            </a:pPr>
            <a:r>
              <a:rPr lang="tr-TR" sz="2800" dirty="0"/>
              <a:t>Projenin ve proje etkinliklerinin ilerleyişi Ajans desteğini görünür kılacak şekilde fotoğraf ve diğer görsel materyallerle belgelenmelidir.</a:t>
            </a:r>
          </a:p>
          <a:p>
            <a:pPr marL="622300" indent="-512763" algn="just">
              <a:spcBef>
                <a:spcPts val="300"/>
              </a:spcBef>
              <a:buClr>
                <a:schemeClr val="accent3"/>
              </a:buClr>
              <a:buSzPct val="50000"/>
              <a:buFont typeface="Wingdings" pitchFamily="2" charset="2"/>
              <a:buChar char="ü"/>
            </a:pPr>
            <a:r>
              <a:rPr lang="tr-TR" sz="2800" dirty="0">
                <a:solidFill>
                  <a:schemeClr val="accent3"/>
                </a:solidFill>
              </a:rPr>
              <a:t>Web sitelerinde </a:t>
            </a:r>
            <a:r>
              <a:rPr lang="tr-TR" sz="2800" dirty="0"/>
              <a:t>projenizle alakalı kısa bilgi ile beraber Ajans desteğinden bahsedilmelidir.</a:t>
            </a:r>
          </a:p>
        </p:txBody>
      </p:sp>
      <p:sp>
        <p:nvSpPr>
          <p:cNvPr id="5" name="4 Metin kutusu"/>
          <p:cNvSpPr txBox="1"/>
          <p:nvPr/>
        </p:nvSpPr>
        <p:spPr>
          <a:xfrm>
            <a:off x="2339752" y="188640"/>
            <a:ext cx="5328592" cy="584775"/>
          </a:xfrm>
          <a:prstGeom prst="rect">
            <a:avLst/>
          </a:prstGeom>
          <a:noFill/>
        </p:spPr>
        <p:txBody>
          <a:bodyPr wrap="square" rtlCol="0">
            <a:spAutoFit/>
          </a:bodyPr>
          <a:lstStyle/>
          <a:p>
            <a:r>
              <a:rPr lang="tr-TR" sz="3200" b="1" dirty="0">
                <a:solidFill>
                  <a:prstClr val="white"/>
                </a:solidFill>
              </a:rPr>
              <a:t>Görünürlük Temel Esasları</a:t>
            </a:r>
          </a:p>
        </p:txBody>
      </p:sp>
      <p:pic>
        <p:nvPicPr>
          <p:cNvPr id="6" name="Resim 5">
            <a:extLst>
              <a:ext uri="{FF2B5EF4-FFF2-40B4-BE49-F238E27FC236}">
                <a16:creationId xmlns:a16="http://schemas.microsoft.com/office/drawing/2014/main" id="{CADE5578-046B-483B-9EE0-20D46ECAAE41}"/>
              </a:ext>
            </a:extLst>
          </p:cNvPr>
          <p:cNvPicPr>
            <a:picLocks noChangeAspect="1"/>
          </p:cNvPicPr>
          <p:nvPr/>
        </p:nvPicPr>
        <p:blipFill>
          <a:blip r:embed="rId4"/>
          <a:stretch>
            <a:fillRect/>
          </a:stretch>
        </p:blipFill>
        <p:spPr>
          <a:xfrm>
            <a:off x="7810667" y="0"/>
            <a:ext cx="1333333" cy="917270"/>
          </a:xfrm>
          <a:prstGeom prst="rect">
            <a:avLst/>
          </a:prstGeom>
        </p:spPr>
      </p:pic>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1752">
                                            <p:txEl>
                                              <p:pRg st="0" end="0"/>
                                            </p:txEl>
                                          </p:spTgt>
                                        </p:tgtEl>
                                        <p:attrNameLst>
                                          <p:attrName>style.visibility</p:attrName>
                                        </p:attrNameLst>
                                      </p:cBhvr>
                                      <p:to>
                                        <p:strVal val="visible"/>
                                      </p:to>
                                    </p:set>
                                    <p:animEffect transition="in" filter="slide(fromBottom)">
                                      <p:cBhvr>
                                        <p:cTn id="7" dur="500"/>
                                        <p:tgtEl>
                                          <p:spTgt spid="317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1752">
                                            <p:txEl>
                                              <p:pRg st="1" end="1"/>
                                            </p:txEl>
                                          </p:spTgt>
                                        </p:tgtEl>
                                        <p:attrNameLst>
                                          <p:attrName>style.visibility</p:attrName>
                                        </p:attrNameLst>
                                      </p:cBhvr>
                                      <p:to>
                                        <p:strVal val="visible"/>
                                      </p:to>
                                    </p:set>
                                    <p:animEffect transition="in" filter="slide(fromBottom)">
                                      <p:cBhvr>
                                        <p:cTn id="12" dur="500"/>
                                        <p:tgtEl>
                                          <p:spTgt spid="31752">
                                            <p:txEl>
                                              <p:pRg st="1" end="1"/>
                                            </p:txEl>
                                          </p:spTgt>
                                        </p:tgtEl>
                                      </p:cBhvr>
                                    </p:animEffect>
                                  </p:childTnLst>
                                </p:cTn>
                              </p:par>
                              <p:par>
                                <p:cTn id="13" presetID="22" presetClass="exit" presetSubtype="4" fill="hold" nodeType="withEffect">
                                  <p:stCondLst>
                                    <p:cond delay="0"/>
                                  </p:stCondLst>
                                  <p:childTnLst>
                                    <p:animEffect transition="out" filter="wipe(down)">
                                      <p:cBhvr>
                                        <p:cTn id="14" dur="500"/>
                                        <p:tgtEl>
                                          <p:spTgt spid="31752">
                                            <p:txEl>
                                              <p:pRg st="0" end="0"/>
                                            </p:txEl>
                                          </p:spTgt>
                                        </p:tgtEl>
                                      </p:cBhvr>
                                    </p:animEffect>
                                    <p:set>
                                      <p:cBhvr>
                                        <p:cTn id="15" dur="1" fill="hold">
                                          <p:stCondLst>
                                            <p:cond delay="499"/>
                                          </p:stCondLst>
                                        </p:cTn>
                                        <p:tgtEl>
                                          <p:spTgt spid="31752">
                                            <p:txEl>
                                              <p:pRg st="0" end="0"/>
                                            </p:txEl>
                                          </p:spTgt>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31752">
                                            <p:txEl>
                                              <p:pRg st="2" end="2"/>
                                            </p:txEl>
                                          </p:spTgt>
                                        </p:tgtEl>
                                        <p:attrNameLst>
                                          <p:attrName>style.visibility</p:attrName>
                                        </p:attrNameLst>
                                      </p:cBhvr>
                                      <p:to>
                                        <p:strVal val="visible"/>
                                      </p:to>
                                    </p:set>
                                    <p:animEffect transition="in" filter="slide(fromBottom)">
                                      <p:cBhvr>
                                        <p:cTn id="20" dur="500"/>
                                        <p:tgtEl>
                                          <p:spTgt spid="31752">
                                            <p:txEl>
                                              <p:pRg st="2" end="2"/>
                                            </p:txEl>
                                          </p:spTgt>
                                        </p:tgtEl>
                                      </p:cBhvr>
                                    </p:animEffect>
                                  </p:childTnLst>
                                </p:cTn>
                              </p:par>
                              <p:par>
                                <p:cTn id="21" presetID="22" presetClass="exit" presetSubtype="4" fill="hold" nodeType="withEffect">
                                  <p:stCondLst>
                                    <p:cond delay="0"/>
                                  </p:stCondLst>
                                  <p:childTnLst>
                                    <p:animEffect transition="out" filter="wipe(down)">
                                      <p:cBhvr>
                                        <p:cTn id="22" dur="500"/>
                                        <p:tgtEl>
                                          <p:spTgt spid="31752">
                                            <p:txEl>
                                              <p:pRg st="1" end="1"/>
                                            </p:txEl>
                                          </p:spTgt>
                                        </p:tgtEl>
                                      </p:cBhvr>
                                    </p:animEffect>
                                    <p:set>
                                      <p:cBhvr>
                                        <p:cTn id="23" dur="1" fill="hold">
                                          <p:stCondLst>
                                            <p:cond delay="499"/>
                                          </p:stCondLst>
                                        </p:cTn>
                                        <p:tgtEl>
                                          <p:spTgt spid="31752">
                                            <p:txEl>
                                              <p:pRg st="1" end="1"/>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31752">
                                            <p:txEl>
                                              <p:pRg st="3" end="3"/>
                                            </p:txEl>
                                          </p:spTgt>
                                        </p:tgtEl>
                                        <p:attrNameLst>
                                          <p:attrName>style.visibility</p:attrName>
                                        </p:attrNameLst>
                                      </p:cBhvr>
                                      <p:to>
                                        <p:strVal val="visible"/>
                                      </p:to>
                                    </p:set>
                                    <p:animEffect transition="in" filter="slide(fromBottom)">
                                      <p:cBhvr>
                                        <p:cTn id="28" dur="500"/>
                                        <p:tgtEl>
                                          <p:spTgt spid="31752">
                                            <p:txEl>
                                              <p:pRg st="3" end="3"/>
                                            </p:txEl>
                                          </p:spTgt>
                                        </p:tgtEl>
                                      </p:cBhvr>
                                    </p:animEffect>
                                  </p:childTnLst>
                                </p:cTn>
                              </p:par>
                              <p:par>
                                <p:cTn id="29" presetID="22" presetClass="exit" presetSubtype="4" fill="hold" nodeType="withEffect">
                                  <p:stCondLst>
                                    <p:cond delay="0"/>
                                  </p:stCondLst>
                                  <p:childTnLst>
                                    <p:animEffect transition="out" filter="wipe(down)">
                                      <p:cBhvr>
                                        <p:cTn id="30" dur="500"/>
                                        <p:tgtEl>
                                          <p:spTgt spid="31752">
                                            <p:txEl>
                                              <p:pRg st="2" end="2"/>
                                            </p:txEl>
                                          </p:spTgt>
                                        </p:tgtEl>
                                      </p:cBhvr>
                                    </p:animEffect>
                                    <p:set>
                                      <p:cBhvr>
                                        <p:cTn id="31" dur="1" fill="hold">
                                          <p:stCondLst>
                                            <p:cond delay="499"/>
                                          </p:stCondLst>
                                        </p:cTn>
                                        <p:tgtEl>
                                          <p:spTgt spid="31752">
                                            <p:txEl>
                                              <p:pRg st="2" end="2"/>
                                            </p:txEl>
                                          </p:spTgt>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nodeType="clickEffect">
                                  <p:stCondLst>
                                    <p:cond delay="0"/>
                                  </p:stCondLst>
                                  <p:childTnLst>
                                    <p:set>
                                      <p:cBhvr>
                                        <p:cTn id="35" dur="1" fill="hold">
                                          <p:stCondLst>
                                            <p:cond delay="0"/>
                                          </p:stCondLst>
                                        </p:cTn>
                                        <p:tgtEl>
                                          <p:spTgt spid="31752">
                                            <p:txEl>
                                              <p:pRg st="4" end="4"/>
                                            </p:txEl>
                                          </p:spTgt>
                                        </p:tgtEl>
                                        <p:attrNameLst>
                                          <p:attrName>style.visibility</p:attrName>
                                        </p:attrNameLst>
                                      </p:cBhvr>
                                      <p:to>
                                        <p:strVal val="visible"/>
                                      </p:to>
                                    </p:set>
                                    <p:animEffect transition="in" filter="slide(fromBottom)">
                                      <p:cBhvr>
                                        <p:cTn id="36" dur="500"/>
                                        <p:tgtEl>
                                          <p:spTgt spid="31752">
                                            <p:txEl>
                                              <p:pRg st="4" end="4"/>
                                            </p:txEl>
                                          </p:spTgt>
                                        </p:tgtEl>
                                      </p:cBhvr>
                                    </p:animEffect>
                                  </p:childTnLst>
                                </p:cTn>
                              </p:par>
                              <p:par>
                                <p:cTn id="37" presetID="22" presetClass="exit" presetSubtype="4" fill="hold" nodeType="withEffect">
                                  <p:stCondLst>
                                    <p:cond delay="0"/>
                                  </p:stCondLst>
                                  <p:childTnLst>
                                    <p:animEffect transition="out" filter="wipe(down)">
                                      <p:cBhvr>
                                        <p:cTn id="38" dur="500"/>
                                        <p:tgtEl>
                                          <p:spTgt spid="31752">
                                            <p:txEl>
                                              <p:pRg st="3" end="3"/>
                                            </p:txEl>
                                          </p:spTgt>
                                        </p:tgtEl>
                                      </p:cBhvr>
                                    </p:animEffect>
                                    <p:set>
                                      <p:cBhvr>
                                        <p:cTn id="39" dur="1" fill="hold">
                                          <p:stCondLst>
                                            <p:cond delay="499"/>
                                          </p:stCondLst>
                                        </p:cTn>
                                        <p:tgtEl>
                                          <p:spTgt spid="31752">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073" name="Rectangle 1"/>
          <p:cNvSpPr>
            <a:spLocks noChangeArrowheads="1"/>
          </p:cNvSpPr>
          <p:nvPr/>
        </p:nvSpPr>
        <p:spPr bwMode="auto">
          <a:xfrm>
            <a:off x="857224" y="1000108"/>
            <a:ext cx="7500991" cy="7057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800100" lvl="1" indent="-342900" fontAlgn="base">
              <a:spcBef>
                <a:spcPct val="0"/>
              </a:spcBef>
              <a:spcAft>
                <a:spcPct val="0"/>
              </a:spcAft>
              <a:buFont typeface="+mj-lt"/>
              <a:buAutoNum type="arabicPeriod"/>
            </a:pPr>
            <a:r>
              <a:rPr lang="tr-TR" sz="2000" b="1" dirty="0">
                <a:solidFill>
                  <a:prstClr val="black"/>
                </a:solidFill>
                <a:latin typeface="Times New Roman" pitchFamily="18" charset="0"/>
                <a:cs typeface="Times New Roman" pitchFamily="18" charset="0"/>
              </a:rPr>
              <a:t>Mali Destek Programları Kapsamında Temin Edilen Makine-Ekipman ve Araç</a:t>
            </a:r>
            <a:endParaRPr lang="tr-TR" sz="2000" dirty="0">
              <a:solidFill>
                <a:prstClr val="black"/>
              </a:solidFill>
              <a:latin typeface="Arial" pitchFamily="34" charset="0"/>
              <a:cs typeface="Arial" pitchFamily="34" charset="0"/>
            </a:endParaRPr>
          </a:p>
        </p:txBody>
      </p:sp>
      <p:sp>
        <p:nvSpPr>
          <p:cNvPr id="3074" name="Rectangle 2"/>
          <p:cNvSpPr>
            <a:spLocks noChangeArrowheads="1"/>
          </p:cNvSpPr>
          <p:nvPr/>
        </p:nvSpPr>
        <p:spPr bwMode="auto">
          <a:xfrm>
            <a:off x="1475656" y="116632"/>
            <a:ext cx="681699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tr-TR" sz="2000" b="1" dirty="0">
                <a:solidFill>
                  <a:prstClr val="white"/>
                </a:solidFill>
                <a:latin typeface="Times New Roman" pitchFamily="18" charset="0"/>
                <a:cs typeface="Times New Roman" pitchFamily="18" charset="0"/>
              </a:rPr>
              <a:t>GÖRÜNÜRLÜK USUL VE ESASLARI </a:t>
            </a:r>
          </a:p>
          <a:p>
            <a:pPr algn="ctr" fontAlgn="base">
              <a:spcBef>
                <a:spcPct val="0"/>
              </a:spcBef>
              <a:spcAft>
                <a:spcPct val="0"/>
              </a:spcAft>
            </a:pPr>
            <a:r>
              <a:rPr lang="tr-TR" sz="2000" b="1" dirty="0">
                <a:solidFill>
                  <a:prstClr val="white"/>
                </a:solidFill>
                <a:latin typeface="Times New Roman" pitchFamily="18" charset="0"/>
                <a:cs typeface="Times New Roman" pitchFamily="18" charset="0"/>
              </a:rPr>
              <a:t>ÖRNEK DÖKÜMANLAR</a:t>
            </a:r>
            <a:endParaRPr lang="tr-TR" sz="2800" dirty="0">
              <a:solidFill>
                <a:prstClr val="white"/>
              </a:solidFill>
              <a:latin typeface="Arial" pitchFamily="34" charset="0"/>
              <a:cs typeface="Arial" pitchFamily="34" charset="0"/>
            </a:endParaRPr>
          </a:p>
        </p:txBody>
      </p:sp>
      <p:pic>
        <p:nvPicPr>
          <p:cNvPr id="3" name="Resim 2">
            <a:extLst>
              <a:ext uri="{FF2B5EF4-FFF2-40B4-BE49-F238E27FC236}">
                <a16:creationId xmlns:a16="http://schemas.microsoft.com/office/drawing/2014/main" id="{16E2CF40-E591-47EE-8964-49DAC6ECB93B}"/>
              </a:ext>
            </a:extLst>
          </p:cNvPr>
          <p:cNvPicPr>
            <a:picLocks noChangeAspect="1"/>
          </p:cNvPicPr>
          <p:nvPr/>
        </p:nvPicPr>
        <p:blipFill>
          <a:blip r:embed="rId4"/>
          <a:stretch>
            <a:fillRect/>
          </a:stretch>
        </p:blipFill>
        <p:spPr>
          <a:xfrm>
            <a:off x="1115616" y="2060848"/>
            <a:ext cx="6451219" cy="3399666"/>
          </a:xfrm>
          <a:prstGeom prst="rect">
            <a:avLst/>
          </a:prstGeom>
        </p:spPr>
      </p:pic>
      <p:pic>
        <p:nvPicPr>
          <p:cNvPr id="5" name="Resim 4">
            <a:extLst>
              <a:ext uri="{FF2B5EF4-FFF2-40B4-BE49-F238E27FC236}">
                <a16:creationId xmlns:a16="http://schemas.microsoft.com/office/drawing/2014/main" id="{03DADE43-B346-4B12-8C80-F5434573E88E}"/>
              </a:ext>
            </a:extLst>
          </p:cNvPr>
          <p:cNvPicPr>
            <a:picLocks noChangeAspect="1"/>
          </p:cNvPicPr>
          <p:nvPr/>
        </p:nvPicPr>
        <p:blipFill>
          <a:blip r:embed="rId5"/>
          <a:stretch>
            <a:fillRect/>
          </a:stretch>
        </p:blipFill>
        <p:spPr>
          <a:xfrm>
            <a:off x="7810667" y="0"/>
            <a:ext cx="1333333" cy="917270"/>
          </a:xfrm>
          <a:prstGeom prst="rect">
            <a:avLst/>
          </a:prstGeom>
        </p:spPr>
      </p:pic>
    </p:spTree>
  </p:cSld>
  <p:clrMapOvr>
    <a:masterClrMapping/>
  </p:clrMapOvr>
  <p:transition spd="med" advClick="0">
    <p:fade/>
  </p:transition>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177" name="Text Box 7"/>
          <p:cNvSpPr txBox="1">
            <a:spLocks noChangeArrowheads="1"/>
          </p:cNvSpPr>
          <p:nvPr/>
        </p:nvSpPr>
        <p:spPr bwMode="auto">
          <a:xfrm>
            <a:off x="107950" y="908050"/>
            <a:ext cx="8856663" cy="366713"/>
          </a:xfrm>
          <a:prstGeom prst="rect">
            <a:avLst/>
          </a:prstGeom>
          <a:noFill/>
          <a:ln w="9525">
            <a:noFill/>
            <a:miter lim="800000"/>
            <a:headEnd/>
            <a:tailEnd/>
          </a:ln>
        </p:spPr>
        <p:txBody>
          <a:bodyPr>
            <a:spAutoFit/>
          </a:bodyPr>
          <a:lstStyle/>
          <a:p>
            <a:pPr>
              <a:spcBef>
                <a:spcPct val="50000"/>
              </a:spcBef>
              <a:buFontTx/>
              <a:buChar char="•"/>
            </a:pPr>
            <a:endParaRPr lang="tr-TR" b="1">
              <a:solidFill>
                <a:prstClr val="black"/>
              </a:solidFill>
            </a:endParaRPr>
          </a:p>
        </p:txBody>
      </p:sp>
      <p:sp>
        <p:nvSpPr>
          <p:cNvPr id="6" name="Rectangle 2"/>
          <p:cNvSpPr>
            <a:spLocks noChangeArrowheads="1"/>
          </p:cNvSpPr>
          <p:nvPr/>
        </p:nvSpPr>
        <p:spPr bwMode="auto">
          <a:xfrm>
            <a:off x="1475656" y="116632"/>
            <a:ext cx="681699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tr-TR" sz="2000" b="1" dirty="0">
                <a:solidFill>
                  <a:prstClr val="white"/>
                </a:solidFill>
                <a:latin typeface="Times New Roman" pitchFamily="18" charset="0"/>
                <a:cs typeface="Times New Roman" pitchFamily="18" charset="0"/>
              </a:rPr>
              <a:t>GÖRÜNÜRLÜK USUL VE ESASLARI </a:t>
            </a:r>
          </a:p>
          <a:p>
            <a:pPr algn="ctr" fontAlgn="base">
              <a:spcBef>
                <a:spcPct val="0"/>
              </a:spcBef>
              <a:spcAft>
                <a:spcPct val="0"/>
              </a:spcAft>
            </a:pPr>
            <a:r>
              <a:rPr lang="tr-TR" sz="2000" b="1" dirty="0">
                <a:solidFill>
                  <a:prstClr val="white"/>
                </a:solidFill>
                <a:latin typeface="Times New Roman" pitchFamily="18" charset="0"/>
                <a:cs typeface="Times New Roman" pitchFamily="18" charset="0"/>
              </a:rPr>
              <a:t>ÖRNEK DÖKÜMANLAR</a:t>
            </a:r>
            <a:endParaRPr lang="tr-TR" sz="2800" dirty="0">
              <a:solidFill>
                <a:prstClr val="white"/>
              </a:solidFill>
              <a:latin typeface="Arial" pitchFamily="34" charset="0"/>
              <a:cs typeface="Arial" pitchFamily="34" charset="0"/>
            </a:endParaRPr>
          </a:p>
        </p:txBody>
      </p:sp>
      <p:sp>
        <p:nvSpPr>
          <p:cNvPr id="2049" name="Rectangle 1"/>
          <p:cNvSpPr>
            <a:spLocks noChangeArrowheads="1"/>
          </p:cNvSpPr>
          <p:nvPr/>
        </p:nvSpPr>
        <p:spPr bwMode="auto">
          <a:xfrm>
            <a:off x="0" y="937265"/>
            <a:ext cx="8443850"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1" fontAlgn="base">
              <a:spcBef>
                <a:spcPct val="0"/>
              </a:spcBef>
              <a:spcAft>
                <a:spcPct val="0"/>
              </a:spcAft>
            </a:pPr>
            <a:r>
              <a:rPr lang="tr-TR" sz="2000" b="1" dirty="0">
                <a:solidFill>
                  <a:prstClr val="black"/>
                </a:solidFill>
                <a:latin typeface="Times New Roman" pitchFamily="18" charset="0"/>
                <a:cs typeface="Times New Roman" pitchFamily="18" charset="0"/>
              </a:rPr>
              <a:t>2. Mali Destek Programları Kapsamında Projenin Yürütüldüğü Mekan</a:t>
            </a:r>
            <a:endParaRPr lang="tr-TR" sz="2000" dirty="0">
              <a:solidFill>
                <a:prstClr val="black"/>
              </a:solidFill>
              <a:latin typeface="Arial" pitchFamily="34" charset="0"/>
              <a:cs typeface="Arial" pitchFamily="34" charset="0"/>
            </a:endParaRPr>
          </a:p>
        </p:txBody>
      </p:sp>
      <p:pic>
        <p:nvPicPr>
          <p:cNvPr id="2" name="Resim 1">
            <a:extLst>
              <a:ext uri="{FF2B5EF4-FFF2-40B4-BE49-F238E27FC236}">
                <a16:creationId xmlns:a16="http://schemas.microsoft.com/office/drawing/2014/main" id="{1D1EF6A3-EFDB-4E75-8C78-5814F9541B86}"/>
              </a:ext>
            </a:extLst>
          </p:cNvPr>
          <p:cNvPicPr>
            <a:picLocks noChangeAspect="1"/>
          </p:cNvPicPr>
          <p:nvPr/>
        </p:nvPicPr>
        <p:blipFill>
          <a:blip r:embed="rId4"/>
          <a:stretch>
            <a:fillRect/>
          </a:stretch>
        </p:blipFill>
        <p:spPr>
          <a:xfrm>
            <a:off x="755576" y="1556792"/>
            <a:ext cx="7200800" cy="4078634"/>
          </a:xfrm>
          <a:prstGeom prst="rect">
            <a:avLst/>
          </a:prstGeom>
        </p:spPr>
      </p:pic>
      <p:pic>
        <p:nvPicPr>
          <p:cNvPr id="7" name="Resim 6">
            <a:extLst>
              <a:ext uri="{FF2B5EF4-FFF2-40B4-BE49-F238E27FC236}">
                <a16:creationId xmlns:a16="http://schemas.microsoft.com/office/drawing/2014/main" id="{14D9E3DD-3463-46BF-8379-FEABDE85AEA8}"/>
              </a:ext>
            </a:extLst>
          </p:cNvPr>
          <p:cNvPicPr>
            <a:picLocks noChangeAspect="1"/>
          </p:cNvPicPr>
          <p:nvPr/>
        </p:nvPicPr>
        <p:blipFill>
          <a:blip r:embed="rId5"/>
          <a:stretch>
            <a:fillRect/>
          </a:stretch>
        </p:blipFill>
        <p:spPr>
          <a:xfrm>
            <a:off x="7810667" y="0"/>
            <a:ext cx="1333333" cy="917270"/>
          </a:xfrm>
          <a:prstGeom prst="rect">
            <a:avLst/>
          </a:prstGeom>
        </p:spPr>
      </p:pic>
    </p:spTree>
  </p:cSld>
  <p:clrMapOvr>
    <a:masterClrMapping/>
  </p:clrMapOvr>
  <p:transition spd="med" advClick="0">
    <p:fade/>
  </p:transition>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4 Başlık"/>
          <p:cNvSpPr>
            <a:spLocks noGrp="1"/>
          </p:cNvSpPr>
          <p:nvPr>
            <p:ph type="title"/>
          </p:nvPr>
        </p:nvSpPr>
        <p:spPr>
          <a:xfrm>
            <a:off x="785786" y="1285860"/>
            <a:ext cx="4500594" cy="1066800"/>
          </a:xfrm>
        </p:spPr>
        <p:txBody>
          <a:bodyPr/>
          <a:lstStyle/>
          <a:p>
            <a:r>
              <a:rPr lang="tr-TR" dirty="0"/>
              <a:t>Son olarak…</a:t>
            </a:r>
          </a:p>
        </p:txBody>
      </p:sp>
      <p:sp>
        <p:nvSpPr>
          <p:cNvPr id="6" name="5 İçerik Yer Tutucusu"/>
          <p:cNvSpPr>
            <a:spLocks noGrp="1"/>
          </p:cNvSpPr>
          <p:nvPr>
            <p:ph idx="1"/>
          </p:nvPr>
        </p:nvSpPr>
        <p:spPr>
          <a:xfrm>
            <a:off x="464315" y="2643182"/>
            <a:ext cx="8215370" cy="2357454"/>
          </a:xfr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Autofit/>
          </a:bodyPr>
          <a:lstStyle/>
          <a:p>
            <a:pPr marL="95250" indent="0" algn="just">
              <a:buNone/>
            </a:pPr>
            <a:r>
              <a:rPr lang="tr-TR" sz="2400" dirty="0">
                <a:solidFill>
                  <a:srgbClr val="FF0000"/>
                </a:solidFill>
              </a:rPr>
              <a:t>Görünürlük araçlarına son halini vermeden önce izleme uzmanına danışınız.</a:t>
            </a:r>
          </a:p>
          <a:p>
            <a:pPr marL="95250" indent="0" algn="just">
              <a:buNone/>
            </a:pPr>
            <a:r>
              <a:rPr lang="tr-TR" sz="2400" dirty="0">
                <a:solidFill>
                  <a:srgbClr val="FF0000"/>
                </a:solidFill>
              </a:rPr>
              <a:t>Görünürlük kurallarının eksik veya hatalı uygulanması halinde, ilgili harcamaların uygun maliyet olarak değerlendirilmemesi söz konusu olacaktır.</a:t>
            </a:r>
          </a:p>
        </p:txBody>
      </p:sp>
      <p:pic>
        <p:nvPicPr>
          <p:cNvPr id="1026" name="Picture 2" descr="C:\Users\kerem.gozuacik\Downloads\warning-caution-icon-sign-glassy-shiney-clip-art_f.jpg"/>
          <p:cNvPicPr>
            <a:picLocks noChangeAspect="1" noChangeArrowheads="1"/>
          </p:cNvPicPr>
          <p:nvPr/>
        </p:nvPicPr>
        <p:blipFill>
          <a:blip r:embed="rId4" cstate="print"/>
          <a:srcRect/>
          <a:stretch>
            <a:fillRect/>
          </a:stretch>
        </p:blipFill>
        <p:spPr bwMode="auto">
          <a:xfrm>
            <a:off x="5572132" y="1285860"/>
            <a:ext cx="1000132" cy="1000132"/>
          </a:xfrm>
          <a:prstGeom prst="rect">
            <a:avLst/>
          </a:prstGeom>
          <a:noFill/>
        </p:spPr>
      </p:pic>
      <p:pic>
        <p:nvPicPr>
          <p:cNvPr id="7" name="Resim 6">
            <a:extLst>
              <a:ext uri="{FF2B5EF4-FFF2-40B4-BE49-F238E27FC236}">
                <a16:creationId xmlns:a16="http://schemas.microsoft.com/office/drawing/2014/main" id="{49BD0EC5-0FF9-435A-810A-7EC4B60F6298}"/>
              </a:ext>
            </a:extLst>
          </p:cNvPr>
          <p:cNvPicPr>
            <a:picLocks noChangeAspect="1"/>
          </p:cNvPicPr>
          <p:nvPr/>
        </p:nvPicPr>
        <p:blipFill>
          <a:blip r:embed="rId5"/>
          <a:stretch>
            <a:fillRect/>
          </a:stretch>
        </p:blipFill>
        <p:spPr>
          <a:xfrm>
            <a:off x="7810667" y="0"/>
            <a:ext cx="1333333" cy="917270"/>
          </a:xfrm>
          <a:prstGeom prst="rect">
            <a:avLst/>
          </a:prstGeom>
        </p:spPr>
      </p:pic>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0" fill="hold"/>
                                        <p:tgtEl>
                                          <p:spTgt spid="1026"/>
                                        </p:tgtEl>
                                        <p:attrNameLst>
                                          <p:attrName>ppt_w</p:attrName>
                                        </p:attrNameLst>
                                      </p:cBhvr>
                                      <p:tavLst>
                                        <p:tav tm="0" fmla="#ppt_w*sin(2.5*pi*$)">
                                          <p:val>
                                            <p:fltVal val="0"/>
                                          </p:val>
                                        </p:tav>
                                        <p:tav tm="100000">
                                          <p:val>
                                            <p:fltVal val="1"/>
                                          </p:val>
                                        </p:tav>
                                      </p:tavLst>
                                    </p:anim>
                                    <p:anim calcmode="lin" valueType="num">
                                      <p:cBhvr>
                                        <p:cTn id="8" dur="5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checkerboard(across)">
                                      <p:cBhvr>
                                        <p:cTn id="13"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2285984" y="1214422"/>
            <a:ext cx="4714908" cy="106680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tr-TR"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SORU-CEVAP</a:t>
            </a:r>
          </a:p>
        </p:txBody>
      </p:sp>
      <p:sp>
        <p:nvSpPr>
          <p:cNvPr id="5" name="4 Metin kutusu"/>
          <p:cNvSpPr txBox="1"/>
          <p:nvPr/>
        </p:nvSpPr>
        <p:spPr>
          <a:xfrm>
            <a:off x="1071538" y="1000108"/>
            <a:ext cx="1071570" cy="1569660"/>
          </a:xfrm>
          <a:prstGeom prst="rect">
            <a:avLst/>
          </a:prstGeom>
          <a:noFill/>
          <a:scene3d>
            <a:camera prst="orthographicFront">
              <a:rot lat="0" lon="0" rev="0"/>
            </a:camera>
            <a:lightRig rig="contrasting" dir="t">
              <a:rot lat="0" lon="0" rev="4500000"/>
            </a:lightRig>
          </a:scene3d>
          <a:sp3d extrusionH="19050">
            <a:extrusionClr>
              <a:schemeClr val="tx1"/>
            </a:extrusionClr>
          </a:sp3d>
        </p:spPr>
        <p:txBody>
          <a:bodyPr wrap="square" rtlCol="0">
            <a:spAutoFit/>
            <a:sp3d contourW="6350" prstMaterial="dkEdge">
              <a:bevelT w="127000" h="31750" prst="relaxedInset"/>
              <a:contourClr>
                <a:schemeClr val="accent1">
                  <a:shade val="75000"/>
                </a:schemeClr>
              </a:contourClr>
            </a:sp3d>
          </a:bodyPr>
          <a:lstStyle/>
          <a:p>
            <a:r>
              <a:rPr lang="tr-TR" sz="9600" b="1" cap="all" dirty="0">
                <a:ln w="0"/>
                <a:gradFill flip="none">
                  <a:gsLst>
                    <a:gs pos="0">
                      <a:srgbClr val="53548A">
                        <a:tint val="75000"/>
                        <a:shade val="75000"/>
                        <a:satMod val="170000"/>
                      </a:srgbClr>
                    </a:gs>
                    <a:gs pos="49000">
                      <a:srgbClr val="53548A">
                        <a:tint val="88000"/>
                        <a:shade val="65000"/>
                        <a:satMod val="172000"/>
                      </a:srgbClr>
                    </a:gs>
                    <a:gs pos="50000">
                      <a:srgbClr val="53548A">
                        <a:shade val="65000"/>
                        <a:satMod val="130000"/>
                      </a:srgbClr>
                    </a:gs>
                    <a:gs pos="92000">
                      <a:srgbClr val="53548A">
                        <a:shade val="50000"/>
                        <a:satMod val="120000"/>
                      </a:srgbClr>
                    </a:gs>
                    <a:gs pos="100000">
                      <a:srgbClr val="53548A">
                        <a:shade val="48000"/>
                        <a:satMod val="120000"/>
                      </a:srgbClr>
                    </a:gs>
                  </a:gsLst>
                  <a:lin ang="5400000"/>
                </a:gradFill>
                <a:effectLst>
                  <a:reflection blurRad="12700" stA="50000" endPos="50000" dist="5000" dir="5400000" sy="-100000" rotWithShape="0"/>
                </a:effectLst>
                <a:latin typeface="Arial Rounded MT Bold" pitchFamily="34" charset="0"/>
              </a:rPr>
              <a:t>?</a:t>
            </a:r>
            <a:endParaRPr lang="tr-TR" b="1" cap="all" dirty="0">
              <a:ln w="0"/>
              <a:gradFill flip="none">
                <a:gsLst>
                  <a:gs pos="0">
                    <a:srgbClr val="53548A">
                      <a:tint val="75000"/>
                      <a:shade val="75000"/>
                      <a:satMod val="170000"/>
                    </a:srgbClr>
                  </a:gs>
                  <a:gs pos="49000">
                    <a:srgbClr val="53548A">
                      <a:tint val="88000"/>
                      <a:shade val="65000"/>
                      <a:satMod val="172000"/>
                    </a:srgbClr>
                  </a:gs>
                  <a:gs pos="50000">
                    <a:srgbClr val="53548A">
                      <a:shade val="65000"/>
                      <a:satMod val="130000"/>
                    </a:srgbClr>
                  </a:gs>
                  <a:gs pos="92000">
                    <a:srgbClr val="53548A">
                      <a:shade val="50000"/>
                      <a:satMod val="120000"/>
                    </a:srgbClr>
                  </a:gs>
                  <a:gs pos="100000">
                    <a:srgbClr val="53548A">
                      <a:shade val="48000"/>
                      <a:satMod val="120000"/>
                    </a:srgbClr>
                  </a:gs>
                </a:gsLst>
                <a:lin ang="5400000"/>
              </a:gradFill>
              <a:effectLst>
                <a:reflection blurRad="12700" stA="50000" endPos="50000" dist="5000" dir="5400000" sy="-100000" rotWithShape="0"/>
              </a:effectLst>
              <a:latin typeface="Arial Rounded MT Bold" pitchFamily="34" charset="0"/>
            </a:endParaRPr>
          </a:p>
        </p:txBody>
      </p:sp>
      <p:sp>
        <p:nvSpPr>
          <p:cNvPr id="7" name="2 İçerik Yer Tutucusu"/>
          <p:cNvSpPr txBox="1">
            <a:spLocks/>
          </p:cNvSpPr>
          <p:nvPr/>
        </p:nvSpPr>
        <p:spPr>
          <a:xfrm>
            <a:off x="1403648" y="3356992"/>
            <a:ext cx="6143668" cy="1357322"/>
          </a:xfrm>
          <a:prstGeom prst="rect">
            <a:avLst/>
          </a:prstGeom>
          <a:scene3d>
            <a:camera prst="obliqueBottomRight"/>
            <a:lightRig rig="threePt" dir="t"/>
          </a:scene3d>
        </p:spPr>
        <p:style>
          <a:lnRef idx="1">
            <a:schemeClr val="accent2"/>
          </a:lnRef>
          <a:fillRef idx="2">
            <a:schemeClr val="accent2"/>
          </a:fillRef>
          <a:effectRef idx="1">
            <a:schemeClr val="accent2"/>
          </a:effectRef>
          <a:fontRef idx="minor">
            <a:schemeClr val="dk1"/>
          </a:fontRef>
        </p:style>
        <p:txBody>
          <a:bodyPr anchor="ctr" anchorCtr="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65760" indent="-256032" algn="ctr">
              <a:spcBef>
                <a:spcPts val="300"/>
              </a:spcBef>
              <a:buClr>
                <a:srgbClr val="A04DA3"/>
              </a:buClr>
              <a:buFont typeface="Georgia"/>
              <a:buNone/>
              <a:defRPr/>
            </a:pPr>
            <a:r>
              <a:rPr lang="tr-TR" sz="3600" b="1" i="1" spc="50" dirty="0">
                <a:ln w="11430"/>
                <a:gradFill>
                  <a:gsLst>
                    <a:gs pos="25000">
                      <a:srgbClr val="438086">
                        <a:satMod val="155000"/>
                      </a:srgbClr>
                    </a:gs>
                    <a:gs pos="100000">
                      <a:srgbClr val="438086">
                        <a:shade val="45000"/>
                        <a:satMod val="165000"/>
                      </a:srgbClr>
                    </a:gs>
                  </a:gsLst>
                  <a:lin ang="5400000"/>
                </a:gradFill>
                <a:effectLst>
                  <a:outerShdw blurRad="76200" dist="50800" dir="5400000" algn="tl" rotWithShape="0">
                    <a:srgbClr val="000000">
                      <a:alpha val="65000"/>
                    </a:srgbClr>
                  </a:outerShdw>
                </a:effectLst>
              </a:rPr>
              <a:t>TEŞEKKÜRLER…</a:t>
            </a:r>
          </a:p>
        </p:txBody>
      </p:sp>
      <p:pic>
        <p:nvPicPr>
          <p:cNvPr id="6" name="Resim 5">
            <a:extLst>
              <a:ext uri="{FF2B5EF4-FFF2-40B4-BE49-F238E27FC236}">
                <a16:creationId xmlns:a16="http://schemas.microsoft.com/office/drawing/2014/main" id="{22F2287C-2DC7-45E7-A5BF-A46E9E6B698B}"/>
              </a:ext>
            </a:extLst>
          </p:cNvPr>
          <p:cNvPicPr>
            <a:picLocks noChangeAspect="1"/>
          </p:cNvPicPr>
          <p:nvPr/>
        </p:nvPicPr>
        <p:blipFill>
          <a:blip r:embed="rId4"/>
          <a:stretch>
            <a:fillRect/>
          </a:stretch>
        </p:blipFill>
        <p:spPr>
          <a:xfrm>
            <a:off x="7810667" y="0"/>
            <a:ext cx="1333333" cy="917270"/>
          </a:xfrm>
          <a:prstGeom prst="rect">
            <a:avLst/>
          </a:prstGeom>
        </p:spPr>
      </p:pic>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87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8" dur="87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32" fill="hold" grpId="0" nodeType="clickEffect">
                                  <p:stCondLst>
                                    <p:cond delay="0"/>
                                  </p:stCondLst>
                                  <p:childTnLst>
                                    <p:set>
                                      <p:cBhvr>
                                        <p:cTn id="12" dur="1" fill="hold">
                                          <p:stCondLst>
                                            <p:cond delay="0"/>
                                          </p:stCondLst>
                                        </p:cTn>
                                        <p:tgtEl>
                                          <p:spTgt spid="7">
                                            <p:bg/>
                                          </p:spTgt>
                                        </p:tgtEl>
                                        <p:attrNameLst>
                                          <p:attrName>style.visibility</p:attrName>
                                        </p:attrNameLst>
                                      </p:cBhvr>
                                      <p:to>
                                        <p:strVal val="visible"/>
                                      </p:to>
                                    </p:set>
                                    <p:animEffect transition="in" filter="diamond(out)">
                                      <p:cBhvr>
                                        <p:cTn id="13" dur="1000"/>
                                        <p:tgtEl>
                                          <p:spTgt spid="7">
                                            <p:bg/>
                                          </p:spTgt>
                                        </p:tgtEl>
                                      </p:cBhvr>
                                    </p:animEffect>
                                  </p:childTnLst>
                                </p:cTn>
                              </p:par>
                            </p:childTnLst>
                          </p:cTn>
                        </p:par>
                        <p:par>
                          <p:cTn id="14" fill="hold">
                            <p:stCondLst>
                              <p:cond delay="1000"/>
                            </p:stCondLst>
                            <p:childTnLst>
                              <p:par>
                                <p:cTn id="15" presetID="12" presetClass="entr" presetSubtype="2"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slide(fromRight)">
                                      <p:cBhvr>
                                        <p:cTn id="17"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28596" y="928670"/>
            <a:ext cx="8229600" cy="844146"/>
          </a:xfrm>
        </p:spPr>
        <p:txBody>
          <a:bodyPr>
            <a:normAutofit fontScale="90000"/>
          </a:bodyPr>
          <a:lstStyle/>
          <a:p>
            <a:r>
              <a:rPr lang="tr-TR" dirty="0"/>
              <a:t>İzleme Kapsamında İzlenecek Hususlar</a:t>
            </a:r>
          </a:p>
        </p:txBody>
      </p:sp>
      <p:sp>
        <p:nvSpPr>
          <p:cNvPr id="3" name="2 İçerik Yer Tutucusu"/>
          <p:cNvSpPr>
            <a:spLocks noGrp="1"/>
          </p:cNvSpPr>
          <p:nvPr>
            <p:ph idx="1"/>
          </p:nvPr>
        </p:nvSpPr>
        <p:spPr>
          <a:xfrm>
            <a:off x="457200" y="1628800"/>
            <a:ext cx="8401080" cy="4608512"/>
          </a:xfrm>
        </p:spPr>
        <p:txBody>
          <a:bodyPr>
            <a:normAutofit/>
          </a:bodyPr>
          <a:lstStyle/>
          <a:p>
            <a:pPr marL="624078" lvl="0" indent="-514350">
              <a:buNone/>
            </a:pPr>
            <a:r>
              <a:rPr lang="tr-TR" i="1" u="sng" dirty="0"/>
              <a:t>Usullerde;</a:t>
            </a:r>
          </a:p>
          <a:p>
            <a:pPr marL="624078" lvl="0" indent="-514350">
              <a:buNone/>
            </a:pPr>
            <a:endParaRPr lang="tr-TR" sz="1400" i="1" u="sng" dirty="0"/>
          </a:p>
          <a:p>
            <a:pPr marL="916686" lvl="1" indent="-514350">
              <a:buFont typeface="+mj-lt"/>
              <a:buAutoNum type="arabicPeriod"/>
            </a:pPr>
            <a:r>
              <a:rPr lang="tr-TR" dirty="0"/>
              <a:t>İhale kurallarına uygunluk,</a:t>
            </a:r>
          </a:p>
          <a:p>
            <a:pPr marL="916686" lvl="1" indent="-514350">
              <a:buFont typeface="+mj-lt"/>
              <a:buAutoNum type="arabicPeriod"/>
            </a:pPr>
            <a:r>
              <a:rPr lang="tr-TR" dirty="0"/>
              <a:t>Maliyetlerin uygunluğu,</a:t>
            </a:r>
          </a:p>
          <a:p>
            <a:pPr marL="916686" lvl="1" indent="-514350">
              <a:buFont typeface="+mj-lt"/>
              <a:buAutoNum type="arabicPeriod"/>
            </a:pPr>
            <a:r>
              <a:rPr lang="tr-TR" dirty="0"/>
              <a:t>Görünürlük ve tanıtım kurallarına uygunluk,</a:t>
            </a:r>
          </a:p>
          <a:p>
            <a:pPr marL="916686" lvl="1" indent="-514350">
              <a:buFont typeface="+mj-lt"/>
              <a:buAutoNum type="arabicPeriod"/>
            </a:pPr>
            <a:r>
              <a:rPr lang="tr-TR" dirty="0"/>
              <a:t>Dokümantasyon ve arşivleme,</a:t>
            </a:r>
          </a:p>
          <a:p>
            <a:pPr marL="916686" lvl="1" indent="-514350">
              <a:buFont typeface="+mj-lt"/>
              <a:buAutoNum type="arabicPeriod"/>
            </a:pPr>
            <a:r>
              <a:rPr lang="tr-TR" dirty="0"/>
              <a:t>Defter tutma ve muhasebe,</a:t>
            </a:r>
          </a:p>
          <a:p>
            <a:pPr marL="916686" lvl="1" indent="-514350">
              <a:buFont typeface="+mj-lt"/>
              <a:buAutoNum type="arabicPeriod"/>
            </a:pPr>
            <a:r>
              <a:rPr lang="tr-TR" dirty="0"/>
              <a:t>Raporlama yükümlülükleri,</a:t>
            </a:r>
          </a:p>
          <a:p>
            <a:pPr marL="916686" lvl="1" indent="-514350">
              <a:buFont typeface="+mj-lt"/>
              <a:buAutoNum type="arabicPeriod"/>
            </a:pPr>
            <a:r>
              <a:rPr lang="tr-TR" dirty="0"/>
              <a:t>Sözleşme değişiklikleri,</a:t>
            </a:r>
          </a:p>
          <a:p>
            <a:pPr marL="916686" lvl="1" indent="-514350">
              <a:buFont typeface="+mj-lt"/>
              <a:buAutoNum type="arabicPeriod"/>
            </a:pPr>
            <a:r>
              <a:rPr lang="tr-TR" dirty="0"/>
              <a:t>Uygunsuzluk ve usulsüzlükler,</a:t>
            </a:r>
          </a:p>
        </p:txBody>
      </p:sp>
      <p:pic>
        <p:nvPicPr>
          <p:cNvPr id="4" name="3 Resim" descr="checklist-clipart.png"/>
          <p:cNvPicPr>
            <a:picLocks noChangeAspect="1"/>
          </p:cNvPicPr>
          <p:nvPr/>
        </p:nvPicPr>
        <p:blipFill>
          <a:blip r:embed="rId3" cstate="print"/>
          <a:stretch>
            <a:fillRect/>
          </a:stretch>
        </p:blipFill>
        <p:spPr>
          <a:xfrm>
            <a:off x="6572264" y="1785926"/>
            <a:ext cx="1722232" cy="1722232"/>
          </a:xfrm>
          <a:prstGeom prst="rect">
            <a:avLst/>
          </a:prstGeom>
        </p:spPr>
      </p:pic>
      <p:pic>
        <p:nvPicPr>
          <p:cNvPr id="5" name="Resim 4">
            <a:extLst>
              <a:ext uri="{FF2B5EF4-FFF2-40B4-BE49-F238E27FC236}">
                <a16:creationId xmlns:a16="http://schemas.microsoft.com/office/drawing/2014/main" id="{9AD42935-A9DF-4413-A2ED-E037C7A053D4}"/>
              </a:ext>
            </a:extLst>
          </p:cNvPr>
          <p:cNvPicPr>
            <a:picLocks noChangeAspect="1"/>
          </p:cNvPicPr>
          <p:nvPr/>
        </p:nvPicPr>
        <p:blipFill>
          <a:blip r:embed="rId4"/>
          <a:stretch>
            <a:fillRect/>
          </a:stretch>
        </p:blipFill>
        <p:spPr>
          <a:xfrm>
            <a:off x="7808860" y="0"/>
            <a:ext cx="1335140" cy="914479"/>
          </a:xfrm>
          <a:prstGeom prst="rect">
            <a:avLst/>
          </a:prstGeom>
        </p:spPr>
      </p:pic>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nodeType="after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additive="base">
                                        <p:cTn id="22"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8"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29" fill="hold">
                            <p:stCondLst>
                              <p:cond delay="5000"/>
                            </p:stCondLst>
                            <p:childTnLst>
                              <p:par>
                                <p:cTn id="30" presetID="2" presetClass="entr" presetSubtype="8" fill="hold" nodeType="after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 calcmode="lin" valueType="num">
                                      <p:cBhvr additive="base">
                                        <p:cTn id="32" dur="1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par>
                          <p:cTn id="34" fill="hold">
                            <p:stCondLst>
                              <p:cond delay="6000"/>
                            </p:stCondLst>
                            <p:childTnLst>
                              <p:par>
                                <p:cTn id="35" presetID="2" presetClass="entr" presetSubtype="8" fill="hold" nodeType="after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10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par>
                          <p:cTn id="39" fill="hold">
                            <p:stCondLst>
                              <p:cond delay="7000"/>
                            </p:stCondLst>
                            <p:childTnLst>
                              <p:par>
                                <p:cTn id="40" presetID="2" presetClass="entr" presetSubtype="8" fill="hold" nodeType="after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 calcmode="lin" valueType="num">
                                      <p:cBhvr additive="base">
                                        <p:cTn id="42" dur="10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43" dur="10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249424"/>
            <a:ext cx="6329378" cy="2475720"/>
          </a:xfrm>
        </p:spPr>
        <p:txBody>
          <a:bodyPr>
            <a:normAutofit/>
          </a:bodyPr>
          <a:lstStyle/>
          <a:p>
            <a:pPr>
              <a:buNone/>
            </a:pPr>
            <a:r>
              <a:rPr lang="tr-TR" i="1" u="sng" dirty="0"/>
              <a:t>İlerlemelerde;</a:t>
            </a:r>
          </a:p>
          <a:p>
            <a:pPr>
              <a:buNone/>
            </a:pPr>
            <a:endParaRPr lang="tr-TR" i="1" u="sng" dirty="0"/>
          </a:p>
          <a:p>
            <a:pPr marL="916686" lvl="1" indent="-514350">
              <a:buFont typeface="+mj-lt"/>
              <a:buAutoNum type="arabicPeriod"/>
            </a:pPr>
            <a:r>
              <a:rPr lang="tr-TR" dirty="0"/>
              <a:t>Mali ve teknik ilerleme</a:t>
            </a:r>
          </a:p>
          <a:p>
            <a:pPr marL="916686" lvl="1" indent="-514350">
              <a:buFont typeface="+mj-lt"/>
              <a:buAutoNum type="arabicPeriod"/>
            </a:pPr>
            <a:r>
              <a:rPr lang="tr-TR" dirty="0"/>
              <a:t>Performans göstergeleri</a:t>
            </a:r>
          </a:p>
          <a:p>
            <a:pPr marL="916686" lvl="1" indent="-514350">
              <a:buFont typeface="+mj-lt"/>
              <a:buAutoNum type="arabicPeriod"/>
            </a:pPr>
            <a:r>
              <a:rPr lang="tr-TR" dirty="0"/>
              <a:t>Yararlanıcıların sorunları ve ihtiyaçları </a:t>
            </a:r>
          </a:p>
        </p:txBody>
      </p:sp>
      <p:sp>
        <p:nvSpPr>
          <p:cNvPr id="5" name="1 Başlık"/>
          <p:cNvSpPr>
            <a:spLocks noGrp="1"/>
          </p:cNvSpPr>
          <p:nvPr>
            <p:ph type="title"/>
          </p:nvPr>
        </p:nvSpPr>
        <p:spPr>
          <a:xfrm>
            <a:off x="457200" y="1143000"/>
            <a:ext cx="8229600" cy="1066800"/>
          </a:xfrm>
        </p:spPr>
        <p:txBody>
          <a:bodyPr>
            <a:normAutofit fontScale="90000"/>
          </a:bodyPr>
          <a:lstStyle/>
          <a:p>
            <a:r>
              <a:rPr lang="tr-TR" dirty="0"/>
              <a:t>İzleme Kapsamında İzlenecek Hususlar</a:t>
            </a:r>
          </a:p>
        </p:txBody>
      </p:sp>
      <p:pic>
        <p:nvPicPr>
          <p:cNvPr id="21507" name="Picture 3" descr="C:\Users\kerem.gozuacik\Downloads\images.jpg"/>
          <p:cNvPicPr>
            <a:picLocks noChangeAspect="1" noChangeArrowheads="1"/>
          </p:cNvPicPr>
          <p:nvPr/>
        </p:nvPicPr>
        <p:blipFill>
          <a:blip r:embed="rId3" cstate="print"/>
          <a:srcRect/>
          <a:stretch>
            <a:fillRect/>
          </a:stretch>
        </p:blipFill>
        <p:spPr bwMode="auto">
          <a:xfrm>
            <a:off x="5357818" y="2427392"/>
            <a:ext cx="1368312" cy="1368312"/>
          </a:xfrm>
          <a:prstGeom prst="rect">
            <a:avLst/>
          </a:prstGeom>
          <a:noFill/>
        </p:spPr>
      </p:pic>
      <p:pic>
        <p:nvPicPr>
          <p:cNvPr id="21509" name="Picture 5" descr="C:\Users\kerem.gozuacik\Desktop\Yayın1_dosyalar\image2961.gif"/>
          <p:cNvPicPr>
            <a:picLocks noChangeAspect="1" noChangeArrowheads="1"/>
          </p:cNvPicPr>
          <p:nvPr/>
        </p:nvPicPr>
        <p:blipFill>
          <a:blip r:embed="rId4" cstate="print"/>
          <a:srcRect/>
          <a:stretch>
            <a:fillRect/>
          </a:stretch>
        </p:blipFill>
        <p:spPr bwMode="auto">
          <a:xfrm>
            <a:off x="5929322" y="1945288"/>
            <a:ext cx="1285884" cy="1269398"/>
          </a:xfrm>
          <a:prstGeom prst="rect">
            <a:avLst/>
          </a:prstGeom>
          <a:noFill/>
        </p:spPr>
      </p:pic>
      <p:pic>
        <p:nvPicPr>
          <p:cNvPr id="2" name="Resim 1">
            <a:extLst>
              <a:ext uri="{FF2B5EF4-FFF2-40B4-BE49-F238E27FC236}">
                <a16:creationId xmlns:a16="http://schemas.microsoft.com/office/drawing/2014/main" id="{2CBB1210-0E6D-4382-8CD5-A038BB688834}"/>
              </a:ext>
            </a:extLst>
          </p:cNvPr>
          <p:cNvPicPr>
            <a:picLocks noChangeAspect="1"/>
          </p:cNvPicPr>
          <p:nvPr/>
        </p:nvPicPr>
        <p:blipFill>
          <a:blip r:embed="rId5"/>
          <a:stretch>
            <a:fillRect/>
          </a:stretch>
        </p:blipFill>
        <p:spPr>
          <a:xfrm>
            <a:off x="7808860" y="0"/>
            <a:ext cx="1335140" cy="914479"/>
          </a:xfrm>
          <a:prstGeom prst="rect">
            <a:avLst/>
          </a:prstGeom>
        </p:spPr>
      </p:pic>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21509"/>
                                        </p:tgtEl>
                                        <p:attrNameLst>
                                          <p:attrName>style.visibility</p:attrName>
                                        </p:attrNameLst>
                                      </p:cBhvr>
                                      <p:to>
                                        <p:strVal val="visible"/>
                                      </p:to>
                                    </p:set>
                                    <p:anim calcmode="lin" valueType="num">
                                      <p:cBhvr additive="base">
                                        <p:cTn id="7" dur="500" fill="hold"/>
                                        <p:tgtEl>
                                          <p:spTgt spid="21509"/>
                                        </p:tgtEl>
                                        <p:attrNameLst>
                                          <p:attrName>ppt_x</p:attrName>
                                        </p:attrNameLst>
                                      </p:cBhvr>
                                      <p:tavLst>
                                        <p:tav tm="0">
                                          <p:val>
                                            <p:strVal val="1+#ppt_w/2"/>
                                          </p:val>
                                        </p:tav>
                                        <p:tav tm="100000">
                                          <p:val>
                                            <p:strVal val="#ppt_x"/>
                                          </p:val>
                                        </p:tav>
                                      </p:tavLst>
                                    </p:anim>
                                    <p:anim calcmode="lin" valueType="num">
                                      <p:cBhvr additive="base">
                                        <p:cTn id="8" dur="500" fill="hold"/>
                                        <p:tgtEl>
                                          <p:spTgt spid="21509"/>
                                        </p:tgtEl>
                                        <p:attrNameLst>
                                          <p:attrName>ppt_y</p:attrName>
                                        </p:attrNameLst>
                                      </p:cBhvr>
                                      <p:tavLst>
                                        <p:tav tm="0">
                                          <p:val>
                                            <p:strVal val="0-#ppt_h/2"/>
                                          </p:val>
                                        </p:tav>
                                        <p:tav tm="100000">
                                          <p:val>
                                            <p:strVal val="#ppt_y"/>
                                          </p:val>
                                        </p:tav>
                                      </p:tavLst>
                                    </p:anim>
                                  </p:childTnLst>
                                </p:cTn>
                              </p:par>
                              <p:par>
                                <p:cTn id="9" presetID="4" presetClass="entr" presetSubtype="16"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ox(in)">
                                      <p:cBhvr>
                                        <p:cTn id="11" dur="1000"/>
                                        <p:tgtEl>
                                          <p:spTgt spid="3">
                                            <p:txEl>
                                              <p:pRg st="2" end="2"/>
                                            </p:txEl>
                                          </p:spTgt>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ox(in)">
                                      <p:cBhvr>
                                        <p:cTn id="15" dur="1000"/>
                                        <p:tgtEl>
                                          <p:spTgt spid="3">
                                            <p:txEl>
                                              <p:pRg st="3" end="3"/>
                                            </p:txEl>
                                          </p:spTgt>
                                        </p:tgtEl>
                                      </p:cBhvr>
                                    </p:animEffect>
                                  </p:childTnLst>
                                </p:cTn>
                              </p:par>
                            </p:childTnLst>
                          </p:cTn>
                        </p:par>
                        <p:par>
                          <p:cTn id="16" fill="hold">
                            <p:stCondLst>
                              <p:cond delay="2000"/>
                            </p:stCondLst>
                            <p:childTnLst>
                              <p:par>
                                <p:cTn id="17" presetID="4" presetClass="entr" presetSubtype="16"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ox(in)">
                                      <p:cBhvr>
                                        <p:cTn id="1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1691680" y="1143000"/>
            <a:ext cx="7200800" cy="1571620"/>
          </a:xfrm>
        </p:spPr>
        <p:txBody>
          <a:bodyPr>
            <a:normAutofit/>
          </a:bodyPr>
          <a:lstStyle/>
          <a:p>
            <a:pPr lvl="0" algn="ctr"/>
            <a:r>
              <a:rPr lang="tr-T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İzleme Araçları ve Faaliyetleri</a:t>
            </a:r>
          </a:p>
        </p:txBody>
      </p:sp>
      <p:sp>
        <p:nvSpPr>
          <p:cNvPr id="3" name="2 İçerik Yer Tutucusu"/>
          <p:cNvSpPr>
            <a:spLocks noGrp="1"/>
          </p:cNvSpPr>
          <p:nvPr>
            <p:ph idx="1"/>
          </p:nvPr>
        </p:nvSpPr>
        <p:spPr>
          <a:xfrm>
            <a:off x="714348" y="2928934"/>
            <a:ext cx="8215370" cy="2520280"/>
          </a:xfrm>
        </p:spPr>
        <p:txBody>
          <a:bodyPr>
            <a:normAutofit/>
          </a:bodyPr>
          <a:lstStyle/>
          <a:p>
            <a:pPr marL="624078" lvl="1" indent="-514350">
              <a:buClr>
                <a:schemeClr val="accent3"/>
              </a:buClr>
              <a:buFont typeface="+mj-lt"/>
              <a:buAutoNum type="arabicPeriod"/>
            </a:pPr>
            <a:r>
              <a:rPr lang="tr-TR" sz="2800" dirty="0">
                <a:solidFill>
                  <a:schemeClr val="tx1"/>
                </a:solidFill>
              </a:rPr>
              <a:t>Destek Faaliyetleri</a:t>
            </a:r>
          </a:p>
          <a:p>
            <a:pPr marL="624078" lvl="1" indent="-514350">
              <a:buClr>
                <a:schemeClr val="accent3"/>
              </a:buClr>
              <a:buFont typeface="+mj-lt"/>
              <a:buAutoNum type="arabicPeriod"/>
            </a:pPr>
            <a:r>
              <a:rPr lang="tr-TR" sz="2800" dirty="0">
                <a:solidFill>
                  <a:schemeClr val="tx1"/>
                </a:solidFill>
              </a:rPr>
              <a:t>İzleme Ziyaretleri</a:t>
            </a:r>
          </a:p>
          <a:p>
            <a:pPr marL="624078" lvl="1" indent="-514350">
              <a:buClr>
                <a:schemeClr val="accent3"/>
              </a:buClr>
              <a:buFont typeface="+mj-lt"/>
              <a:buAutoNum type="arabicPeriod"/>
            </a:pPr>
            <a:r>
              <a:rPr lang="tr-TR" sz="2800" dirty="0">
                <a:solidFill>
                  <a:schemeClr val="tx1"/>
                </a:solidFill>
              </a:rPr>
              <a:t>Düzenli raporlama (Ara, nihai rapor vb. raporlar)</a:t>
            </a:r>
          </a:p>
          <a:p>
            <a:pPr marL="624078" lvl="1" indent="-514350">
              <a:buClr>
                <a:schemeClr val="accent3"/>
              </a:buClr>
              <a:buFont typeface="+mj-lt"/>
              <a:buAutoNum type="arabicPeriod"/>
            </a:pPr>
            <a:r>
              <a:rPr lang="tr-TR" sz="2800" dirty="0">
                <a:solidFill>
                  <a:schemeClr val="tx1"/>
                </a:solidFill>
              </a:rPr>
              <a:t>İzleme Bilgi sistemi</a:t>
            </a:r>
          </a:p>
        </p:txBody>
      </p:sp>
      <p:pic>
        <p:nvPicPr>
          <p:cNvPr id="4" name="3 Resim" descr="Kays-logo.png"/>
          <p:cNvPicPr>
            <a:picLocks noChangeAspect="1"/>
          </p:cNvPicPr>
          <p:nvPr/>
        </p:nvPicPr>
        <p:blipFill>
          <a:blip r:embed="rId4" cstate="print"/>
          <a:stretch>
            <a:fillRect/>
          </a:stretch>
        </p:blipFill>
        <p:spPr>
          <a:xfrm>
            <a:off x="4286248" y="4643446"/>
            <a:ext cx="2299945" cy="764151"/>
          </a:xfrm>
          <a:prstGeom prst="rect">
            <a:avLst/>
          </a:prstGeom>
        </p:spPr>
      </p:pic>
      <p:pic>
        <p:nvPicPr>
          <p:cNvPr id="5" name="4 Resim" descr="projeyonetimi.jpg"/>
          <p:cNvPicPr>
            <a:picLocks noChangeAspect="1"/>
          </p:cNvPicPr>
          <p:nvPr/>
        </p:nvPicPr>
        <p:blipFill>
          <a:blip r:embed="rId5" cstate="print"/>
          <a:stretch>
            <a:fillRect/>
          </a:stretch>
        </p:blipFill>
        <p:spPr>
          <a:xfrm>
            <a:off x="214282" y="928670"/>
            <a:ext cx="1428750" cy="1828800"/>
          </a:xfrm>
          <a:prstGeom prst="rect">
            <a:avLst/>
          </a:prstGeom>
        </p:spPr>
      </p:pic>
      <p:pic>
        <p:nvPicPr>
          <p:cNvPr id="6" name="Resim 5">
            <a:extLst>
              <a:ext uri="{FF2B5EF4-FFF2-40B4-BE49-F238E27FC236}">
                <a16:creationId xmlns:a16="http://schemas.microsoft.com/office/drawing/2014/main" id="{D464F3E0-38A6-4478-B2AB-96A76C5C8D51}"/>
              </a:ext>
            </a:extLst>
          </p:cNvPr>
          <p:cNvPicPr>
            <a:picLocks noChangeAspect="1"/>
          </p:cNvPicPr>
          <p:nvPr/>
        </p:nvPicPr>
        <p:blipFill>
          <a:blip r:embed="rId6"/>
          <a:stretch>
            <a:fillRect/>
          </a:stretch>
        </p:blipFill>
        <p:spPr>
          <a:xfrm>
            <a:off x="7803929" y="-5672"/>
            <a:ext cx="1335140" cy="914479"/>
          </a:xfrm>
          <a:prstGeom prst="rect">
            <a:avLst/>
          </a:prstGeom>
        </p:spPr>
      </p:pic>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500"/>
                                        <p:tgtEl>
                                          <p:spTgt spid="3">
                                            <p:txEl>
                                              <p:pRg st="1" end="1"/>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500"/>
                                        <p:tgtEl>
                                          <p:spTgt spid="3">
                                            <p:txEl>
                                              <p:pRg st="3" end="3"/>
                                            </p:txEl>
                                          </p:spTgt>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988840"/>
            <a:ext cx="8229600" cy="1066800"/>
          </a:xfrm>
        </p:spPr>
        <p:txBody>
          <a:bodyPr>
            <a:normAutofit/>
          </a:bodyPr>
          <a:lstStyle/>
          <a:p>
            <a:r>
              <a:rPr lang="tr-TR" b="1" dirty="0"/>
              <a:t>1. Destek Faaliyetleri</a:t>
            </a:r>
          </a:p>
        </p:txBody>
      </p:sp>
      <p:sp>
        <p:nvSpPr>
          <p:cNvPr id="3" name="2 İçerik Yer Tutucusu"/>
          <p:cNvSpPr>
            <a:spLocks noGrp="1"/>
          </p:cNvSpPr>
          <p:nvPr>
            <p:ph idx="1"/>
          </p:nvPr>
        </p:nvSpPr>
        <p:spPr>
          <a:xfrm>
            <a:off x="1187624" y="3356992"/>
            <a:ext cx="6055512" cy="2215718"/>
          </a:xfrm>
        </p:spPr>
        <p:txBody>
          <a:bodyPr>
            <a:normAutofit/>
          </a:bodyPr>
          <a:lstStyle/>
          <a:p>
            <a:pPr marL="973836" lvl="1" indent="-571500">
              <a:buFont typeface="+mj-lt"/>
              <a:buAutoNum type="romanLcPeriod"/>
            </a:pPr>
            <a:r>
              <a:rPr lang="tr-TR" sz="2800" dirty="0">
                <a:solidFill>
                  <a:schemeClr val="tx2"/>
                </a:solidFill>
              </a:rPr>
              <a:t>Eğitimler</a:t>
            </a:r>
          </a:p>
          <a:p>
            <a:pPr marL="973836" lvl="1" indent="-571500">
              <a:buFont typeface="+mj-lt"/>
              <a:buAutoNum type="romanLcPeriod"/>
            </a:pPr>
            <a:r>
              <a:rPr lang="tr-TR" sz="2800" dirty="0">
                <a:solidFill>
                  <a:schemeClr val="tx2"/>
                </a:solidFill>
              </a:rPr>
              <a:t>Yararlanıcılarla Düzenli İrtibat</a:t>
            </a:r>
            <a:endParaRPr lang="tr-TR" sz="2800" dirty="0"/>
          </a:p>
        </p:txBody>
      </p:sp>
      <p:pic>
        <p:nvPicPr>
          <p:cNvPr id="2050" name="Picture 2"/>
          <p:cNvPicPr>
            <a:picLocks noChangeAspect="1" noChangeArrowheads="1"/>
          </p:cNvPicPr>
          <p:nvPr/>
        </p:nvPicPr>
        <p:blipFill>
          <a:blip r:embed="rId4" cstate="print"/>
          <a:srcRect/>
          <a:stretch>
            <a:fillRect/>
          </a:stretch>
        </p:blipFill>
        <p:spPr bwMode="auto">
          <a:xfrm>
            <a:off x="6228184" y="1268760"/>
            <a:ext cx="2038350" cy="2247900"/>
          </a:xfrm>
          <a:prstGeom prst="rect">
            <a:avLst/>
          </a:prstGeom>
          <a:noFill/>
          <a:ln w="9525">
            <a:noFill/>
            <a:miter lim="800000"/>
            <a:headEnd/>
            <a:tailEnd/>
          </a:ln>
        </p:spPr>
      </p:pic>
      <p:pic>
        <p:nvPicPr>
          <p:cNvPr id="5" name="4 Resim" descr="help.jpg"/>
          <p:cNvPicPr>
            <a:picLocks noChangeAspect="1"/>
          </p:cNvPicPr>
          <p:nvPr/>
        </p:nvPicPr>
        <p:blipFill>
          <a:blip r:embed="rId5" cstate="print"/>
          <a:stretch>
            <a:fillRect/>
          </a:stretch>
        </p:blipFill>
        <p:spPr>
          <a:xfrm>
            <a:off x="6948264" y="3933056"/>
            <a:ext cx="1315474" cy="1263774"/>
          </a:xfrm>
          <a:prstGeom prst="rect">
            <a:avLst/>
          </a:prstGeom>
        </p:spPr>
      </p:pic>
      <p:pic>
        <p:nvPicPr>
          <p:cNvPr id="6" name="Resim 5">
            <a:extLst>
              <a:ext uri="{FF2B5EF4-FFF2-40B4-BE49-F238E27FC236}">
                <a16:creationId xmlns:a16="http://schemas.microsoft.com/office/drawing/2014/main" id="{59043700-4063-4FC3-ABF2-7F9831022F09}"/>
              </a:ext>
            </a:extLst>
          </p:cNvPr>
          <p:cNvPicPr>
            <a:picLocks noChangeAspect="1"/>
          </p:cNvPicPr>
          <p:nvPr/>
        </p:nvPicPr>
        <p:blipFill>
          <a:blip r:embed="rId6"/>
          <a:stretch>
            <a:fillRect/>
          </a:stretch>
        </p:blipFill>
        <p:spPr>
          <a:xfrm>
            <a:off x="7810667" y="0"/>
            <a:ext cx="1333333" cy="917270"/>
          </a:xfrm>
          <a:prstGeom prst="rect">
            <a:avLst/>
          </a:prstGeom>
        </p:spPr>
      </p:pic>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2. İzleme Ziyaretleri</a:t>
            </a:r>
          </a:p>
        </p:txBody>
      </p:sp>
      <p:sp>
        <p:nvSpPr>
          <p:cNvPr id="3" name="2 İçerik Yer Tutucusu"/>
          <p:cNvSpPr>
            <a:spLocks noGrp="1"/>
          </p:cNvSpPr>
          <p:nvPr>
            <p:ph idx="1"/>
          </p:nvPr>
        </p:nvSpPr>
        <p:spPr>
          <a:xfrm>
            <a:off x="2428860" y="2428868"/>
            <a:ext cx="6286544" cy="2928958"/>
          </a:xfrm>
        </p:spPr>
        <p:txBody>
          <a:bodyPr>
            <a:normAutofit/>
          </a:bodyPr>
          <a:lstStyle/>
          <a:p>
            <a:pPr marL="973836" lvl="1" indent="-571500">
              <a:spcAft>
                <a:spcPct val="25000"/>
              </a:spcAft>
              <a:buFont typeface="+mj-lt"/>
              <a:buAutoNum type="romanUcPeriod"/>
              <a:defRPr/>
            </a:pPr>
            <a:r>
              <a:rPr lang="tr-TR" sz="3200" dirty="0">
                <a:solidFill>
                  <a:schemeClr val="tx2"/>
                </a:solidFill>
              </a:rPr>
              <a:t>İlk  İzleme Ziyaretleri</a:t>
            </a:r>
          </a:p>
          <a:p>
            <a:pPr marL="973836" lvl="1" indent="-571500">
              <a:spcAft>
                <a:spcPct val="25000"/>
              </a:spcAft>
              <a:buFont typeface="+mj-lt"/>
              <a:buAutoNum type="romanUcPeriod"/>
              <a:defRPr/>
            </a:pPr>
            <a:r>
              <a:rPr lang="tr-TR" sz="3200" dirty="0">
                <a:solidFill>
                  <a:schemeClr val="tx2"/>
                </a:solidFill>
              </a:rPr>
              <a:t>Düzenli İzleme ve Fiziksel Kontrol Ziyaretleri</a:t>
            </a:r>
          </a:p>
          <a:p>
            <a:pPr marL="973836" lvl="1" indent="-571500">
              <a:spcAft>
                <a:spcPct val="25000"/>
              </a:spcAft>
              <a:buFont typeface="+mj-lt"/>
              <a:buAutoNum type="romanUcPeriod"/>
              <a:defRPr/>
            </a:pPr>
            <a:r>
              <a:rPr lang="tr-TR" sz="3200" dirty="0">
                <a:solidFill>
                  <a:schemeClr val="tx2"/>
                </a:solidFill>
              </a:rPr>
              <a:t>Anlık İzleme Ziyaretleri</a:t>
            </a:r>
          </a:p>
        </p:txBody>
      </p:sp>
      <p:pic>
        <p:nvPicPr>
          <p:cNvPr id="1028" name="Picture 4" descr="C:\Users\kerem.gozuacik\Desktop\monitoring.gif"/>
          <p:cNvPicPr>
            <a:picLocks noChangeAspect="1" noChangeArrowheads="1" noCrop="1"/>
          </p:cNvPicPr>
          <p:nvPr/>
        </p:nvPicPr>
        <p:blipFill>
          <a:blip r:embed="rId3" cstate="print"/>
          <a:srcRect/>
          <a:stretch>
            <a:fillRect/>
          </a:stretch>
        </p:blipFill>
        <p:spPr bwMode="auto">
          <a:xfrm>
            <a:off x="971600" y="2780928"/>
            <a:ext cx="1219200" cy="1219200"/>
          </a:xfrm>
          <a:prstGeom prst="rect">
            <a:avLst/>
          </a:prstGeom>
          <a:noFill/>
        </p:spPr>
      </p:pic>
      <p:pic>
        <p:nvPicPr>
          <p:cNvPr id="5" name="Resim 4">
            <a:extLst>
              <a:ext uri="{FF2B5EF4-FFF2-40B4-BE49-F238E27FC236}">
                <a16:creationId xmlns:a16="http://schemas.microsoft.com/office/drawing/2014/main" id="{AB103E6F-1FE3-4704-8375-ECF47BC98E1B}"/>
              </a:ext>
            </a:extLst>
          </p:cNvPr>
          <p:cNvPicPr>
            <a:picLocks noChangeAspect="1"/>
          </p:cNvPicPr>
          <p:nvPr/>
        </p:nvPicPr>
        <p:blipFill>
          <a:blip r:embed="rId4"/>
          <a:stretch>
            <a:fillRect/>
          </a:stretch>
        </p:blipFill>
        <p:spPr>
          <a:xfrm>
            <a:off x="7810667" y="6662"/>
            <a:ext cx="1333333" cy="917270"/>
          </a:xfrm>
          <a:prstGeom prst="rect">
            <a:avLst/>
          </a:prstGeom>
        </p:spPr>
      </p:pic>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500"/>
                                        <p:tgtEl>
                                          <p:spTgt spid="3">
                                            <p:txEl>
                                              <p:pRg st="0" end="0"/>
                                            </p:txEl>
                                          </p:spTgt>
                                        </p:tgtEl>
                                      </p:cBhvr>
                                    </p:animEffect>
                                  </p:childTnLst>
                                </p:cTn>
                              </p:par>
                            </p:childTnLst>
                          </p:cTn>
                        </p:par>
                        <p:par>
                          <p:cTn id="8" fill="hold">
                            <p:stCondLst>
                              <p:cond delay="500"/>
                            </p:stCondLst>
                            <p:childTnLst>
                              <p:par>
                                <p:cTn id="9" presetID="8"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amond(in)">
                                      <p:cBhvr>
                                        <p:cTn id="11" dur="500"/>
                                        <p:tgtEl>
                                          <p:spTgt spid="3">
                                            <p:txEl>
                                              <p:pRg st="1" end="1"/>
                                            </p:txEl>
                                          </p:spTgt>
                                        </p:tgtEl>
                                      </p:cBhvr>
                                    </p:animEffect>
                                  </p:childTnLst>
                                </p:cTn>
                              </p:par>
                            </p:childTnLst>
                          </p:cTn>
                        </p:par>
                        <p:par>
                          <p:cTn id="12" fill="hold">
                            <p:stCondLst>
                              <p:cond delay="1000"/>
                            </p:stCondLst>
                            <p:childTnLst>
                              <p:par>
                                <p:cTn id="13" presetID="8" presetClass="entr" presetSubtype="16"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amond(in)">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71472" y="1857364"/>
            <a:ext cx="5143536" cy="781048"/>
          </a:xfrm>
        </p:spPr>
        <p:txBody>
          <a:bodyPr>
            <a:normAutofit/>
          </a:bodyPr>
          <a:lstStyle/>
          <a:p>
            <a:r>
              <a:rPr lang="tr-TR" sz="2400" b="1" i="1" dirty="0"/>
              <a:t>Tüm İzleme Ziyaretlerinde;</a:t>
            </a:r>
            <a:endParaRPr lang="tr-TR" sz="2400" b="1" dirty="0"/>
          </a:p>
        </p:txBody>
      </p:sp>
      <p:sp>
        <p:nvSpPr>
          <p:cNvPr id="3" name="2 İçerik Yer Tutucusu"/>
          <p:cNvSpPr>
            <a:spLocks noGrp="1"/>
          </p:cNvSpPr>
          <p:nvPr>
            <p:ph idx="1"/>
          </p:nvPr>
        </p:nvSpPr>
        <p:spPr>
          <a:xfrm>
            <a:off x="642910" y="2428868"/>
            <a:ext cx="7758138" cy="3537030"/>
          </a:xfrm>
        </p:spPr>
        <p:txBody>
          <a:bodyPr>
            <a:normAutofit/>
          </a:bodyPr>
          <a:lstStyle/>
          <a:p>
            <a:pPr marL="536575" lvl="2" indent="-514350" algn="just">
              <a:buFont typeface="+mj-lt"/>
              <a:buAutoNum type="arabicPeriod"/>
            </a:pPr>
            <a:r>
              <a:rPr lang="tr-TR" dirty="0"/>
              <a:t>Ziyaret tarihinde yararlanıcının uygun olmaması durumunda Ajans uzmanı bilgilendirilmelidir.</a:t>
            </a:r>
          </a:p>
          <a:p>
            <a:pPr marL="536575" lvl="2" indent="-514350" algn="just">
              <a:buFont typeface="+mj-lt"/>
              <a:buAutoNum type="arabicPeriod"/>
            </a:pPr>
            <a:r>
              <a:rPr lang="tr-TR" dirty="0"/>
              <a:t>Proje kilit personeli ve gerekli dokümanları ziyaret esnasında hazır bulundurulmalıdır.</a:t>
            </a:r>
          </a:p>
          <a:p>
            <a:pPr marL="536575" lvl="2" indent="-514350" algn="just">
              <a:buFont typeface="+mj-lt"/>
              <a:buAutoNum type="arabicPeriod"/>
            </a:pPr>
            <a:r>
              <a:rPr lang="tr-TR" dirty="0"/>
              <a:t>Projenin ihtiyaçları ve problemleri hakkında izleme ekibi bilgilendirilmelidir.</a:t>
            </a:r>
          </a:p>
          <a:p>
            <a:pPr marL="536575" lvl="2" indent="-514350" algn="just">
              <a:buFont typeface="+mj-lt"/>
              <a:buAutoNum type="arabicPeriod"/>
            </a:pPr>
            <a:r>
              <a:rPr lang="tr-TR" dirty="0"/>
              <a:t>İzleme ziyareti raporu incelenerek, (eğer varsa) itirazlar ile beraber izleme uzmanı ve yararlanıcı tarafından imzalanması gerekir.</a:t>
            </a:r>
          </a:p>
        </p:txBody>
      </p:sp>
      <p:sp>
        <p:nvSpPr>
          <p:cNvPr id="4" name="1 Başlık"/>
          <p:cNvSpPr txBox="1">
            <a:spLocks/>
          </p:cNvSpPr>
          <p:nvPr/>
        </p:nvSpPr>
        <p:spPr>
          <a:xfrm>
            <a:off x="357158" y="928670"/>
            <a:ext cx="8229600" cy="916154"/>
          </a:xfrm>
          <a:prstGeom prst="rect">
            <a:avLst/>
          </a:prstGeom>
        </p:spPr>
        <p:txBody>
          <a:bodyPr vert="horz" anchor="ctr">
            <a:noAutofit/>
          </a:bodyPr>
          <a:lstStyle/>
          <a:p>
            <a:pPr lvl="0" algn="ctr">
              <a:spcBef>
                <a:spcPct val="0"/>
              </a:spcBef>
            </a:pPr>
            <a:r>
              <a:rPr lang="tr-T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j-ea"/>
                <a:cs typeface="+mj-cs"/>
              </a:rPr>
              <a:t>Yararlanıcının İzleme Kapsamındaki Yükümlülükleri</a:t>
            </a:r>
            <a:endParaRPr kumimoji="0" lang="tr-TR" sz="2800" b="1" i="0" u="none" strike="noStrike" kern="120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ea typeface="+mj-ea"/>
              <a:cs typeface="+mj-cs"/>
            </a:endParaRPr>
          </a:p>
        </p:txBody>
      </p:sp>
      <p:pic>
        <p:nvPicPr>
          <p:cNvPr id="5" name="Resim 4">
            <a:extLst>
              <a:ext uri="{FF2B5EF4-FFF2-40B4-BE49-F238E27FC236}">
                <a16:creationId xmlns:a16="http://schemas.microsoft.com/office/drawing/2014/main" id="{22A7D4C7-F9F5-4B7A-9A83-30DB0CB7C21F}"/>
              </a:ext>
            </a:extLst>
          </p:cNvPr>
          <p:cNvPicPr>
            <a:picLocks noChangeAspect="1"/>
          </p:cNvPicPr>
          <p:nvPr/>
        </p:nvPicPr>
        <p:blipFill>
          <a:blip r:embed="rId3"/>
          <a:stretch>
            <a:fillRect/>
          </a:stretch>
        </p:blipFill>
        <p:spPr>
          <a:xfrm>
            <a:off x="7810667" y="0"/>
            <a:ext cx="1333333" cy="917270"/>
          </a:xfrm>
          <a:prstGeom prst="rect">
            <a:avLst/>
          </a:prstGeom>
        </p:spPr>
      </p:pic>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2" presetClass="exit" presetSubtype="4" fill="hold" nodeType="withEffect">
                                  <p:stCondLst>
                                    <p:cond delay="0"/>
                                  </p:stCondLst>
                                  <p:childTnLst>
                                    <p:animEffect transition="out" filter="wipe(down)">
                                      <p:cBhvr>
                                        <p:cTn id="16" dur="500"/>
                                        <p:tgtEl>
                                          <p:spTgt spid="3">
                                            <p:txEl>
                                              <p:pRg st="0" end="0"/>
                                            </p:txEl>
                                          </p:spTgt>
                                        </p:tgtEl>
                                      </p:cBhvr>
                                    </p:animEffect>
                                    <p:set>
                                      <p:cBhvr>
                                        <p:cTn id="1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4" presetID="22" presetClass="exit" presetSubtype="4" fill="hold" nodeType="withEffect">
                                  <p:stCondLst>
                                    <p:cond delay="0"/>
                                  </p:stCondLst>
                                  <p:childTnLst>
                                    <p:animEffect transition="out" filter="wipe(down)">
                                      <p:cBhvr>
                                        <p:cTn id="25" dur="500"/>
                                        <p:tgtEl>
                                          <p:spTgt spid="3">
                                            <p:txEl>
                                              <p:pRg st="1" end="1"/>
                                            </p:txEl>
                                          </p:spTgt>
                                        </p:tgtEl>
                                      </p:cBhvr>
                                    </p:animEffect>
                                    <p:set>
                                      <p:cBhvr>
                                        <p:cTn id="26"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3" presetID="22" presetClass="exit" presetSubtype="4" fill="hold" nodeType="withEffect">
                                  <p:stCondLst>
                                    <p:cond delay="0"/>
                                  </p:stCondLst>
                                  <p:childTnLst>
                                    <p:animEffect transition="out" filter="wipe(down)">
                                      <p:cBhvr>
                                        <p:cTn id="34" dur="500"/>
                                        <p:tgtEl>
                                          <p:spTgt spid="3">
                                            <p:txEl>
                                              <p:pRg st="2" end="2"/>
                                            </p:txEl>
                                          </p:spTgt>
                                        </p:tgtEl>
                                      </p:cBhvr>
                                    </p:animEffect>
                                    <p:set>
                                      <p:cBhvr>
                                        <p:cTn id="35"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ustom 2">
      <a:majorFont>
        <a:latin typeface="Trebuchet MS"/>
        <a:ea typeface=""/>
        <a:cs typeface=""/>
      </a:majorFont>
      <a:minorFont>
        <a:latin typeface="Calibri"/>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2207</TotalTime>
  <Words>1500</Words>
  <Application>Microsoft Office PowerPoint</Application>
  <PresentationFormat>Ekran Gösterisi (4:3)</PresentationFormat>
  <Paragraphs>217</Paragraphs>
  <Slides>38</Slides>
  <Notes>28</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38</vt:i4>
      </vt:variant>
    </vt:vector>
  </HeadingPairs>
  <TitlesOfParts>
    <vt:vector size="49" baseType="lpstr">
      <vt:lpstr>宋体</vt:lpstr>
      <vt:lpstr>Arial</vt:lpstr>
      <vt:lpstr>Arial Rounded MT Bold</vt:lpstr>
      <vt:lpstr>Calibri</vt:lpstr>
      <vt:lpstr>Franklin Gothic Book</vt:lpstr>
      <vt:lpstr>Georgia</vt:lpstr>
      <vt:lpstr>Times New Roman</vt:lpstr>
      <vt:lpstr>Trebuchet MS</vt:lpstr>
      <vt:lpstr>Wingdings</vt:lpstr>
      <vt:lpstr>Wingdings 2</vt:lpstr>
      <vt:lpstr>Urban</vt:lpstr>
      <vt:lpstr>PowerPoint Sunusu</vt:lpstr>
      <vt:lpstr>SUNUM İÇERİĞİ</vt:lpstr>
      <vt:lpstr>İzleme Kapsamı</vt:lpstr>
      <vt:lpstr>İzleme Kapsamında İzlenecek Hususlar</vt:lpstr>
      <vt:lpstr>İzleme Kapsamında İzlenecek Hususlar</vt:lpstr>
      <vt:lpstr>İzleme Araçları ve Faaliyetleri</vt:lpstr>
      <vt:lpstr>1. Destek Faaliyetleri</vt:lpstr>
      <vt:lpstr>2. İzleme Ziyaretleri</vt:lpstr>
      <vt:lpstr>Tüm İzleme Ziyaretlerinde;</vt:lpstr>
      <vt:lpstr>İlk İzleme Ziyaretlerinde;</vt:lpstr>
      <vt:lpstr>Risk Değerlendirmesi</vt:lpstr>
      <vt:lpstr>Ön Ödeme Risk Puanı</vt:lpstr>
      <vt:lpstr>Ön ödeme risk puanı aşağıdaki dört ölçüt kullanılarak belirlenecektir:</vt:lpstr>
      <vt:lpstr>Yerine getirilemeyen ölçüt sayısına bağlı olarak, her bir proje için aşağıdaki risk aralıklarına göre ön ödeme oranı farklılaşabilir:</vt:lpstr>
      <vt:lpstr>PowerPoint Sunusu</vt:lpstr>
      <vt:lpstr>PowerPoint Sunusu</vt:lpstr>
      <vt:lpstr>PowerPoint Sunusu</vt:lpstr>
      <vt:lpstr>PowerPoint Sunusu</vt:lpstr>
      <vt:lpstr>PowerPoint Sunusu</vt:lpstr>
      <vt:lpstr>KAYS Sistemi üzerinden neler yapabilirsiniz?</vt:lpstr>
      <vt:lpstr>Sistem Özellikleri</vt:lpstr>
      <vt:lpstr>Sistem Özellikleri</vt:lpstr>
      <vt:lpstr>PowerPoint Sunusu</vt:lpstr>
      <vt:lpstr>Kullanıcı Kılavuzlarını Nereden Bulabilirim?</vt:lpstr>
      <vt:lpstr>Kullanıcı Kılavuzlarını Nereden Bulabilirim?</vt:lpstr>
      <vt:lpstr>PowerPoint Sunusu</vt:lpstr>
      <vt:lpstr>Kullanıcı Kılavuzlarını Nereden Bulabilirim?</vt:lpstr>
      <vt:lpstr>PowerPoint Sunusu</vt:lpstr>
      <vt:lpstr>PowerPoint Sunusu</vt:lpstr>
      <vt:lpstr>KAYS Eğitim Dokümanlarını okudum ancak yine de sorularım var!!</vt:lpstr>
      <vt:lpstr>PowerPoint Sunusu</vt:lpstr>
      <vt:lpstr>PowerPoint Sunusu</vt:lpstr>
      <vt:lpstr>ÖNEMLİ HATIRLATMA</vt:lpstr>
      <vt:lpstr>PowerPoint Sunusu</vt:lpstr>
      <vt:lpstr>PowerPoint Sunusu</vt:lpstr>
      <vt:lpstr>PowerPoint Sunusu</vt:lpstr>
      <vt:lpstr>Son olarak…</vt:lpstr>
      <vt:lpstr>SORU-CEVAP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2010 YILI MALİ DESTEK PROGRAMLARI</dc:title>
  <dc:creator>kerem.gozuacik</dc:creator>
  <cp:lastModifiedBy>FATİH  AKGÜL</cp:lastModifiedBy>
  <cp:revision>139</cp:revision>
  <dcterms:created xsi:type="dcterms:W3CDTF">2010-09-23T12:17:51Z</dcterms:created>
  <dcterms:modified xsi:type="dcterms:W3CDTF">2018-09-12T14:28:25Z</dcterms:modified>
</cp:coreProperties>
</file>