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notesMasterIdLst>
    <p:notesMasterId r:id="rId51"/>
  </p:notesMasterIdLst>
  <p:handoutMasterIdLst>
    <p:handoutMasterId r:id="rId52"/>
  </p:handoutMasterIdLst>
  <p:sldIdLst>
    <p:sldId id="319" r:id="rId2"/>
    <p:sldId id="354" r:id="rId3"/>
    <p:sldId id="320" r:id="rId4"/>
    <p:sldId id="307" r:id="rId5"/>
    <p:sldId id="308" r:id="rId6"/>
    <p:sldId id="283" r:id="rId7"/>
    <p:sldId id="286" r:id="rId8"/>
    <p:sldId id="287" r:id="rId9"/>
    <p:sldId id="288" r:id="rId10"/>
    <p:sldId id="289" r:id="rId11"/>
    <p:sldId id="285" r:id="rId12"/>
    <p:sldId id="291" r:id="rId13"/>
    <p:sldId id="292" r:id="rId14"/>
    <p:sldId id="317" r:id="rId15"/>
    <p:sldId id="265" r:id="rId16"/>
    <p:sldId id="293" r:id="rId17"/>
    <p:sldId id="296" r:id="rId18"/>
    <p:sldId id="297" r:id="rId19"/>
    <p:sldId id="298" r:id="rId20"/>
    <p:sldId id="299" r:id="rId21"/>
    <p:sldId id="321" r:id="rId22"/>
    <p:sldId id="322" r:id="rId23"/>
    <p:sldId id="323" r:id="rId24"/>
    <p:sldId id="324" r:id="rId25"/>
    <p:sldId id="325" r:id="rId26"/>
    <p:sldId id="326" r:id="rId27"/>
    <p:sldId id="327" r:id="rId28"/>
    <p:sldId id="328" r:id="rId29"/>
    <p:sldId id="329" r:id="rId30"/>
    <p:sldId id="330" r:id="rId31"/>
    <p:sldId id="331" r:id="rId32"/>
    <p:sldId id="332" r:id="rId33"/>
    <p:sldId id="334" r:id="rId34"/>
    <p:sldId id="335" r:id="rId35"/>
    <p:sldId id="336" r:id="rId36"/>
    <p:sldId id="337" r:id="rId37"/>
    <p:sldId id="338" r:id="rId38"/>
    <p:sldId id="339" r:id="rId39"/>
    <p:sldId id="340" r:id="rId40"/>
    <p:sldId id="341" r:id="rId41"/>
    <p:sldId id="342" r:id="rId42"/>
    <p:sldId id="343" r:id="rId43"/>
    <p:sldId id="345" r:id="rId44"/>
    <p:sldId id="346" r:id="rId45"/>
    <p:sldId id="349" r:id="rId46"/>
    <p:sldId id="350" r:id="rId47"/>
    <p:sldId id="352" r:id="rId48"/>
    <p:sldId id="355" r:id="rId49"/>
    <p:sldId id="353" r:id="rId5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rem.gozuacik" initials="k"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A107856-5554-42FB-B03E-39F5DBC370BA}" styleName="Orta Stil 4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421" autoAdjust="0"/>
    <p:restoredTop sz="87097" autoAdjust="0"/>
  </p:normalViewPr>
  <p:slideViewPr>
    <p:cSldViewPr>
      <p:cViewPr varScale="1">
        <p:scale>
          <a:sx n="100" d="100"/>
          <a:sy n="100" d="100"/>
        </p:scale>
        <p:origin x="1074" y="78"/>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notesViewPr>
    <p:cSldViewPr>
      <p:cViewPr varScale="1">
        <p:scale>
          <a:sx n="69" d="100"/>
          <a:sy n="69" d="100"/>
        </p:scale>
        <p:origin x="-331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407A66-43A9-45FD-BCE3-9B7665DF3C20}" type="doc">
      <dgm:prSet loTypeId="urn:microsoft.com/office/officeart/2005/8/layout/bProcess3" loCatId="process" qsTypeId="urn:microsoft.com/office/officeart/2005/8/quickstyle/3d2#1" qsCatId="3D" csTypeId="urn:microsoft.com/office/officeart/2005/8/colors/colorful3" csCatId="colorful" phldr="1"/>
      <dgm:spPr>
        <a:scene3d>
          <a:camera prst="orthographicFront">
            <a:rot lat="21299999" lon="0" rev="0"/>
          </a:camera>
          <a:lightRig rig="threePt" dir="t"/>
        </a:scene3d>
      </dgm:spPr>
    </dgm:pt>
    <dgm:pt modelId="{EF29A207-9D83-4C48-BB75-E3EE817CE048}">
      <dgm:prSet phldrT="[Metin]"/>
      <dgm:spPr/>
      <dgm:t>
        <a:bodyPr/>
        <a:lstStyle/>
        <a:p>
          <a:r>
            <a:rPr lang="tr-TR" dirty="0"/>
            <a:t>Sözleşme imzalama</a:t>
          </a:r>
        </a:p>
      </dgm:t>
    </dgm:pt>
    <dgm:pt modelId="{E34D4615-9C30-49E3-A740-6DA12AC91063}" type="parTrans" cxnId="{2D486F0E-E5B9-4BCF-BDDF-B92000EA94A1}">
      <dgm:prSet/>
      <dgm:spPr/>
      <dgm:t>
        <a:bodyPr/>
        <a:lstStyle/>
        <a:p>
          <a:endParaRPr lang="tr-TR"/>
        </a:p>
      </dgm:t>
    </dgm:pt>
    <dgm:pt modelId="{782B4C42-3E7A-4B0C-B3B7-CAA7F53A65A9}" type="sibTrans" cxnId="{2D486F0E-E5B9-4BCF-BDDF-B92000EA94A1}">
      <dgm:prSet/>
      <dgm:spPr/>
      <dgm:t>
        <a:bodyPr/>
        <a:lstStyle/>
        <a:p>
          <a:endParaRPr lang="tr-TR"/>
        </a:p>
      </dgm:t>
    </dgm:pt>
    <dgm:pt modelId="{40F2AB66-5660-4321-965B-CD1816D728EF}">
      <dgm:prSet phldrT="[Metin]"/>
      <dgm:spPr/>
      <dgm:t>
        <a:bodyPr/>
        <a:lstStyle/>
        <a:p>
          <a:r>
            <a:rPr lang="tr-TR" dirty="0"/>
            <a:t>Başlangıç ve Eğitim toplantıları</a:t>
          </a:r>
        </a:p>
      </dgm:t>
    </dgm:pt>
    <dgm:pt modelId="{01AEAC94-F638-4806-906C-C940B83D625C}" type="parTrans" cxnId="{D3DD7B88-0CF2-4CEE-9387-F8B8CEDD5363}">
      <dgm:prSet/>
      <dgm:spPr/>
      <dgm:t>
        <a:bodyPr/>
        <a:lstStyle/>
        <a:p>
          <a:endParaRPr lang="tr-TR"/>
        </a:p>
      </dgm:t>
    </dgm:pt>
    <dgm:pt modelId="{2403FB2D-5067-487B-9F91-510A3FF19669}" type="sibTrans" cxnId="{D3DD7B88-0CF2-4CEE-9387-F8B8CEDD5363}">
      <dgm:prSet/>
      <dgm:spPr/>
      <dgm:t>
        <a:bodyPr/>
        <a:lstStyle/>
        <a:p>
          <a:endParaRPr lang="tr-TR"/>
        </a:p>
      </dgm:t>
    </dgm:pt>
    <dgm:pt modelId="{807E7B22-8FD8-4FE1-A94A-977E7468A380}">
      <dgm:prSe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dirty="0"/>
            <a:t>İlk izleme ziyareti</a:t>
          </a:r>
        </a:p>
      </dgm:t>
    </dgm:pt>
    <dgm:pt modelId="{7F65CF5E-4320-458F-A308-8940AA846AAB}" type="parTrans" cxnId="{BD6EA1F7-3928-4C9E-BC69-2E7A16644D53}">
      <dgm:prSet/>
      <dgm:spPr/>
      <dgm:t>
        <a:bodyPr/>
        <a:lstStyle/>
        <a:p>
          <a:endParaRPr lang="tr-TR"/>
        </a:p>
      </dgm:t>
    </dgm:pt>
    <dgm:pt modelId="{6CF5635E-EFD3-440C-86AC-1BC02A91CC84}" type="sibTrans" cxnId="{BD6EA1F7-3928-4C9E-BC69-2E7A16644D53}">
      <dgm:prSet/>
      <dgm:spPr/>
      <dgm:t>
        <a:bodyPr/>
        <a:lstStyle/>
        <a:p>
          <a:endParaRPr lang="tr-TR"/>
        </a:p>
      </dgm:t>
    </dgm:pt>
    <dgm:pt modelId="{51A43980-501F-47C2-A113-A188E621D3E0}">
      <dgm:prSet/>
      <dgm:spPr/>
      <dgm:t>
        <a:bodyPr/>
        <a:lstStyle/>
        <a:p>
          <a:r>
            <a:rPr lang="tr-TR" dirty="0"/>
            <a:t>Düzenli izleme ziyareti</a:t>
          </a:r>
        </a:p>
      </dgm:t>
    </dgm:pt>
    <dgm:pt modelId="{C290A9D3-AEAC-49AA-BC4F-223E45B248CF}" type="parTrans" cxnId="{AF75B74F-AEF1-45A5-BB25-936F11E77A2D}">
      <dgm:prSet/>
      <dgm:spPr/>
      <dgm:t>
        <a:bodyPr/>
        <a:lstStyle/>
        <a:p>
          <a:endParaRPr lang="tr-TR"/>
        </a:p>
      </dgm:t>
    </dgm:pt>
    <dgm:pt modelId="{421CBCF5-434C-48CE-8EBB-0BB972F9FCC8}" type="sibTrans" cxnId="{AF75B74F-AEF1-45A5-BB25-936F11E77A2D}">
      <dgm:prSet/>
      <dgm:spPr/>
      <dgm:t>
        <a:bodyPr/>
        <a:lstStyle/>
        <a:p>
          <a:endParaRPr lang="tr-TR"/>
        </a:p>
      </dgm:t>
    </dgm:pt>
    <dgm:pt modelId="{E9906784-CF29-4C9F-ACE8-990F2ACCDFF4}">
      <dgm:prSet/>
      <dgm:spPr/>
      <dgm:t>
        <a:bodyPr/>
        <a:lstStyle/>
        <a:p>
          <a:r>
            <a:rPr lang="tr-TR" dirty="0"/>
            <a:t>Ön ödeme</a:t>
          </a:r>
        </a:p>
      </dgm:t>
    </dgm:pt>
    <dgm:pt modelId="{66C86D77-EB5D-4906-B9FF-ED35A91A48D8}" type="parTrans" cxnId="{B2BC6B60-82BD-40E4-9BE3-F8F3322D27B9}">
      <dgm:prSet/>
      <dgm:spPr/>
      <dgm:t>
        <a:bodyPr/>
        <a:lstStyle/>
        <a:p>
          <a:endParaRPr lang="tr-TR"/>
        </a:p>
      </dgm:t>
    </dgm:pt>
    <dgm:pt modelId="{518B6626-40FC-4D68-94CE-BA66293963FA}" type="sibTrans" cxnId="{B2BC6B60-82BD-40E4-9BE3-F8F3322D27B9}">
      <dgm:prSet/>
      <dgm:spPr/>
      <dgm:t>
        <a:bodyPr/>
        <a:lstStyle/>
        <a:p>
          <a:endParaRPr lang="tr-TR"/>
        </a:p>
      </dgm:t>
    </dgm:pt>
    <dgm:pt modelId="{1951FDE5-1A1E-4406-846D-D4431CDE6FFF}">
      <dgm:prSet/>
      <dgm:spPr/>
      <dgm:t>
        <a:bodyPr/>
        <a:lstStyle/>
        <a:p>
          <a:r>
            <a:rPr lang="tr-TR" dirty="0"/>
            <a:t>Ara rapor</a:t>
          </a:r>
        </a:p>
      </dgm:t>
    </dgm:pt>
    <dgm:pt modelId="{745CCA81-864F-4731-A20F-D916EF263491}" type="parTrans" cxnId="{447ED477-1631-4C2F-BE0B-455FC2682FCF}">
      <dgm:prSet/>
      <dgm:spPr/>
      <dgm:t>
        <a:bodyPr/>
        <a:lstStyle/>
        <a:p>
          <a:endParaRPr lang="tr-TR"/>
        </a:p>
      </dgm:t>
    </dgm:pt>
    <dgm:pt modelId="{DCE1A770-1305-4D94-8EFE-146B2BE766E4}" type="sibTrans" cxnId="{447ED477-1631-4C2F-BE0B-455FC2682FCF}">
      <dgm:prSet/>
      <dgm:spPr/>
      <dgm:t>
        <a:bodyPr/>
        <a:lstStyle/>
        <a:p>
          <a:endParaRPr lang="tr-TR"/>
        </a:p>
      </dgm:t>
    </dgm:pt>
    <dgm:pt modelId="{776E21EC-B4EA-4FBC-ABAB-3477D54DDA08}">
      <dgm:prSet/>
      <dgm:spPr/>
      <dgm:t>
        <a:bodyPr/>
        <a:lstStyle/>
        <a:p>
          <a:r>
            <a:rPr lang="tr-TR" dirty="0"/>
            <a:t>Ara ödeme</a:t>
          </a:r>
        </a:p>
      </dgm:t>
    </dgm:pt>
    <dgm:pt modelId="{C2DBED41-8E57-4E82-BD88-CFDAE1A32F27}" type="parTrans" cxnId="{EACD2A4F-40EC-4B82-A541-0FA33CAA50D5}">
      <dgm:prSet/>
      <dgm:spPr/>
      <dgm:t>
        <a:bodyPr/>
        <a:lstStyle/>
        <a:p>
          <a:endParaRPr lang="tr-TR"/>
        </a:p>
      </dgm:t>
    </dgm:pt>
    <dgm:pt modelId="{A55C0675-B8C1-4CB7-A7B8-66E784EB81C3}" type="sibTrans" cxnId="{EACD2A4F-40EC-4B82-A541-0FA33CAA50D5}">
      <dgm:prSet/>
      <dgm:spPr/>
      <dgm:t>
        <a:bodyPr/>
        <a:lstStyle/>
        <a:p>
          <a:endParaRPr lang="tr-TR"/>
        </a:p>
      </dgm:t>
    </dgm:pt>
    <dgm:pt modelId="{BA40E22F-2133-42A1-9C23-90163799ABD2}">
      <dgm:prSet/>
      <dgm:spPr/>
      <dgm:t>
        <a:bodyPr/>
        <a:lstStyle/>
        <a:p>
          <a:r>
            <a:rPr lang="tr-TR" dirty="0"/>
            <a:t>Nihai rapor</a:t>
          </a:r>
        </a:p>
      </dgm:t>
    </dgm:pt>
    <dgm:pt modelId="{8EA26E7B-0E3A-4B88-9ABC-7F30B4CA3F3E}" type="parTrans" cxnId="{F2CF5CBE-15E1-4F58-B7EB-A2B6771D7EF6}">
      <dgm:prSet/>
      <dgm:spPr/>
      <dgm:t>
        <a:bodyPr/>
        <a:lstStyle/>
        <a:p>
          <a:endParaRPr lang="tr-TR"/>
        </a:p>
      </dgm:t>
    </dgm:pt>
    <dgm:pt modelId="{55717036-1B60-44E6-A8EF-6BFA0C90CC2F}" type="sibTrans" cxnId="{F2CF5CBE-15E1-4F58-B7EB-A2B6771D7EF6}">
      <dgm:prSet/>
      <dgm:spPr/>
      <dgm:t>
        <a:bodyPr/>
        <a:lstStyle/>
        <a:p>
          <a:endParaRPr lang="tr-TR"/>
        </a:p>
      </dgm:t>
    </dgm:pt>
    <dgm:pt modelId="{8B1A5C88-B962-43FF-ABB7-1CFF0AE8A53D}">
      <dgm:prSet/>
      <dgm:spPr/>
      <dgm:t>
        <a:bodyPr/>
        <a:lstStyle/>
        <a:p>
          <a:r>
            <a:rPr lang="tr-TR" dirty="0"/>
            <a:t>Nihai ödeme</a:t>
          </a:r>
        </a:p>
      </dgm:t>
    </dgm:pt>
    <dgm:pt modelId="{4371955A-D926-44BA-A8DC-FA6DBA980785}" type="parTrans" cxnId="{03A2157A-D15A-42E7-9447-DD90495264E9}">
      <dgm:prSet/>
      <dgm:spPr/>
      <dgm:t>
        <a:bodyPr/>
        <a:lstStyle/>
        <a:p>
          <a:endParaRPr lang="tr-TR"/>
        </a:p>
      </dgm:t>
    </dgm:pt>
    <dgm:pt modelId="{A62711D4-5BC4-4A61-8D3F-275DD7AD1B69}" type="sibTrans" cxnId="{03A2157A-D15A-42E7-9447-DD90495264E9}">
      <dgm:prSet/>
      <dgm:spPr/>
      <dgm:t>
        <a:bodyPr/>
        <a:lstStyle/>
        <a:p>
          <a:endParaRPr lang="tr-TR"/>
        </a:p>
      </dgm:t>
    </dgm:pt>
    <dgm:pt modelId="{F2709F5F-9CDB-4085-B938-0DA35EE48B22}">
      <dgm:prSet/>
      <dgm:spPr/>
      <dgm:t>
        <a:bodyPr/>
        <a:lstStyle/>
        <a:p>
          <a:r>
            <a:rPr lang="tr-TR" dirty="0"/>
            <a:t>Proje Sonrası Değerlendirme Raporu</a:t>
          </a:r>
        </a:p>
      </dgm:t>
    </dgm:pt>
    <dgm:pt modelId="{EDAF2334-051C-4583-B349-442084DAE5B2}" type="parTrans" cxnId="{62C2A489-1504-4B7F-8414-AB5924BAD1FE}">
      <dgm:prSet/>
      <dgm:spPr/>
      <dgm:t>
        <a:bodyPr/>
        <a:lstStyle/>
        <a:p>
          <a:endParaRPr lang="tr-TR"/>
        </a:p>
      </dgm:t>
    </dgm:pt>
    <dgm:pt modelId="{FA71E76C-59E4-41F4-AF2E-2BED1F2BCC52}" type="sibTrans" cxnId="{62C2A489-1504-4B7F-8414-AB5924BAD1FE}">
      <dgm:prSet/>
      <dgm:spPr/>
      <dgm:t>
        <a:bodyPr/>
        <a:lstStyle/>
        <a:p>
          <a:endParaRPr lang="tr-TR"/>
        </a:p>
      </dgm:t>
    </dgm:pt>
    <dgm:pt modelId="{CFB100E7-108F-479D-99A4-5A8A6CB110D5}">
      <dgm:prSet/>
      <dgm:spPr/>
      <dgm:t>
        <a:bodyPr/>
        <a:lstStyle/>
        <a:p>
          <a:r>
            <a:rPr lang="tr-TR" dirty="0"/>
            <a:t>Anlık izleme ziyaretleri</a:t>
          </a:r>
        </a:p>
      </dgm:t>
    </dgm:pt>
    <dgm:pt modelId="{E73E6074-CA75-4934-B533-7AE9D48508F2}" type="parTrans" cxnId="{1E85B58F-50D4-479D-BC39-0C5139BB4019}">
      <dgm:prSet/>
      <dgm:spPr/>
      <dgm:t>
        <a:bodyPr/>
        <a:lstStyle/>
        <a:p>
          <a:endParaRPr lang="tr-TR"/>
        </a:p>
      </dgm:t>
    </dgm:pt>
    <dgm:pt modelId="{C2E671CC-F46D-432D-B801-049BED76F472}" type="sibTrans" cxnId="{1E85B58F-50D4-479D-BC39-0C5139BB4019}">
      <dgm:prSet/>
      <dgm:spPr/>
      <dgm:t>
        <a:bodyPr/>
        <a:lstStyle/>
        <a:p>
          <a:endParaRPr lang="tr-TR"/>
        </a:p>
      </dgm:t>
    </dgm:pt>
    <dgm:pt modelId="{3A62970B-20B2-4924-91C9-46B9AF70EB8B}" type="pres">
      <dgm:prSet presAssocID="{E3407A66-43A9-45FD-BCE3-9B7665DF3C20}" presName="Name0" presStyleCnt="0">
        <dgm:presLayoutVars>
          <dgm:dir/>
          <dgm:resizeHandles val="exact"/>
        </dgm:presLayoutVars>
      </dgm:prSet>
      <dgm:spPr/>
    </dgm:pt>
    <dgm:pt modelId="{16E3D96A-E220-46E7-8A8F-00294DA1E951}" type="pres">
      <dgm:prSet presAssocID="{EF29A207-9D83-4C48-BB75-E3EE817CE048}" presName="node" presStyleLbl="node1" presStyleIdx="0" presStyleCnt="11">
        <dgm:presLayoutVars>
          <dgm:bulletEnabled val="1"/>
        </dgm:presLayoutVars>
      </dgm:prSet>
      <dgm:spPr>
        <a:prstGeom prst="round2DiagRect">
          <a:avLst/>
        </a:prstGeom>
      </dgm:spPr>
    </dgm:pt>
    <dgm:pt modelId="{36CE4783-75F4-42A1-ADC5-7FDEBF18D720}" type="pres">
      <dgm:prSet presAssocID="{782B4C42-3E7A-4B0C-B3B7-CAA7F53A65A9}" presName="sibTrans" presStyleLbl="sibTrans1D1" presStyleIdx="0" presStyleCnt="10"/>
      <dgm:spPr/>
    </dgm:pt>
    <dgm:pt modelId="{2CB1579A-9A3B-405B-B431-CF986D456B95}" type="pres">
      <dgm:prSet presAssocID="{782B4C42-3E7A-4B0C-B3B7-CAA7F53A65A9}" presName="connectorText" presStyleLbl="sibTrans1D1" presStyleIdx="0" presStyleCnt="10"/>
      <dgm:spPr/>
    </dgm:pt>
    <dgm:pt modelId="{94A5FA3D-422E-4F54-8160-41F81E93CC92}" type="pres">
      <dgm:prSet presAssocID="{40F2AB66-5660-4321-965B-CD1816D728EF}" presName="node" presStyleLbl="node1" presStyleIdx="1" presStyleCnt="11">
        <dgm:presLayoutVars>
          <dgm:bulletEnabled val="1"/>
        </dgm:presLayoutVars>
      </dgm:prSet>
      <dgm:spPr>
        <a:prstGeom prst="snip2SameRect">
          <a:avLst/>
        </a:prstGeom>
      </dgm:spPr>
    </dgm:pt>
    <dgm:pt modelId="{15587D2D-4ECE-405E-935F-A987DFF86827}" type="pres">
      <dgm:prSet presAssocID="{2403FB2D-5067-487B-9F91-510A3FF19669}" presName="sibTrans" presStyleLbl="sibTrans1D1" presStyleIdx="1" presStyleCnt="10"/>
      <dgm:spPr/>
    </dgm:pt>
    <dgm:pt modelId="{1EFE166E-FAD1-4C36-8544-BBBDB8125116}" type="pres">
      <dgm:prSet presAssocID="{2403FB2D-5067-487B-9F91-510A3FF19669}" presName="connectorText" presStyleLbl="sibTrans1D1" presStyleIdx="1" presStyleCnt="10"/>
      <dgm:spPr/>
    </dgm:pt>
    <dgm:pt modelId="{64880DC9-F9C1-435C-A066-27BA006A4F61}" type="pres">
      <dgm:prSet presAssocID="{807E7B22-8FD8-4FE1-A94A-977E7468A380}" presName="node" presStyleLbl="node1" presStyleIdx="2" presStyleCnt="11">
        <dgm:presLayoutVars>
          <dgm:bulletEnabled val="1"/>
        </dgm:presLayoutVars>
      </dgm:prSet>
      <dgm:spPr>
        <a:prstGeom prst="roundRect">
          <a:avLst/>
        </a:prstGeom>
      </dgm:spPr>
    </dgm:pt>
    <dgm:pt modelId="{2EF590A8-CC3D-4549-A579-2A7F2B868EA7}" type="pres">
      <dgm:prSet presAssocID="{6CF5635E-EFD3-440C-86AC-1BC02A91CC84}" presName="sibTrans" presStyleLbl="sibTrans1D1" presStyleIdx="2" presStyleCnt="10"/>
      <dgm:spPr/>
    </dgm:pt>
    <dgm:pt modelId="{648978B4-6E63-41E0-8221-14551A16A9A2}" type="pres">
      <dgm:prSet presAssocID="{6CF5635E-EFD3-440C-86AC-1BC02A91CC84}" presName="connectorText" presStyleLbl="sibTrans1D1" presStyleIdx="2" presStyleCnt="10"/>
      <dgm:spPr/>
    </dgm:pt>
    <dgm:pt modelId="{C5168E37-C5F5-4C10-B692-A19E184C6623}" type="pres">
      <dgm:prSet presAssocID="{E9906784-CF29-4C9F-ACE8-990F2ACCDFF4}" presName="node" presStyleLbl="node1" presStyleIdx="3" presStyleCnt="11">
        <dgm:presLayoutVars>
          <dgm:bulletEnabled val="1"/>
        </dgm:presLayoutVars>
      </dgm:prSet>
      <dgm:spPr>
        <a:prstGeom prst="ellipse">
          <a:avLst/>
        </a:prstGeom>
      </dgm:spPr>
    </dgm:pt>
    <dgm:pt modelId="{8E73C5E3-7899-4ECA-8617-9153A1FA7D88}" type="pres">
      <dgm:prSet presAssocID="{518B6626-40FC-4D68-94CE-BA66293963FA}" presName="sibTrans" presStyleLbl="sibTrans1D1" presStyleIdx="3" presStyleCnt="10"/>
      <dgm:spPr/>
    </dgm:pt>
    <dgm:pt modelId="{3DFD438B-0A6D-4C2B-AC74-E613BC6150AD}" type="pres">
      <dgm:prSet presAssocID="{518B6626-40FC-4D68-94CE-BA66293963FA}" presName="connectorText" presStyleLbl="sibTrans1D1" presStyleIdx="3" presStyleCnt="10"/>
      <dgm:spPr/>
    </dgm:pt>
    <dgm:pt modelId="{F822B695-8B69-4462-B6B6-B2D399293A18}" type="pres">
      <dgm:prSet presAssocID="{51A43980-501F-47C2-A113-A188E621D3E0}" presName="node" presStyleLbl="node1" presStyleIdx="4" presStyleCnt="11">
        <dgm:presLayoutVars>
          <dgm:bulletEnabled val="1"/>
        </dgm:presLayoutVars>
      </dgm:prSet>
      <dgm:spPr>
        <a:prstGeom prst="roundRect">
          <a:avLst/>
        </a:prstGeom>
      </dgm:spPr>
    </dgm:pt>
    <dgm:pt modelId="{46510E59-5089-40CB-9232-D6E2E0768ACA}" type="pres">
      <dgm:prSet presAssocID="{421CBCF5-434C-48CE-8EBB-0BB972F9FCC8}" presName="sibTrans" presStyleLbl="sibTrans1D1" presStyleIdx="4" presStyleCnt="10"/>
      <dgm:spPr/>
    </dgm:pt>
    <dgm:pt modelId="{5552E90B-ED57-4B46-BEAC-652E4CF63879}" type="pres">
      <dgm:prSet presAssocID="{421CBCF5-434C-48CE-8EBB-0BB972F9FCC8}" presName="connectorText" presStyleLbl="sibTrans1D1" presStyleIdx="4" presStyleCnt="10"/>
      <dgm:spPr/>
    </dgm:pt>
    <dgm:pt modelId="{17BB452A-51EB-482E-8397-00D243C1A612}" type="pres">
      <dgm:prSet presAssocID="{1951FDE5-1A1E-4406-846D-D4431CDE6FFF}" presName="node" presStyleLbl="node1" presStyleIdx="5" presStyleCnt="11">
        <dgm:presLayoutVars>
          <dgm:bulletEnabled val="1"/>
        </dgm:presLayoutVars>
      </dgm:prSet>
      <dgm:spPr>
        <a:prstGeom prst="snip2DiagRect">
          <a:avLst/>
        </a:prstGeom>
      </dgm:spPr>
    </dgm:pt>
    <dgm:pt modelId="{DEBD4FF2-C636-4C52-B679-6AB1969AE389}" type="pres">
      <dgm:prSet presAssocID="{DCE1A770-1305-4D94-8EFE-146B2BE766E4}" presName="sibTrans" presStyleLbl="sibTrans1D1" presStyleIdx="5" presStyleCnt="10"/>
      <dgm:spPr/>
    </dgm:pt>
    <dgm:pt modelId="{94669B97-A0E9-4C8B-A8E3-B7470DA28B6B}" type="pres">
      <dgm:prSet presAssocID="{DCE1A770-1305-4D94-8EFE-146B2BE766E4}" presName="connectorText" presStyleLbl="sibTrans1D1" presStyleIdx="5" presStyleCnt="10"/>
      <dgm:spPr/>
    </dgm:pt>
    <dgm:pt modelId="{C949E516-5AA6-4463-B202-B6D7170A3572}" type="pres">
      <dgm:prSet presAssocID="{776E21EC-B4EA-4FBC-ABAB-3477D54DDA08}" presName="node" presStyleLbl="node1" presStyleIdx="6" presStyleCnt="11">
        <dgm:presLayoutVars>
          <dgm:bulletEnabled val="1"/>
        </dgm:presLayoutVars>
      </dgm:prSet>
      <dgm:spPr>
        <a:prstGeom prst="ellipse">
          <a:avLst/>
        </a:prstGeom>
      </dgm:spPr>
    </dgm:pt>
    <dgm:pt modelId="{40D797BD-1C97-4E41-A95F-89B748E9CB3D}" type="pres">
      <dgm:prSet presAssocID="{A55C0675-B8C1-4CB7-A7B8-66E784EB81C3}" presName="sibTrans" presStyleLbl="sibTrans1D1" presStyleIdx="6" presStyleCnt="10"/>
      <dgm:spPr/>
    </dgm:pt>
    <dgm:pt modelId="{BFFBD06C-CA8A-4B4F-B9FA-30B69684F7B0}" type="pres">
      <dgm:prSet presAssocID="{A55C0675-B8C1-4CB7-A7B8-66E784EB81C3}" presName="connectorText" presStyleLbl="sibTrans1D1" presStyleIdx="6" presStyleCnt="10"/>
      <dgm:spPr/>
    </dgm:pt>
    <dgm:pt modelId="{C23BE8E7-64C2-4E2C-BD95-74273F6C63FF}" type="pres">
      <dgm:prSet presAssocID="{CFB100E7-108F-479D-99A4-5A8A6CB110D5}" presName="node" presStyleLbl="node1" presStyleIdx="7" presStyleCnt="11">
        <dgm:presLayoutVars>
          <dgm:bulletEnabled val="1"/>
        </dgm:presLayoutVars>
      </dgm:prSet>
      <dgm:spPr>
        <a:prstGeom prst="roundRect">
          <a:avLst/>
        </a:prstGeom>
      </dgm:spPr>
    </dgm:pt>
    <dgm:pt modelId="{BC92CECC-2F79-4DB1-AD8B-35046B9CBB7D}" type="pres">
      <dgm:prSet presAssocID="{C2E671CC-F46D-432D-B801-049BED76F472}" presName="sibTrans" presStyleLbl="sibTrans1D1" presStyleIdx="7" presStyleCnt="10"/>
      <dgm:spPr/>
    </dgm:pt>
    <dgm:pt modelId="{FB8C4177-9A60-4EEE-8A42-EA2F004AB4D3}" type="pres">
      <dgm:prSet presAssocID="{C2E671CC-F46D-432D-B801-049BED76F472}" presName="connectorText" presStyleLbl="sibTrans1D1" presStyleIdx="7" presStyleCnt="10"/>
      <dgm:spPr/>
    </dgm:pt>
    <dgm:pt modelId="{3CE2C2A2-B9EE-4AE1-B237-8CF9C0FE77A2}" type="pres">
      <dgm:prSet presAssocID="{BA40E22F-2133-42A1-9C23-90163799ABD2}" presName="node" presStyleLbl="node1" presStyleIdx="8" presStyleCnt="11">
        <dgm:presLayoutVars>
          <dgm:bulletEnabled val="1"/>
        </dgm:presLayoutVars>
      </dgm:prSet>
      <dgm:spPr>
        <a:prstGeom prst="snip2DiagRect">
          <a:avLst/>
        </a:prstGeom>
      </dgm:spPr>
    </dgm:pt>
    <dgm:pt modelId="{9F57A16B-5747-4664-8F36-B8673311331B}" type="pres">
      <dgm:prSet presAssocID="{55717036-1B60-44E6-A8EF-6BFA0C90CC2F}" presName="sibTrans" presStyleLbl="sibTrans1D1" presStyleIdx="8" presStyleCnt="10"/>
      <dgm:spPr/>
    </dgm:pt>
    <dgm:pt modelId="{3DE088BE-0E86-4128-A24C-E7B8CD257A57}" type="pres">
      <dgm:prSet presAssocID="{55717036-1B60-44E6-A8EF-6BFA0C90CC2F}" presName="connectorText" presStyleLbl="sibTrans1D1" presStyleIdx="8" presStyleCnt="10"/>
      <dgm:spPr/>
    </dgm:pt>
    <dgm:pt modelId="{B39DA989-D837-42FF-95DC-BB1646DB7486}" type="pres">
      <dgm:prSet presAssocID="{8B1A5C88-B962-43FF-ABB7-1CFF0AE8A53D}" presName="node" presStyleLbl="node1" presStyleIdx="9" presStyleCnt="11">
        <dgm:presLayoutVars>
          <dgm:bulletEnabled val="1"/>
        </dgm:presLayoutVars>
      </dgm:prSet>
      <dgm:spPr>
        <a:prstGeom prst="ellipse">
          <a:avLst/>
        </a:prstGeom>
      </dgm:spPr>
    </dgm:pt>
    <dgm:pt modelId="{51FB0C3D-E74F-4BAA-A176-74C3514CB89C}" type="pres">
      <dgm:prSet presAssocID="{A62711D4-5BC4-4A61-8D3F-275DD7AD1B69}" presName="sibTrans" presStyleLbl="sibTrans1D1" presStyleIdx="9" presStyleCnt="10"/>
      <dgm:spPr/>
    </dgm:pt>
    <dgm:pt modelId="{50CF38D3-FCA1-4244-BA34-F3E26B4313C0}" type="pres">
      <dgm:prSet presAssocID="{A62711D4-5BC4-4A61-8D3F-275DD7AD1B69}" presName="connectorText" presStyleLbl="sibTrans1D1" presStyleIdx="9" presStyleCnt="10"/>
      <dgm:spPr/>
    </dgm:pt>
    <dgm:pt modelId="{6ACE300A-D137-42D9-8384-578274F1B3D5}" type="pres">
      <dgm:prSet presAssocID="{F2709F5F-9CDB-4085-B938-0DA35EE48B22}" presName="node" presStyleLbl="node1" presStyleIdx="10" presStyleCnt="11">
        <dgm:presLayoutVars>
          <dgm:bulletEnabled val="1"/>
        </dgm:presLayoutVars>
      </dgm:prSet>
      <dgm:spPr/>
    </dgm:pt>
  </dgm:ptLst>
  <dgm:cxnLst>
    <dgm:cxn modelId="{C6F32E01-E21A-4F1E-B1BD-8980B9D12B6E}" type="presOf" srcId="{BA40E22F-2133-42A1-9C23-90163799ABD2}" destId="{3CE2C2A2-B9EE-4AE1-B237-8CF9C0FE77A2}" srcOrd="0" destOrd="0" presId="urn:microsoft.com/office/officeart/2005/8/layout/bProcess3"/>
    <dgm:cxn modelId="{4C5E0002-2B5A-4EFC-8240-FD9EA49CD14E}" type="presOf" srcId="{40F2AB66-5660-4321-965B-CD1816D728EF}" destId="{94A5FA3D-422E-4F54-8160-41F81E93CC92}" srcOrd="0" destOrd="0" presId="urn:microsoft.com/office/officeart/2005/8/layout/bProcess3"/>
    <dgm:cxn modelId="{DC03D004-F883-455E-9A97-3E777A7DD21C}" type="presOf" srcId="{782B4C42-3E7A-4B0C-B3B7-CAA7F53A65A9}" destId="{36CE4783-75F4-42A1-ADC5-7FDEBF18D720}" srcOrd="0" destOrd="0" presId="urn:microsoft.com/office/officeart/2005/8/layout/bProcess3"/>
    <dgm:cxn modelId="{52E84107-B302-425A-AADD-F080EB41B032}" type="presOf" srcId="{DCE1A770-1305-4D94-8EFE-146B2BE766E4}" destId="{DEBD4FF2-C636-4C52-B679-6AB1969AE389}" srcOrd="0" destOrd="0" presId="urn:microsoft.com/office/officeart/2005/8/layout/bProcess3"/>
    <dgm:cxn modelId="{71FC9508-6A15-4315-9EB0-7F4580E5A58D}" type="presOf" srcId="{807E7B22-8FD8-4FE1-A94A-977E7468A380}" destId="{64880DC9-F9C1-435C-A066-27BA006A4F61}" srcOrd="0" destOrd="0" presId="urn:microsoft.com/office/officeart/2005/8/layout/bProcess3"/>
    <dgm:cxn modelId="{745FEA09-4C82-483C-9A46-ED02B6CCE4C1}" type="presOf" srcId="{6CF5635E-EFD3-440C-86AC-1BC02A91CC84}" destId="{648978B4-6E63-41E0-8221-14551A16A9A2}" srcOrd="1" destOrd="0" presId="urn:microsoft.com/office/officeart/2005/8/layout/bProcess3"/>
    <dgm:cxn modelId="{1CE3860B-FD9D-4C76-9788-96EAB695FE02}" type="presOf" srcId="{518B6626-40FC-4D68-94CE-BA66293963FA}" destId="{3DFD438B-0A6D-4C2B-AC74-E613BC6150AD}" srcOrd="1" destOrd="0" presId="urn:microsoft.com/office/officeart/2005/8/layout/bProcess3"/>
    <dgm:cxn modelId="{8D42EB0D-EEFC-40B5-BCA2-9C6E37CDA3EF}" type="presOf" srcId="{55717036-1B60-44E6-A8EF-6BFA0C90CC2F}" destId="{9F57A16B-5747-4664-8F36-B8673311331B}" srcOrd="0" destOrd="0" presId="urn:microsoft.com/office/officeart/2005/8/layout/bProcess3"/>
    <dgm:cxn modelId="{2D486F0E-E5B9-4BCF-BDDF-B92000EA94A1}" srcId="{E3407A66-43A9-45FD-BCE3-9B7665DF3C20}" destId="{EF29A207-9D83-4C48-BB75-E3EE817CE048}" srcOrd="0" destOrd="0" parTransId="{E34D4615-9C30-49E3-A740-6DA12AC91063}" sibTransId="{782B4C42-3E7A-4B0C-B3B7-CAA7F53A65A9}"/>
    <dgm:cxn modelId="{BCF34B12-A646-48B6-9C59-FBCFF5C3F814}" type="presOf" srcId="{8B1A5C88-B962-43FF-ABB7-1CFF0AE8A53D}" destId="{B39DA989-D837-42FF-95DC-BB1646DB7486}" srcOrd="0" destOrd="0" presId="urn:microsoft.com/office/officeart/2005/8/layout/bProcess3"/>
    <dgm:cxn modelId="{AC816415-5687-4F9F-92C1-D0AD66D73392}" type="presOf" srcId="{6CF5635E-EFD3-440C-86AC-1BC02A91CC84}" destId="{2EF590A8-CC3D-4549-A579-2A7F2B868EA7}" srcOrd="0" destOrd="0" presId="urn:microsoft.com/office/officeart/2005/8/layout/bProcess3"/>
    <dgm:cxn modelId="{59B4B719-2D35-43B7-B155-47AF14E7DF0F}" type="presOf" srcId="{421CBCF5-434C-48CE-8EBB-0BB972F9FCC8}" destId="{46510E59-5089-40CB-9232-D6E2E0768ACA}" srcOrd="0" destOrd="0" presId="urn:microsoft.com/office/officeart/2005/8/layout/bProcess3"/>
    <dgm:cxn modelId="{4F261B26-5BDE-43CD-BFAF-A1B4055C306E}" type="presOf" srcId="{A55C0675-B8C1-4CB7-A7B8-66E784EB81C3}" destId="{40D797BD-1C97-4E41-A95F-89B748E9CB3D}" srcOrd="0" destOrd="0" presId="urn:microsoft.com/office/officeart/2005/8/layout/bProcess3"/>
    <dgm:cxn modelId="{999B0629-5D2B-4B76-9FFC-5644666FE6AF}" type="presOf" srcId="{776E21EC-B4EA-4FBC-ABAB-3477D54DDA08}" destId="{C949E516-5AA6-4463-B202-B6D7170A3572}" srcOrd="0" destOrd="0" presId="urn:microsoft.com/office/officeart/2005/8/layout/bProcess3"/>
    <dgm:cxn modelId="{D9F34B3E-B953-49A7-8E14-6FE671BBD1E0}" type="presOf" srcId="{F2709F5F-9CDB-4085-B938-0DA35EE48B22}" destId="{6ACE300A-D137-42D9-8384-578274F1B3D5}" srcOrd="0" destOrd="0" presId="urn:microsoft.com/office/officeart/2005/8/layout/bProcess3"/>
    <dgm:cxn modelId="{B2BC6B60-82BD-40E4-9BE3-F8F3322D27B9}" srcId="{E3407A66-43A9-45FD-BCE3-9B7665DF3C20}" destId="{E9906784-CF29-4C9F-ACE8-990F2ACCDFF4}" srcOrd="3" destOrd="0" parTransId="{66C86D77-EB5D-4906-B9FF-ED35A91A48D8}" sibTransId="{518B6626-40FC-4D68-94CE-BA66293963FA}"/>
    <dgm:cxn modelId="{B4380167-1423-4F97-B06F-754D4BF2BA20}" type="presOf" srcId="{782B4C42-3E7A-4B0C-B3B7-CAA7F53A65A9}" destId="{2CB1579A-9A3B-405B-B431-CF986D456B95}" srcOrd="1" destOrd="0" presId="urn:microsoft.com/office/officeart/2005/8/layout/bProcess3"/>
    <dgm:cxn modelId="{A7D0A148-87DA-47CB-9104-9F617DA635C0}" type="presOf" srcId="{E9906784-CF29-4C9F-ACE8-990F2ACCDFF4}" destId="{C5168E37-C5F5-4C10-B692-A19E184C6623}" srcOrd="0" destOrd="0" presId="urn:microsoft.com/office/officeart/2005/8/layout/bProcess3"/>
    <dgm:cxn modelId="{EACD2A4F-40EC-4B82-A541-0FA33CAA50D5}" srcId="{E3407A66-43A9-45FD-BCE3-9B7665DF3C20}" destId="{776E21EC-B4EA-4FBC-ABAB-3477D54DDA08}" srcOrd="6" destOrd="0" parTransId="{C2DBED41-8E57-4E82-BD88-CFDAE1A32F27}" sibTransId="{A55C0675-B8C1-4CB7-A7B8-66E784EB81C3}"/>
    <dgm:cxn modelId="{AF75B74F-AEF1-45A5-BB25-936F11E77A2D}" srcId="{E3407A66-43A9-45FD-BCE3-9B7665DF3C20}" destId="{51A43980-501F-47C2-A113-A188E621D3E0}" srcOrd="4" destOrd="0" parTransId="{C290A9D3-AEAC-49AA-BC4F-223E45B248CF}" sibTransId="{421CBCF5-434C-48CE-8EBB-0BB972F9FCC8}"/>
    <dgm:cxn modelId="{5DF8BA71-81C9-47BE-96F2-79BF8929EA3D}" type="presOf" srcId="{1951FDE5-1A1E-4406-846D-D4431CDE6FFF}" destId="{17BB452A-51EB-482E-8397-00D243C1A612}" srcOrd="0" destOrd="0" presId="urn:microsoft.com/office/officeart/2005/8/layout/bProcess3"/>
    <dgm:cxn modelId="{FAFFC257-38A1-4C4B-B32E-F8F4924BAA2C}" type="presOf" srcId="{E3407A66-43A9-45FD-BCE3-9B7665DF3C20}" destId="{3A62970B-20B2-4924-91C9-46B9AF70EB8B}" srcOrd="0" destOrd="0" presId="urn:microsoft.com/office/officeart/2005/8/layout/bProcess3"/>
    <dgm:cxn modelId="{2DC3CC57-A4FB-4CCB-992C-470D1BA23088}" type="presOf" srcId="{55717036-1B60-44E6-A8EF-6BFA0C90CC2F}" destId="{3DE088BE-0E86-4128-A24C-E7B8CD257A57}" srcOrd="1" destOrd="0" presId="urn:microsoft.com/office/officeart/2005/8/layout/bProcess3"/>
    <dgm:cxn modelId="{447ED477-1631-4C2F-BE0B-455FC2682FCF}" srcId="{E3407A66-43A9-45FD-BCE3-9B7665DF3C20}" destId="{1951FDE5-1A1E-4406-846D-D4431CDE6FFF}" srcOrd="5" destOrd="0" parTransId="{745CCA81-864F-4731-A20F-D916EF263491}" sibTransId="{DCE1A770-1305-4D94-8EFE-146B2BE766E4}"/>
    <dgm:cxn modelId="{03A2157A-D15A-42E7-9447-DD90495264E9}" srcId="{E3407A66-43A9-45FD-BCE3-9B7665DF3C20}" destId="{8B1A5C88-B962-43FF-ABB7-1CFF0AE8A53D}" srcOrd="9" destOrd="0" parTransId="{4371955A-D926-44BA-A8DC-FA6DBA980785}" sibTransId="{A62711D4-5BC4-4A61-8D3F-275DD7AD1B69}"/>
    <dgm:cxn modelId="{072A9D86-DB54-4429-8284-DE26E907D0C1}" type="presOf" srcId="{C2E671CC-F46D-432D-B801-049BED76F472}" destId="{BC92CECC-2F79-4DB1-AD8B-35046B9CBB7D}" srcOrd="0" destOrd="0" presId="urn:microsoft.com/office/officeart/2005/8/layout/bProcess3"/>
    <dgm:cxn modelId="{C1B81388-B488-465B-9D3B-F0925BF044C8}" type="presOf" srcId="{DCE1A770-1305-4D94-8EFE-146B2BE766E4}" destId="{94669B97-A0E9-4C8B-A8E3-B7470DA28B6B}" srcOrd="1" destOrd="0" presId="urn:microsoft.com/office/officeart/2005/8/layout/bProcess3"/>
    <dgm:cxn modelId="{D3DD7B88-0CF2-4CEE-9387-F8B8CEDD5363}" srcId="{E3407A66-43A9-45FD-BCE3-9B7665DF3C20}" destId="{40F2AB66-5660-4321-965B-CD1816D728EF}" srcOrd="1" destOrd="0" parTransId="{01AEAC94-F638-4806-906C-C940B83D625C}" sibTransId="{2403FB2D-5067-487B-9F91-510A3FF19669}"/>
    <dgm:cxn modelId="{62C2A489-1504-4B7F-8414-AB5924BAD1FE}" srcId="{E3407A66-43A9-45FD-BCE3-9B7665DF3C20}" destId="{F2709F5F-9CDB-4085-B938-0DA35EE48B22}" srcOrd="10" destOrd="0" parTransId="{EDAF2334-051C-4583-B349-442084DAE5B2}" sibTransId="{FA71E76C-59E4-41F4-AF2E-2BED1F2BCC52}"/>
    <dgm:cxn modelId="{1E85B58F-50D4-479D-BC39-0C5139BB4019}" srcId="{E3407A66-43A9-45FD-BCE3-9B7665DF3C20}" destId="{CFB100E7-108F-479D-99A4-5A8A6CB110D5}" srcOrd="7" destOrd="0" parTransId="{E73E6074-CA75-4934-B533-7AE9D48508F2}" sibTransId="{C2E671CC-F46D-432D-B801-049BED76F472}"/>
    <dgm:cxn modelId="{ABE21891-8719-4F51-867F-99FB610E9870}" type="presOf" srcId="{EF29A207-9D83-4C48-BB75-E3EE817CE048}" destId="{16E3D96A-E220-46E7-8A8F-00294DA1E951}" srcOrd="0" destOrd="0" presId="urn:microsoft.com/office/officeart/2005/8/layout/bProcess3"/>
    <dgm:cxn modelId="{A4F30E95-B9F6-48DA-A846-5F683C38E369}" type="presOf" srcId="{518B6626-40FC-4D68-94CE-BA66293963FA}" destId="{8E73C5E3-7899-4ECA-8617-9153A1FA7D88}" srcOrd="0" destOrd="0" presId="urn:microsoft.com/office/officeart/2005/8/layout/bProcess3"/>
    <dgm:cxn modelId="{6450B59B-E732-4FC4-93CC-DBB9A05F762E}" type="presOf" srcId="{2403FB2D-5067-487B-9F91-510A3FF19669}" destId="{1EFE166E-FAD1-4C36-8544-BBBDB8125116}" srcOrd="1" destOrd="0" presId="urn:microsoft.com/office/officeart/2005/8/layout/bProcess3"/>
    <dgm:cxn modelId="{E08D11A0-4678-445C-ADC0-0A15180F3EC8}" type="presOf" srcId="{2403FB2D-5067-487B-9F91-510A3FF19669}" destId="{15587D2D-4ECE-405E-935F-A987DFF86827}" srcOrd="0" destOrd="0" presId="urn:microsoft.com/office/officeart/2005/8/layout/bProcess3"/>
    <dgm:cxn modelId="{7A0F70A2-4EEE-4E70-86C5-E02AEB3EBE50}" type="presOf" srcId="{C2E671CC-F46D-432D-B801-049BED76F472}" destId="{FB8C4177-9A60-4EEE-8A42-EA2F004AB4D3}" srcOrd="1" destOrd="0" presId="urn:microsoft.com/office/officeart/2005/8/layout/bProcess3"/>
    <dgm:cxn modelId="{3EC3B1AD-154A-426D-A922-39F8633EF193}" type="presOf" srcId="{421CBCF5-434C-48CE-8EBB-0BB972F9FCC8}" destId="{5552E90B-ED57-4B46-BEAC-652E4CF63879}" srcOrd="1" destOrd="0" presId="urn:microsoft.com/office/officeart/2005/8/layout/bProcess3"/>
    <dgm:cxn modelId="{B79A21BB-F4EF-4507-A77A-0AA0FF1652ED}" type="presOf" srcId="{A62711D4-5BC4-4A61-8D3F-275DD7AD1B69}" destId="{50CF38D3-FCA1-4244-BA34-F3E26B4313C0}" srcOrd="1" destOrd="0" presId="urn:microsoft.com/office/officeart/2005/8/layout/bProcess3"/>
    <dgm:cxn modelId="{F2CF5CBE-15E1-4F58-B7EB-A2B6771D7EF6}" srcId="{E3407A66-43A9-45FD-BCE3-9B7665DF3C20}" destId="{BA40E22F-2133-42A1-9C23-90163799ABD2}" srcOrd="8" destOrd="0" parTransId="{8EA26E7B-0E3A-4B88-9ABC-7F30B4CA3F3E}" sibTransId="{55717036-1B60-44E6-A8EF-6BFA0C90CC2F}"/>
    <dgm:cxn modelId="{F9541FE5-EC37-4F35-B800-04765FE090F2}" type="presOf" srcId="{51A43980-501F-47C2-A113-A188E621D3E0}" destId="{F822B695-8B69-4462-B6B6-B2D399293A18}" srcOrd="0" destOrd="0" presId="urn:microsoft.com/office/officeart/2005/8/layout/bProcess3"/>
    <dgm:cxn modelId="{6D706FE6-38D6-433A-9EEB-597B372F3AED}" type="presOf" srcId="{CFB100E7-108F-479D-99A4-5A8A6CB110D5}" destId="{C23BE8E7-64C2-4E2C-BD95-74273F6C63FF}" srcOrd="0" destOrd="0" presId="urn:microsoft.com/office/officeart/2005/8/layout/bProcess3"/>
    <dgm:cxn modelId="{BD6EA1F7-3928-4C9E-BC69-2E7A16644D53}" srcId="{E3407A66-43A9-45FD-BCE3-9B7665DF3C20}" destId="{807E7B22-8FD8-4FE1-A94A-977E7468A380}" srcOrd="2" destOrd="0" parTransId="{7F65CF5E-4320-458F-A308-8940AA846AAB}" sibTransId="{6CF5635E-EFD3-440C-86AC-1BC02A91CC84}"/>
    <dgm:cxn modelId="{8BA491FA-A1B7-4D01-BE2D-5147696B6023}" type="presOf" srcId="{A62711D4-5BC4-4A61-8D3F-275DD7AD1B69}" destId="{51FB0C3D-E74F-4BAA-A176-74C3514CB89C}" srcOrd="0" destOrd="0" presId="urn:microsoft.com/office/officeart/2005/8/layout/bProcess3"/>
    <dgm:cxn modelId="{C65710FC-E4C9-4076-A0EE-BA0E9CEF2BB9}" type="presOf" srcId="{A55C0675-B8C1-4CB7-A7B8-66E784EB81C3}" destId="{BFFBD06C-CA8A-4B4F-B9FA-30B69684F7B0}" srcOrd="1" destOrd="0" presId="urn:microsoft.com/office/officeart/2005/8/layout/bProcess3"/>
    <dgm:cxn modelId="{827EBD9B-C44F-46F7-8008-C1DBEAA3B7B4}" type="presParOf" srcId="{3A62970B-20B2-4924-91C9-46B9AF70EB8B}" destId="{16E3D96A-E220-46E7-8A8F-00294DA1E951}" srcOrd="0" destOrd="0" presId="urn:microsoft.com/office/officeart/2005/8/layout/bProcess3"/>
    <dgm:cxn modelId="{EC2C9081-FAB0-4DF4-8A90-9EB1D998CD84}" type="presParOf" srcId="{3A62970B-20B2-4924-91C9-46B9AF70EB8B}" destId="{36CE4783-75F4-42A1-ADC5-7FDEBF18D720}" srcOrd="1" destOrd="0" presId="urn:microsoft.com/office/officeart/2005/8/layout/bProcess3"/>
    <dgm:cxn modelId="{F1C0DD84-A0CA-4009-928E-9E7D88299847}" type="presParOf" srcId="{36CE4783-75F4-42A1-ADC5-7FDEBF18D720}" destId="{2CB1579A-9A3B-405B-B431-CF986D456B95}" srcOrd="0" destOrd="0" presId="urn:microsoft.com/office/officeart/2005/8/layout/bProcess3"/>
    <dgm:cxn modelId="{53952B4D-B897-43B8-AB35-FB635118E0A7}" type="presParOf" srcId="{3A62970B-20B2-4924-91C9-46B9AF70EB8B}" destId="{94A5FA3D-422E-4F54-8160-41F81E93CC92}" srcOrd="2" destOrd="0" presId="urn:microsoft.com/office/officeart/2005/8/layout/bProcess3"/>
    <dgm:cxn modelId="{96B541F0-9A89-4E61-8C00-1FE5C2BA197B}" type="presParOf" srcId="{3A62970B-20B2-4924-91C9-46B9AF70EB8B}" destId="{15587D2D-4ECE-405E-935F-A987DFF86827}" srcOrd="3" destOrd="0" presId="urn:microsoft.com/office/officeart/2005/8/layout/bProcess3"/>
    <dgm:cxn modelId="{86FC593E-EAD7-480E-BC70-596CA482D63E}" type="presParOf" srcId="{15587D2D-4ECE-405E-935F-A987DFF86827}" destId="{1EFE166E-FAD1-4C36-8544-BBBDB8125116}" srcOrd="0" destOrd="0" presId="urn:microsoft.com/office/officeart/2005/8/layout/bProcess3"/>
    <dgm:cxn modelId="{DAAA44DE-6385-44F7-B023-0A85396E24DD}" type="presParOf" srcId="{3A62970B-20B2-4924-91C9-46B9AF70EB8B}" destId="{64880DC9-F9C1-435C-A066-27BA006A4F61}" srcOrd="4" destOrd="0" presId="urn:microsoft.com/office/officeart/2005/8/layout/bProcess3"/>
    <dgm:cxn modelId="{AB8827D2-AD11-4F57-86F4-5B3DA9268645}" type="presParOf" srcId="{3A62970B-20B2-4924-91C9-46B9AF70EB8B}" destId="{2EF590A8-CC3D-4549-A579-2A7F2B868EA7}" srcOrd="5" destOrd="0" presId="urn:microsoft.com/office/officeart/2005/8/layout/bProcess3"/>
    <dgm:cxn modelId="{FA562AF1-487C-4564-805B-9DA299CC09EC}" type="presParOf" srcId="{2EF590A8-CC3D-4549-A579-2A7F2B868EA7}" destId="{648978B4-6E63-41E0-8221-14551A16A9A2}" srcOrd="0" destOrd="0" presId="urn:microsoft.com/office/officeart/2005/8/layout/bProcess3"/>
    <dgm:cxn modelId="{3B04DCEF-5BAC-4BFA-B516-074B4272AF6D}" type="presParOf" srcId="{3A62970B-20B2-4924-91C9-46B9AF70EB8B}" destId="{C5168E37-C5F5-4C10-B692-A19E184C6623}" srcOrd="6" destOrd="0" presId="urn:microsoft.com/office/officeart/2005/8/layout/bProcess3"/>
    <dgm:cxn modelId="{4B3C9BA8-1125-4D31-B722-E3BB7E356588}" type="presParOf" srcId="{3A62970B-20B2-4924-91C9-46B9AF70EB8B}" destId="{8E73C5E3-7899-4ECA-8617-9153A1FA7D88}" srcOrd="7" destOrd="0" presId="urn:microsoft.com/office/officeart/2005/8/layout/bProcess3"/>
    <dgm:cxn modelId="{75BA9568-FA22-4158-B621-F223D25B62AD}" type="presParOf" srcId="{8E73C5E3-7899-4ECA-8617-9153A1FA7D88}" destId="{3DFD438B-0A6D-4C2B-AC74-E613BC6150AD}" srcOrd="0" destOrd="0" presId="urn:microsoft.com/office/officeart/2005/8/layout/bProcess3"/>
    <dgm:cxn modelId="{F2CBFDDA-1DE2-4F0B-BF89-3A22AEE2FCE9}" type="presParOf" srcId="{3A62970B-20B2-4924-91C9-46B9AF70EB8B}" destId="{F822B695-8B69-4462-B6B6-B2D399293A18}" srcOrd="8" destOrd="0" presId="urn:microsoft.com/office/officeart/2005/8/layout/bProcess3"/>
    <dgm:cxn modelId="{8B1BBD81-E794-4920-866D-5062281D2C6C}" type="presParOf" srcId="{3A62970B-20B2-4924-91C9-46B9AF70EB8B}" destId="{46510E59-5089-40CB-9232-D6E2E0768ACA}" srcOrd="9" destOrd="0" presId="urn:microsoft.com/office/officeart/2005/8/layout/bProcess3"/>
    <dgm:cxn modelId="{1958B409-265D-48DF-8997-1AAB28A65BA8}" type="presParOf" srcId="{46510E59-5089-40CB-9232-D6E2E0768ACA}" destId="{5552E90B-ED57-4B46-BEAC-652E4CF63879}" srcOrd="0" destOrd="0" presId="urn:microsoft.com/office/officeart/2005/8/layout/bProcess3"/>
    <dgm:cxn modelId="{2FBA41DF-7164-4DC7-9CA8-BEED5F17A8A6}" type="presParOf" srcId="{3A62970B-20B2-4924-91C9-46B9AF70EB8B}" destId="{17BB452A-51EB-482E-8397-00D243C1A612}" srcOrd="10" destOrd="0" presId="urn:microsoft.com/office/officeart/2005/8/layout/bProcess3"/>
    <dgm:cxn modelId="{9263B4A9-A42E-45DF-BA50-C426F23D55E7}" type="presParOf" srcId="{3A62970B-20B2-4924-91C9-46B9AF70EB8B}" destId="{DEBD4FF2-C636-4C52-B679-6AB1969AE389}" srcOrd="11" destOrd="0" presId="urn:microsoft.com/office/officeart/2005/8/layout/bProcess3"/>
    <dgm:cxn modelId="{4AB5AF51-6B1C-4AC0-9282-C7B1E99AA826}" type="presParOf" srcId="{DEBD4FF2-C636-4C52-B679-6AB1969AE389}" destId="{94669B97-A0E9-4C8B-A8E3-B7470DA28B6B}" srcOrd="0" destOrd="0" presId="urn:microsoft.com/office/officeart/2005/8/layout/bProcess3"/>
    <dgm:cxn modelId="{FD899C5E-E17F-407F-80E8-FA8FE0170A8B}" type="presParOf" srcId="{3A62970B-20B2-4924-91C9-46B9AF70EB8B}" destId="{C949E516-5AA6-4463-B202-B6D7170A3572}" srcOrd="12" destOrd="0" presId="urn:microsoft.com/office/officeart/2005/8/layout/bProcess3"/>
    <dgm:cxn modelId="{B46F04B3-A8FE-4CAB-8FBB-40E2A65883C3}" type="presParOf" srcId="{3A62970B-20B2-4924-91C9-46B9AF70EB8B}" destId="{40D797BD-1C97-4E41-A95F-89B748E9CB3D}" srcOrd="13" destOrd="0" presId="urn:microsoft.com/office/officeart/2005/8/layout/bProcess3"/>
    <dgm:cxn modelId="{FF10E6A2-D84A-4A5C-962A-4511A9F2BEB4}" type="presParOf" srcId="{40D797BD-1C97-4E41-A95F-89B748E9CB3D}" destId="{BFFBD06C-CA8A-4B4F-B9FA-30B69684F7B0}" srcOrd="0" destOrd="0" presId="urn:microsoft.com/office/officeart/2005/8/layout/bProcess3"/>
    <dgm:cxn modelId="{D4FE8BC7-CC92-4E12-B9D0-8D836B64E820}" type="presParOf" srcId="{3A62970B-20B2-4924-91C9-46B9AF70EB8B}" destId="{C23BE8E7-64C2-4E2C-BD95-74273F6C63FF}" srcOrd="14" destOrd="0" presId="urn:microsoft.com/office/officeart/2005/8/layout/bProcess3"/>
    <dgm:cxn modelId="{E493C3E5-428E-4C6C-93ED-FFEAC908A852}" type="presParOf" srcId="{3A62970B-20B2-4924-91C9-46B9AF70EB8B}" destId="{BC92CECC-2F79-4DB1-AD8B-35046B9CBB7D}" srcOrd="15" destOrd="0" presId="urn:microsoft.com/office/officeart/2005/8/layout/bProcess3"/>
    <dgm:cxn modelId="{540BA12B-2FD2-4D4F-AB0D-414C22A9BE55}" type="presParOf" srcId="{BC92CECC-2F79-4DB1-AD8B-35046B9CBB7D}" destId="{FB8C4177-9A60-4EEE-8A42-EA2F004AB4D3}" srcOrd="0" destOrd="0" presId="urn:microsoft.com/office/officeart/2005/8/layout/bProcess3"/>
    <dgm:cxn modelId="{FAB066C2-EAD3-411E-94D4-282C1FC3F27B}" type="presParOf" srcId="{3A62970B-20B2-4924-91C9-46B9AF70EB8B}" destId="{3CE2C2A2-B9EE-4AE1-B237-8CF9C0FE77A2}" srcOrd="16" destOrd="0" presId="urn:microsoft.com/office/officeart/2005/8/layout/bProcess3"/>
    <dgm:cxn modelId="{6DC2E27D-897A-4260-8EB3-E5D59D68DCE8}" type="presParOf" srcId="{3A62970B-20B2-4924-91C9-46B9AF70EB8B}" destId="{9F57A16B-5747-4664-8F36-B8673311331B}" srcOrd="17" destOrd="0" presId="urn:microsoft.com/office/officeart/2005/8/layout/bProcess3"/>
    <dgm:cxn modelId="{699CDFD3-5B53-4DE2-94E5-309E9DA833BA}" type="presParOf" srcId="{9F57A16B-5747-4664-8F36-B8673311331B}" destId="{3DE088BE-0E86-4128-A24C-E7B8CD257A57}" srcOrd="0" destOrd="0" presId="urn:microsoft.com/office/officeart/2005/8/layout/bProcess3"/>
    <dgm:cxn modelId="{91B57809-9DC0-4BF3-90F6-695BC0AD80BF}" type="presParOf" srcId="{3A62970B-20B2-4924-91C9-46B9AF70EB8B}" destId="{B39DA989-D837-42FF-95DC-BB1646DB7486}" srcOrd="18" destOrd="0" presId="urn:microsoft.com/office/officeart/2005/8/layout/bProcess3"/>
    <dgm:cxn modelId="{636E04D2-7A87-4668-A216-67DF51170925}" type="presParOf" srcId="{3A62970B-20B2-4924-91C9-46B9AF70EB8B}" destId="{51FB0C3D-E74F-4BAA-A176-74C3514CB89C}" srcOrd="19" destOrd="0" presId="urn:microsoft.com/office/officeart/2005/8/layout/bProcess3"/>
    <dgm:cxn modelId="{29F03077-6FBE-4731-95CA-90C336840763}" type="presParOf" srcId="{51FB0C3D-E74F-4BAA-A176-74C3514CB89C}" destId="{50CF38D3-FCA1-4244-BA34-F3E26B4313C0}" srcOrd="0" destOrd="0" presId="urn:microsoft.com/office/officeart/2005/8/layout/bProcess3"/>
    <dgm:cxn modelId="{15745CEC-5D7E-462B-9C97-A6D433A701AF}" type="presParOf" srcId="{3A62970B-20B2-4924-91C9-46B9AF70EB8B}" destId="{6ACE300A-D137-42D9-8384-578274F1B3D5}" srcOrd="20" destOrd="0" presId="urn:microsoft.com/office/officeart/2005/8/layout/b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CE4783-75F4-42A1-ADC5-7FDEBF18D720}">
      <dsp:nvSpPr>
        <dsp:cNvPr id="0" name=""/>
        <dsp:cNvSpPr/>
      </dsp:nvSpPr>
      <dsp:spPr>
        <a:xfrm>
          <a:off x="2536054" y="468433"/>
          <a:ext cx="362718" cy="91440"/>
        </a:xfrm>
        <a:custGeom>
          <a:avLst/>
          <a:gdLst/>
          <a:ahLst/>
          <a:cxnLst/>
          <a:rect l="0" t="0" r="0" b="0"/>
          <a:pathLst>
            <a:path>
              <a:moveTo>
                <a:pt x="0" y="45720"/>
              </a:moveTo>
              <a:lnTo>
                <a:pt x="362718" y="45720"/>
              </a:lnTo>
            </a:path>
          </a:pathLst>
        </a:custGeom>
        <a:noFill/>
        <a:ln w="9525" cap="flat" cmpd="sng" algn="ctr">
          <a:solidFill>
            <a:schemeClr val="accent3">
              <a:hueOff val="0"/>
              <a:satOff val="0"/>
              <a:lumOff val="0"/>
              <a:alphaOff val="0"/>
            </a:schemeClr>
          </a:solidFill>
          <a:prstDash val="solid"/>
          <a:tailEnd type="arrow"/>
        </a:ln>
        <a:effectLst/>
        <a:scene3d>
          <a:camera prst="orthographicFront">
            <a:rot lat="21299999" lon="0" rev="0"/>
          </a:camera>
          <a:lightRig rig="threeP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707580" y="512187"/>
        <a:ext cx="19665" cy="3933"/>
      </dsp:txXfrm>
    </dsp:sp>
    <dsp:sp modelId="{16E3D96A-E220-46E7-8A8F-00294DA1E951}">
      <dsp:nvSpPr>
        <dsp:cNvPr id="0" name=""/>
        <dsp:cNvSpPr/>
      </dsp:nvSpPr>
      <dsp:spPr>
        <a:xfrm>
          <a:off x="827772" y="1129"/>
          <a:ext cx="1710082" cy="1026049"/>
        </a:xfrm>
        <a:prstGeom prst="round2DiagRect">
          <a:avLst/>
        </a:prstGeom>
        <a:gradFill rotWithShape="0">
          <a:gsLst>
            <a:gs pos="0">
              <a:schemeClr val="accent3">
                <a:hueOff val="0"/>
                <a:satOff val="0"/>
                <a:lumOff val="0"/>
                <a:alphaOff val="0"/>
                <a:tint val="43000"/>
                <a:satMod val="165000"/>
              </a:schemeClr>
            </a:gs>
            <a:gs pos="55000">
              <a:schemeClr val="accent3">
                <a:hueOff val="0"/>
                <a:satOff val="0"/>
                <a:lumOff val="0"/>
                <a:alphaOff val="0"/>
                <a:tint val="83000"/>
                <a:satMod val="155000"/>
              </a:schemeClr>
            </a:gs>
            <a:gs pos="100000">
              <a:schemeClr val="accent3">
                <a:hueOff val="0"/>
                <a:satOff val="0"/>
                <a:lumOff val="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kern="1200" dirty="0"/>
            <a:t>Sözleşme imzalama</a:t>
          </a:r>
        </a:p>
      </dsp:txBody>
      <dsp:txXfrm>
        <a:off x="877860" y="51217"/>
        <a:ext cx="1609906" cy="925873"/>
      </dsp:txXfrm>
    </dsp:sp>
    <dsp:sp modelId="{15587D2D-4ECE-405E-935F-A987DFF86827}">
      <dsp:nvSpPr>
        <dsp:cNvPr id="0" name=""/>
        <dsp:cNvSpPr/>
      </dsp:nvSpPr>
      <dsp:spPr>
        <a:xfrm>
          <a:off x="4639455" y="468433"/>
          <a:ext cx="362718" cy="91440"/>
        </a:xfrm>
        <a:custGeom>
          <a:avLst/>
          <a:gdLst/>
          <a:ahLst/>
          <a:cxnLst/>
          <a:rect l="0" t="0" r="0" b="0"/>
          <a:pathLst>
            <a:path>
              <a:moveTo>
                <a:pt x="0" y="45720"/>
              </a:moveTo>
              <a:lnTo>
                <a:pt x="362718" y="45720"/>
              </a:lnTo>
            </a:path>
          </a:pathLst>
        </a:custGeom>
        <a:noFill/>
        <a:ln w="9525" cap="flat" cmpd="sng" algn="ctr">
          <a:solidFill>
            <a:schemeClr val="accent3">
              <a:hueOff val="-1837697"/>
              <a:satOff val="2980"/>
              <a:lumOff val="22"/>
              <a:alphaOff val="0"/>
            </a:schemeClr>
          </a:solidFill>
          <a:prstDash val="solid"/>
          <a:tailEnd type="arrow"/>
        </a:ln>
        <a:effectLst/>
        <a:scene3d>
          <a:camera prst="orthographicFront">
            <a:rot lat="21299999" lon="0" rev="0"/>
          </a:camera>
          <a:lightRig rig="threeP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810981" y="512187"/>
        <a:ext cx="19665" cy="3933"/>
      </dsp:txXfrm>
    </dsp:sp>
    <dsp:sp modelId="{94A5FA3D-422E-4F54-8160-41F81E93CC92}">
      <dsp:nvSpPr>
        <dsp:cNvPr id="0" name=""/>
        <dsp:cNvSpPr/>
      </dsp:nvSpPr>
      <dsp:spPr>
        <a:xfrm>
          <a:off x="2931172" y="1129"/>
          <a:ext cx="1710082" cy="1026049"/>
        </a:xfrm>
        <a:prstGeom prst="snip2SameRect">
          <a:avLst/>
        </a:prstGeom>
        <a:gradFill rotWithShape="0">
          <a:gsLst>
            <a:gs pos="0">
              <a:schemeClr val="accent3">
                <a:hueOff val="-1653927"/>
                <a:satOff val="2682"/>
                <a:lumOff val="20"/>
                <a:alphaOff val="0"/>
                <a:tint val="43000"/>
                <a:satMod val="165000"/>
              </a:schemeClr>
            </a:gs>
            <a:gs pos="55000">
              <a:schemeClr val="accent3">
                <a:hueOff val="-1653927"/>
                <a:satOff val="2682"/>
                <a:lumOff val="20"/>
                <a:alphaOff val="0"/>
                <a:tint val="83000"/>
                <a:satMod val="155000"/>
              </a:schemeClr>
            </a:gs>
            <a:gs pos="100000">
              <a:schemeClr val="accent3">
                <a:hueOff val="-1653927"/>
                <a:satOff val="2682"/>
                <a:lumOff val="20"/>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kern="1200" dirty="0"/>
            <a:t>Başlangıç ve Eğitim toplantıları</a:t>
          </a:r>
        </a:p>
      </dsp:txBody>
      <dsp:txXfrm>
        <a:off x="3016678" y="86635"/>
        <a:ext cx="1539070" cy="940543"/>
      </dsp:txXfrm>
    </dsp:sp>
    <dsp:sp modelId="{2EF590A8-CC3D-4549-A579-2A7F2B868EA7}">
      <dsp:nvSpPr>
        <dsp:cNvPr id="0" name=""/>
        <dsp:cNvSpPr/>
      </dsp:nvSpPr>
      <dsp:spPr>
        <a:xfrm>
          <a:off x="1682813" y="1025378"/>
          <a:ext cx="4206801" cy="362718"/>
        </a:xfrm>
        <a:custGeom>
          <a:avLst/>
          <a:gdLst/>
          <a:ahLst/>
          <a:cxnLst/>
          <a:rect l="0" t="0" r="0" b="0"/>
          <a:pathLst>
            <a:path>
              <a:moveTo>
                <a:pt x="4206801" y="0"/>
              </a:moveTo>
              <a:lnTo>
                <a:pt x="4206801" y="198459"/>
              </a:lnTo>
              <a:lnTo>
                <a:pt x="0" y="198459"/>
              </a:lnTo>
              <a:lnTo>
                <a:pt x="0" y="362718"/>
              </a:lnTo>
            </a:path>
          </a:pathLst>
        </a:custGeom>
        <a:noFill/>
        <a:ln w="9525" cap="flat" cmpd="sng" algn="ctr">
          <a:solidFill>
            <a:schemeClr val="accent3">
              <a:hueOff val="-3675394"/>
              <a:satOff val="5960"/>
              <a:lumOff val="44"/>
              <a:alphaOff val="0"/>
            </a:schemeClr>
          </a:solidFill>
          <a:prstDash val="solid"/>
          <a:tailEnd type="arrow"/>
        </a:ln>
        <a:effectLst/>
        <a:scene3d>
          <a:camera prst="orthographicFront">
            <a:rot lat="21299999" lon="0" rev="0"/>
          </a:camera>
          <a:lightRig rig="threeP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680585" y="1204771"/>
        <a:ext cx="211257" cy="3933"/>
      </dsp:txXfrm>
    </dsp:sp>
    <dsp:sp modelId="{64880DC9-F9C1-435C-A066-27BA006A4F61}">
      <dsp:nvSpPr>
        <dsp:cNvPr id="0" name=""/>
        <dsp:cNvSpPr/>
      </dsp:nvSpPr>
      <dsp:spPr>
        <a:xfrm>
          <a:off x="5034573" y="1129"/>
          <a:ext cx="1710082" cy="1026049"/>
        </a:xfrm>
        <a:prstGeom prst="roundRect">
          <a:avLst/>
        </a:prstGeom>
        <a:gradFill rotWithShape="0">
          <a:gsLst>
            <a:gs pos="0">
              <a:schemeClr val="accent3">
                <a:hueOff val="-3307855"/>
                <a:satOff val="5364"/>
                <a:lumOff val="39"/>
                <a:alphaOff val="0"/>
                <a:tint val="43000"/>
                <a:satMod val="165000"/>
              </a:schemeClr>
            </a:gs>
            <a:gs pos="55000">
              <a:schemeClr val="accent3">
                <a:hueOff val="-3307855"/>
                <a:satOff val="5364"/>
                <a:lumOff val="39"/>
                <a:alphaOff val="0"/>
                <a:tint val="83000"/>
                <a:satMod val="155000"/>
              </a:schemeClr>
            </a:gs>
            <a:gs pos="100000">
              <a:schemeClr val="accent3">
                <a:hueOff val="-3307855"/>
                <a:satOff val="5364"/>
                <a:lumOff val="39"/>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1600" kern="1200" dirty="0"/>
            <a:t>İlk izleme ziyareti</a:t>
          </a:r>
        </a:p>
      </dsp:txBody>
      <dsp:txXfrm>
        <a:off x="5084661" y="51217"/>
        <a:ext cx="1609906" cy="925873"/>
      </dsp:txXfrm>
    </dsp:sp>
    <dsp:sp modelId="{8E73C5E3-7899-4ECA-8617-9153A1FA7D88}">
      <dsp:nvSpPr>
        <dsp:cNvPr id="0" name=""/>
        <dsp:cNvSpPr/>
      </dsp:nvSpPr>
      <dsp:spPr>
        <a:xfrm>
          <a:off x="2536054" y="1887801"/>
          <a:ext cx="362718" cy="91440"/>
        </a:xfrm>
        <a:custGeom>
          <a:avLst/>
          <a:gdLst/>
          <a:ahLst/>
          <a:cxnLst/>
          <a:rect l="0" t="0" r="0" b="0"/>
          <a:pathLst>
            <a:path>
              <a:moveTo>
                <a:pt x="0" y="45720"/>
              </a:moveTo>
              <a:lnTo>
                <a:pt x="362718" y="45720"/>
              </a:lnTo>
            </a:path>
          </a:pathLst>
        </a:custGeom>
        <a:noFill/>
        <a:ln w="9525" cap="flat" cmpd="sng" algn="ctr">
          <a:solidFill>
            <a:schemeClr val="accent3">
              <a:hueOff val="-5513091"/>
              <a:satOff val="8941"/>
              <a:lumOff val="66"/>
              <a:alphaOff val="0"/>
            </a:schemeClr>
          </a:solidFill>
          <a:prstDash val="solid"/>
          <a:tailEnd type="arrow"/>
        </a:ln>
        <a:effectLst/>
        <a:scene3d>
          <a:camera prst="orthographicFront">
            <a:rot lat="21299999" lon="0" rev="0"/>
          </a:camera>
          <a:lightRig rig="threeP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707580" y="1931555"/>
        <a:ext cx="19665" cy="3933"/>
      </dsp:txXfrm>
    </dsp:sp>
    <dsp:sp modelId="{C5168E37-C5F5-4C10-B692-A19E184C6623}">
      <dsp:nvSpPr>
        <dsp:cNvPr id="0" name=""/>
        <dsp:cNvSpPr/>
      </dsp:nvSpPr>
      <dsp:spPr>
        <a:xfrm>
          <a:off x="827772" y="1420497"/>
          <a:ext cx="1710082" cy="1026049"/>
        </a:xfrm>
        <a:prstGeom prst="ellipse">
          <a:avLst/>
        </a:prstGeom>
        <a:gradFill rotWithShape="0">
          <a:gsLst>
            <a:gs pos="0">
              <a:schemeClr val="accent3">
                <a:hueOff val="-4961782"/>
                <a:satOff val="8047"/>
                <a:lumOff val="59"/>
                <a:alphaOff val="0"/>
                <a:tint val="43000"/>
                <a:satMod val="165000"/>
              </a:schemeClr>
            </a:gs>
            <a:gs pos="55000">
              <a:schemeClr val="accent3">
                <a:hueOff val="-4961782"/>
                <a:satOff val="8047"/>
                <a:lumOff val="59"/>
                <a:alphaOff val="0"/>
                <a:tint val="83000"/>
                <a:satMod val="155000"/>
              </a:schemeClr>
            </a:gs>
            <a:gs pos="100000">
              <a:schemeClr val="accent3">
                <a:hueOff val="-4961782"/>
                <a:satOff val="8047"/>
                <a:lumOff val="59"/>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kern="1200" dirty="0"/>
            <a:t>Ön ödeme</a:t>
          </a:r>
        </a:p>
      </dsp:txBody>
      <dsp:txXfrm>
        <a:off x="1078208" y="1570758"/>
        <a:ext cx="1209210" cy="725527"/>
      </dsp:txXfrm>
    </dsp:sp>
    <dsp:sp modelId="{46510E59-5089-40CB-9232-D6E2E0768ACA}">
      <dsp:nvSpPr>
        <dsp:cNvPr id="0" name=""/>
        <dsp:cNvSpPr/>
      </dsp:nvSpPr>
      <dsp:spPr>
        <a:xfrm>
          <a:off x="4639455" y="1887801"/>
          <a:ext cx="362718" cy="91440"/>
        </a:xfrm>
        <a:custGeom>
          <a:avLst/>
          <a:gdLst/>
          <a:ahLst/>
          <a:cxnLst/>
          <a:rect l="0" t="0" r="0" b="0"/>
          <a:pathLst>
            <a:path>
              <a:moveTo>
                <a:pt x="0" y="45720"/>
              </a:moveTo>
              <a:lnTo>
                <a:pt x="362718" y="45720"/>
              </a:lnTo>
            </a:path>
          </a:pathLst>
        </a:custGeom>
        <a:noFill/>
        <a:ln w="9525" cap="flat" cmpd="sng" algn="ctr">
          <a:solidFill>
            <a:schemeClr val="accent3">
              <a:hueOff val="-7350788"/>
              <a:satOff val="11921"/>
              <a:lumOff val="88"/>
              <a:alphaOff val="0"/>
            </a:schemeClr>
          </a:solidFill>
          <a:prstDash val="solid"/>
          <a:tailEnd type="arrow"/>
        </a:ln>
        <a:effectLst/>
        <a:scene3d>
          <a:camera prst="orthographicFront">
            <a:rot lat="21299999" lon="0" rev="0"/>
          </a:camera>
          <a:lightRig rig="threeP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810981" y="1931555"/>
        <a:ext cx="19665" cy="3933"/>
      </dsp:txXfrm>
    </dsp:sp>
    <dsp:sp modelId="{F822B695-8B69-4462-B6B6-B2D399293A18}">
      <dsp:nvSpPr>
        <dsp:cNvPr id="0" name=""/>
        <dsp:cNvSpPr/>
      </dsp:nvSpPr>
      <dsp:spPr>
        <a:xfrm>
          <a:off x="2931172" y="1420497"/>
          <a:ext cx="1710082" cy="1026049"/>
        </a:xfrm>
        <a:prstGeom prst="roundRect">
          <a:avLst/>
        </a:prstGeom>
        <a:gradFill rotWithShape="0">
          <a:gsLst>
            <a:gs pos="0">
              <a:schemeClr val="accent3">
                <a:hueOff val="-6615709"/>
                <a:satOff val="10729"/>
                <a:lumOff val="79"/>
                <a:alphaOff val="0"/>
                <a:tint val="43000"/>
                <a:satMod val="165000"/>
              </a:schemeClr>
            </a:gs>
            <a:gs pos="55000">
              <a:schemeClr val="accent3">
                <a:hueOff val="-6615709"/>
                <a:satOff val="10729"/>
                <a:lumOff val="79"/>
                <a:alphaOff val="0"/>
                <a:tint val="83000"/>
                <a:satMod val="155000"/>
              </a:schemeClr>
            </a:gs>
            <a:gs pos="100000">
              <a:schemeClr val="accent3">
                <a:hueOff val="-6615709"/>
                <a:satOff val="10729"/>
                <a:lumOff val="79"/>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kern="1200" dirty="0"/>
            <a:t>Düzenli izleme ziyareti</a:t>
          </a:r>
        </a:p>
      </dsp:txBody>
      <dsp:txXfrm>
        <a:off x="2981260" y="1470585"/>
        <a:ext cx="1609906" cy="925873"/>
      </dsp:txXfrm>
    </dsp:sp>
    <dsp:sp modelId="{DEBD4FF2-C636-4C52-B679-6AB1969AE389}">
      <dsp:nvSpPr>
        <dsp:cNvPr id="0" name=""/>
        <dsp:cNvSpPr/>
      </dsp:nvSpPr>
      <dsp:spPr>
        <a:xfrm>
          <a:off x="1682813" y="2444746"/>
          <a:ext cx="4206801" cy="362718"/>
        </a:xfrm>
        <a:custGeom>
          <a:avLst/>
          <a:gdLst/>
          <a:ahLst/>
          <a:cxnLst/>
          <a:rect l="0" t="0" r="0" b="0"/>
          <a:pathLst>
            <a:path>
              <a:moveTo>
                <a:pt x="4206801" y="0"/>
              </a:moveTo>
              <a:lnTo>
                <a:pt x="4206801" y="198459"/>
              </a:lnTo>
              <a:lnTo>
                <a:pt x="0" y="198459"/>
              </a:lnTo>
              <a:lnTo>
                <a:pt x="0" y="362718"/>
              </a:lnTo>
            </a:path>
          </a:pathLst>
        </a:custGeom>
        <a:noFill/>
        <a:ln w="9525" cap="flat" cmpd="sng" algn="ctr">
          <a:solidFill>
            <a:schemeClr val="accent3">
              <a:hueOff val="-9188485"/>
              <a:satOff val="14901"/>
              <a:lumOff val="109"/>
              <a:alphaOff val="0"/>
            </a:schemeClr>
          </a:solidFill>
          <a:prstDash val="solid"/>
          <a:tailEnd type="arrow"/>
        </a:ln>
        <a:effectLst/>
        <a:scene3d>
          <a:camera prst="orthographicFront">
            <a:rot lat="21299999" lon="0" rev="0"/>
          </a:camera>
          <a:lightRig rig="threeP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680585" y="2624139"/>
        <a:ext cx="211257" cy="3933"/>
      </dsp:txXfrm>
    </dsp:sp>
    <dsp:sp modelId="{17BB452A-51EB-482E-8397-00D243C1A612}">
      <dsp:nvSpPr>
        <dsp:cNvPr id="0" name=""/>
        <dsp:cNvSpPr/>
      </dsp:nvSpPr>
      <dsp:spPr>
        <a:xfrm>
          <a:off x="5034573" y="1420497"/>
          <a:ext cx="1710082" cy="1026049"/>
        </a:xfrm>
        <a:prstGeom prst="snip2DiagRect">
          <a:avLst/>
        </a:prstGeom>
        <a:gradFill rotWithShape="0">
          <a:gsLst>
            <a:gs pos="0">
              <a:schemeClr val="accent3">
                <a:hueOff val="-8269636"/>
                <a:satOff val="13411"/>
                <a:lumOff val="98"/>
                <a:alphaOff val="0"/>
                <a:tint val="43000"/>
                <a:satMod val="165000"/>
              </a:schemeClr>
            </a:gs>
            <a:gs pos="55000">
              <a:schemeClr val="accent3">
                <a:hueOff val="-8269636"/>
                <a:satOff val="13411"/>
                <a:lumOff val="98"/>
                <a:alphaOff val="0"/>
                <a:tint val="83000"/>
                <a:satMod val="155000"/>
              </a:schemeClr>
            </a:gs>
            <a:gs pos="100000">
              <a:schemeClr val="accent3">
                <a:hueOff val="-8269636"/>
                <a:satOff val="13411"/>
                <a:lumOff val="98"/>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kern="1200" dirty="0"/>
            <a:t>Ara rapor</a:t>
          </a:r>
        </a:p>
      </dsp:txBody>
      <dsp:txXfrm>
        <a:off x="5120079" y="1506003"/>
        <a:ext cx="1539070" cy="855037"/>
      </dsp:txXfrm>
    </dsp:sp>
    <dsp:sp modelId="{40D797BD-1C97-4E41-A95F-89B748E9CB3D}">
      <dsp:nvSpPr>
        <dsp:cNvPr id="0" name=""/>
        <dsp:cNvSpPr/>
      </dsp:nvSpPr>
      <dsp:spPr>
        <a:xfrm>
          <a:off x="2536054" y="3307170"/>
          <a:ext cx="362718" cy="91440"/>
        </a:xfrm>
        <a:custGeom>
          <a:avLst/>
          <a:gdLst/>
          <a:ahLst/>
          <a:cxnLst/>
          <a:rect l="0" t="0" r="0" b="0"/>
          <a:pathLst>
            <a:path>
              <a:moveTo>
                <a:pt x="0" y="45720"/>
              </a:moveTo>
              <a:lnTo>
                <a:pt x="362718" y="45720"/>
              </a:lnTo>
            </a:path>
          </a:pathLst>
        </a:custGeom>
        <a:noFill/>
        <a:ln w="9525" cap="flat" cmpd="sng" algn="ctr">
          <a:solidFill>
            <a:schemeClr val="accent3">
              <a:hueOff val="-11026182"/>
              <a:satOff val="17881"/>
              <a:lumOff val="131"/>
              <a:alphaOff val="0"/>
            </a:schemeClr>
          </a:solidFill>
          <a:prstDash val="solid"/>
          <a:tailEnd type="arrow"/>
        </a:ln>
        <a:effectLst/>
        <a:scene3d>
          <a:camera prst="orthographicFront">
            <a:rot lat="21299999" lon="0" rev="0"/>
          </a:camera>
          <a:lightRig rig="threeP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707580" y="3350923"/>
        <a:ext cx="19665" cy="3933"/>
      </dsp:txXfrm>
    </dsp:sp>
    <dsp:sp modelId="{C949E516-5AA6-4463-B202-B6D7170A3572}">
      <dsp:nvSpPr>
        <dsp:cNvPr id="0" name=""/>
        <dsp:cNvSpPr/>
      </dsp:nvSpPr>
      <dsp:spPr>
        <a:xfrm>
          <a:off x="827772" y="2839865"/>
          <a:ext cx="1710082" cy="1026049"/>
        </a:xfrm>
        <a:prstGeom prst="ellipse">
          <a:avLst/>
        </a:prstGeom>
        <a:gradFill rotWithShape="0">
          <a:gsLst>
            <a:gs pos="0">
              <a:schemeClr val="accent3">
                <a:hueOff val="-9923564"/>
                <a:satOff val="16093"/>
                <a:lumOff val="118"/>
                <a:alphaOff val="0"/>
                <a:tint val="43000"/>
                <a:satMod val="165000"/>
              </a:schemeClr>
            </a:gs>
            <a:gs pos="55000">
              <a:schemeClr val="accent3">
                <a:hueOff val="-9923564"/>
                <a:satOff val="16093"/>
                <a:lumOff val="118"/>
                <a:alphaOff val="0"/>
                <a:tint val="83000"/>
                <a:satMod val="155000"/>
              </a:schemeClr>
            </a:gs>
            <a:gs pos="100000">
              <a:schemeClr val="accent3">
                <a:hueOff val="-9923564"/>
                <a:satOff val="16093"/>
                <a:lumOff val="118"/>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kern="1200" dirty="0"/>
            <a:t>Ara ödeme</a:t>
          </a:r>
        </a:p>
      </dsp:txBody>
      <dsp:txXfrm>
        <a:off x="1078208" y="2990126"/>
        <a:ext cx="1209210" cy="725527"/>
      </dsp:txXfrm>
    </dsp:sp>
    <dsp:sp modelId="{BC92CECC-2F79-4DB1-AD8B-35046B9CBB7D}">
      <dsp:nvSpPr>
        <dsp:cNvPr id="0" name=""/>
        <dsp:cNvSpPr/>
      </dsp:nvSpPr>
      <dsp:spPr>
        <a:xfrm>
          <a:off x="4639455" y="3307170"/>
          <a:ext cx="362718" cy="91440"/>
        </a:xfrm>
        <a:custGeom>
          <a:avLst/>
          <a:gdLst/>
          <a:ahLst/>
          <a:cxnLst/>
          <a:rect l="0" t="0" r="0" b="0"/>
          <a:pathLst>
            <a:path>
              <a:moveTo>
                <a:pt x="0" y="45720"/>
              </a:moveTo>
              <a:lnTo>
                <a:pt x="362718" y="45720"/>
              </a:lnTo>
            </a:path>
          </a:pathLst>
        </a:custGeom>
        <a:noFill/>
        <a:ln w="9525" cap="flat" cmpd="sng" algn="ctr">
          <a:solidFill>
            <a:schemeClr val="accent3">
              <a:hueOff val="-12863879"/>
              <a:satOff val="20862"/>
              <a:lumOff val="153"/>
              <a:alphaOff val="0"/>
            </a:schemeClr>
          </a:solidFill>
          <a:prstDash val="solid"/>
          <a:tailEnd type="arrow"/>
        </a:ln>
        <a:effectLst/>
        <a:scene3d>
          <a:camera prst="orthographicFront">
            <a:rot lat="21299999" lon="0" rev="0"/>
          </a:camera>
          <a:lightRig rig="threeP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4810981" y="3350923"/>
        <a:ext cx="19665" cy="3933"/>
      </dsp:txXfrm>
    </dsp:sp>
    <dsp:sp modelId="{C23BE8E7-64C2-4E2C-BD95-74273F6C63FF}">
      <dsp:nvSpPr>
        <dsp:cNvPr id="0" name=""/>
        <dsp:cNvSpPr/>
      </dsp:nvSpPr>
      <dsp:spPr>
        <a:xfrm>
          <a:off x="2931172" y="2839865"/>
          <a:ext cx="1710082" cy="1026049"/>
        </a:xfrm>
        <a:prstGeom prst="roundRect">
          <a:avLst/>
        </a:prstGeom>
        <a:gradFill rotWithShape="0">
          <a:gsLst>
            <a:gs pos="0">
              <a:schemeClr val="accent3">
                <a:hueOff val="-11577491"/>
                <a:satOff val="18775"/>
                <a:lumOff val="138"/>
                <a:alphaOff val="0"/>
                <a:tint val="43000"/>
                <a:satMod val="165000"/>
              </a:schemeClr>
            </a:gs>
            <a:gs pos="55000">
              <a:schemeClr val="accent3">
                <a:hueOff val="-11577491"/>
                <a:satOff val="18775"/>
                <a:lumOff val="138"/>
                <a:alphaOff val="0"/>
                <a:tint val="83000"/>
                <a:satMod val="155000"/>
              </a:schemeClr>
            </a:gs>
            <a:gs pos="100000">
              <a:schemeClr val="accent3">
                <a:hueOff val="-11577491"/>
                <a:satOff val="18775"/>
                <a:lumOff val="138"/>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kern="1200" dirty="0"/>
            <a:t>Anlık izleme ziyaretleri</a:t>
          </a:r>
        </a:p>
      </dsp:txBody>
      <dsp:txXfrm>
        <a:off x="2981260" y="2889953"/>
        <a:ext cx="1609906" cy="925873"/>
      </dsp:txXfrm>
    </dsp:sp>
    <dsp:sp modelId="{9F57A16B-5747-4664-8F36-B8673311331B}">
      <dsp:nvSpPr>
        <dsp:cNvPr id="0" name=""/>
        <dsp:cNvSpPr/>
      </dsp:nvSpPr>
      <dsp:spPr>
        <a:xfrm>
          <a:off x="1682813" y="3864114"/>
          <a:ext cx="4206801" cy="362718"/>
        </a:xfrm>
        <a:custGeom>
          <a:avLst/>
          <a:gdLst/>
          <a:ahLst/>
          <a:cxnLst/>
          <a:rect l="0" t="0" r="0" b="0"/>
          <a:pathLst>
            <a:path>
              <a:moveTo>
                <a:pt x="4206801" y="0"/>
              </a:moveTo>
              <a:lnTo>
                <a:pt x="4206801" y="198459"/>
              </a:lnTo>
              <a:lnTo>
                <a:pt x="0" y="198459"/>
              </a:lnTo>
              <a:lnTo>
                <a:pt x="0" y="362718"/>
              </a:lnTo>
            </a:path>
          </a:pathLst>
        </a:custGeom>
        <a:noFill/>
        <a:ln w="9525" cap="flat" cmpd="sng" algn="ctr">
          <a:solidFill>
            <a:schemeClr val="accent3">
              <a:hueOff val="-14701576"/>
              <a:satOff val="23842"/>
              <a:lumOff val="175"/>
              <a:alphaOff val="0"/>
            </a:schemeClr>
          </a:solidFill>
          <a:prstDash val="solid"/>
          <a:tailEnd type="arrow"/>
        </a:ln>
        <a:effectLst/>
        <a:scene3d>
          <a:camera prst="orthographicFront">
            <a:rot lat="21299999" lon="0" rev="0"/>
          </a:camera>
          <a:lightRig rig="threeP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3680585" y="4043507"/>
        <a:ext cx="211257" cy="3933"/>
      </dsp:txXfrm>
    </dsp:sp>
    <dsp:sp modelId="{3CE2C2A2-B9EE-4AE1-B237-8CF9C0FE77A2}">
      <dsp:nvSpPr>
        <dsp:cNvPr id="0" name=""/>
        <dsp:cNvSpPr/>
      </dsp:nvSpPr>
      <dsp:spPr>
        <a:xfrm>
          <a:off x="5034573" y="2839865"/>
          <a:ext cx="1710082" cy="1026049"/>
        </a:xfrm>
        <a:prstGeom prst="snip2DiagRect">
          <a:avLst/>
        </a:prstGeom>
        <a:gradFill rotWithShape="0">
          <a:gsLst>
            <a:gs pos="0">
              <a:schemeClr val="accent3">
                <a:hueOff val="-13231418"/>
                <a:satOff val="21458"/>
                <a:lumOff val="158"/>
                <a:alphaOff val="0"/>
                <a:tint val="43000"/>
                <a:satMod val="165000"/>
              </a:schemeClr>
            </a:gs>
            <a:gs pos="55000">
              <a:schemeClr val="accent3">
                <a:hueOff val="-13231418"/>
                <a:satOff val="21458"/>
                <a:lumOff val="158"/>
                <a:alphaOff val="0"/>
                <a:tint val="83000"/>
                <a:satMod val="155000"/>
              </a:schemeClr>
            </a:gs>
            <a:gs pos="100000">
              <a:schemeClr val="accent3">
                <a:hueOff val="-13231418"/>
                <a:satOff val="21458"/>
                <a:lumOff val="158"/>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kern="1200" dirty="0"/>
            <a:t>Nihai rapor</a:t>
          </a:r>
        </a:p>
      </dsp:txBody>
      <dsp:txXfrm>
        <a:off x="5120079" y="2925371"/>
        <a:ext cx="1539070" cy="855037"/>
      </dsp:txXfrm>
    </dsp:sp>
    <dsp:sp modelId="{51FB0C3D-E74F-4BAA-A176-74C3514CB89C}">
      <dsp:nvSpPr>
        <dsp:cNvPr id="0" name=""/>
        <dsp:cNvSpPr/>
      </dsp:nvSpPr>
      <dsp:spPr>
        <a:xfrm>
          <a:off x="2536054" y="4726538"/>
          <a:ext cx="362718" cy="91440"/>
        </a:xfrm>
        <a:custGeom>
          <a:avLst/>
          <a:gdLst/>
          <a:ahLst/>
          <a:cxnLst/>
          <a:rect l="0" t="0" r="0" b="0"/>
          <a:pathLst>
            <a:path>
              <a:moveTo>
                <a:pt x="0" y="45720"/>
              </a:moveTo>
              <a:lnTo>
                <a:pt x="362718" y="45720"/>
              </a:lnTo>
            </a:path>
          </a:pathLst>
        </a:custGeom>
        <a:noFill/>
        <a:ln w="9525" cap="flat" cmpd="sng" algn="ctr">
          <a:solidFill>
            <a:schemeClr val="accent3">
              <a:hueOff val="-16539272"/>
              <a:satOff val="26822"/>
              <a:lumOff val="197"/>
              <a:alphaOff val="0"/>
            </a:schemeClr>
          </a:solidFill>
          <a:prstDash val="solid"/>
          <a:tailEnd type="arrow"/>
        </a:ln>
        <a:effectLst/>
        <a:scene3d>
          <a:camera prst="orthographicFront">
            <a:rot lat="21299999" lon="0" rev="0"/>
          </a:camera>
          <a:lightRig rig="threePt" dir="t"/>
        </a:scene3d>
        <a:sp3d z="-40000" prstMaterial="matte"/>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707580" y="4770291"/>
        <a:ext cx="19665" cy="3933"/>
      </dsp:txXfrm>
    </dsp:sp>
    <dsp:sp modelId="{B39DA989-D837-42FF-95DC-BB1646DB7486}">
      <dsp:nvSpPr>
        <dsp:cNvPr id="0" name=""/>
        <dsp:cNvSpPr/>
      </dsp:nvSpPr>
      <dsp:spPr>
        <a:xfrm>
          <a:off x="827772" y="4259233"/>
          <a:ext cx="1710082" cy="1026049"/>
        </a:xfrm>
        <a:prstGeom prst="ellipse">
          <a:avLst/>
        </a:prstGeom>
        <a:gradFill rotWithShape="0">
          <a:gsLst>
            <a:gs pos="0">
              <a:schemeClr val="accent3">
                <a:hueOff val="-14885345"/>
                <a:satOff val="24140"/>
                <a:lumOff val="177"/>
                <a:alphaOff val="0"/>
                <a:tint val="43000"/>
                <a:satMod val="165000"/>
              </a:schemeClr>
            </a:gs>
            <a:gs pos="55000">
              <a:schemeClr val="accent3">
                <a:hueOff val="-14885345"/>
                <a:satOff val="24140"/>
                <a:lumOff val="177"/>
                <a:alphaOff val="0"/>
                <a:tint val="83000"/>
                <a:satMod val="155000"/>
              </a:schemeClr>
            </a:gs>
            <a:gs pos="100000">
              <a:schemeClr val="accent3">
                <a:hueOff val="-14885345"/>
                <a:satOff val="24140"/>
                <a:lumOff val="177"/>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kern="1200" dirty="0"/>
            <a:t>Nihai ödeme</a:t>
          </a:r>
        </a:p>
      </dsp:txBody>
      <dsp:txXfrm>
        <a:off x="1078208" y="4409494"/>
        <a:ext cx="1209210" cy="725527"/>
      </dsp:txXfrm>
    </dsp:sp>
    <dsp:sp modelId="{6ACE300A-D137-42D9-8384-578274F1B3D5}">
      <dsp:nvSpPr>
        <dsp:cNvPr id="0" name=""/>
        <dsp:cNvSpPr/>
      </dsp:nvSpPr>
      <dsp:spPr>
        <a:xfrm>
          <a:off x="2931172" y="4259233"/>
          <a:ext cx="1710082" cy="1026049"/>
        </a:xfrm>
        <a:prstGeom prst="rect">
          <a:avLst/>
        </a:prstGeom>
        <a:gradFill rotWithShape="0">
          <a:gsLst>
            <a:gs pos="0">
              <a:schemeClr val="accent3">
                <a:hueOff val="-16539272"/>
                <a:satOff val="26822"/>
                <a:lumOff val="197"/>
                <a:alphaOff val="0"/>
                <a:tint val="43000"/>
                <a:satMod val="165000"/>
              </a:schemeClr>
            </a:gs>
            <a:gs pos="55000">
              <a:schemeClr val="accent3">
                <a:hueOff val="-16539272"/>
                <a:satOff val="26822"/>
                <a:lumOff val="197"/>
                <a:alphaOff val="0"/>
                <a:tint val="83000"/>
                <a:satMod val="155000"/>
              </a:schemeClr>
            </a:gs>
            <a:gs pos="100000">
              <a:schemeClr val="accent3">
                <a:hueOff val="-16539272"/>
                <a:satOff val="26822"/>
                <a:lumOff val="197"/>
                <a:alphaOff val="0"/>
                <a:shade val="85000"/>
              </a:schemeClr>
            </a:gs>
          </a:gsLst>
          <a:path path="circle">
            <a:fillToRect l="-40000" t="-90000" r="140000" b="190000"/>
          </a:path>
        </a:gradFill>
        <a:ln>
          <a:noFill/>
        </a:ln>
        <a:effectLst>
          <a:outerShdw blurRad="50800" dist="25400" dir="5400000" rotWithShape="0">
            <a:srgbClr val="000000">
              <a:alpha val="45000"/>
            </a:srgbClr>
          </a:outerShdw>
        </a:effectLst>
        <a:scene3d>
          <a:camera prst="orthographicFront">
            <a:rot lat="21299999" lon="0" rev="0"/>
          </a:camera>
          <a:lightRig rig="threePt" dir="t"/>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tr-TR" sz="1600" kern="1200" dirty="0"/>
            <a:t>Proje Sonrası Değerlendirme Raporu</a:t>
          </a:r>
        </a:p>
      </dsp:txBody>
      <dsp:txXfrm>
        <a:off x="2931172" y="4259233"/>
        <a:ext cx="1710082" cy="1026049"/>
      </dsp:txXfrm>
    </dsp:sp>
  </dsp:spTree>
</dsp:drawing>
</file>

<file path=ppt/diagrams/layout1.xml><?xml version="1.0" encoding="utf-8"?>
<dgm:layoutDef xmlns:dgm="http://schemas.openxmlformats.org/drawingml/2006/diagram" xmlns:a="http://schemas.openxmlformats.org/drawingml/2006/main" uniqueId="urn:microsoft.com/office/officeart/2005/8/layout/bProcess3">
  <dgm:title val=""/>
  <dgm:desc val=""/>
  <dgm:catLst>
    <dgm:cat type="process" pri="18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Lst>
        <dgm:ruleLst>
          <dgm:rule type="primFontSz" val="5"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1">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72C3868-DA50-45F6-BD2A-D2868317031B}" type="datetimeFigureOut">
              <a:rPr lang="tr-TR" smtClean="0"/>
              <a:pPr/>
              <a:t>12.09.2018</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B3A2970-1303-4A32-8CA6-9685F365FB5B}" type="slidenum">
              <a:rPr lang="tr-TR" smtClean="0"/>
              <a:pPr/>
              <a:t>‹#›</a:t>
            </a:fld>
            <a:endParaRPr lang="tr-T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DE5E5DE-CB1C-4B9A-931F-BAEFD2B3C5AE}" type="datetimeFigureOut">
              <a:rPr lang="tr-TR" smtClean="0"/>
              <a:pPr/>
              <a:t>12.09.2018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DA18F2-418C-4B6A-8297-8814B3F1D97C}"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7A5D49-FD80-4B64-8E57-E68C6BBDACDC}" type="slidenum">
              <a:rPr lang="en-GB">
                <a:solidFill>
                  <a:prstClr val="black"/>
                </a:solidFill>
              </a:rPr>
              <a:pPr/>
              <a:t>1</a:t>
            </a:fld>
            <a:endParaRPr lang="en-GB" dirty="0">
              <a:solidFill>
                <a:prstClr val="black"/>
              </a:solidFill>
            </a:endParaRPr>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dirty="0"/>
          </a:p>
        </p:txBody>
      </p:sp>
      <p:sp>
        <p:nvSpPr>
          <p:cNvPr id="5" name="4 Veri Yer Tutucusu"/>
          <p:cNvSpPr>
            <a:spLocks noGrp="1"/>
          </p:cNvSpPr>
          <p:nvPr>
            <p:ph type="dt" idx="10"/>
          </p:nvPr>
        </p:nvSpPr>
        <p:spPr/>
        <p:txBody>
          <a:bodyPr/>
          <a:lstStyle/>
          <a:p>
            <a:fld id="{12B3C73D-E7E0-4A48-98AA-E888BDFBE2C6}" type="datetime1">
              <a:rPr lang="tr-TR" smtClean="0">
                <a:solidFill>
                  <a:prstClr val="black"/>
                </a:solidFill>
              </a:rPr>
              <a:pPr/>
              <a:t>12.09.2018</a:t>
            </a:fld>
            <a:endParaRPr lang="tr-TR" dirty="0">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kern="1200" dirty="0">
                <a:solidFill>
                  <a:schemeClr val="tx1"/>
                </a:solidFill>
                <a:latin typeface="+mn-lt"/>
                <a:ea typeface="+mn-ea"/>
                <a:cs typeface="+mn-cs"/>
              </a:rPr>
              <a:t> </a:t>
            </a:r>
            <a:r>
              <a:rPr lang="en-US" sz="1200" kern="1200" dirty="0">
                <a:solidFill>
                  <a:schemeClr val="tx1"/>
                </a:solidFill>
                <a:latin typeface="+mn-lt"/>
                <a:ea typeface="+mn-ea"/>
                <a:cs typeface="+mn-cs"/>
              </a:rPr>
              <a:t>Proje </a:t>
            </a:r>
            <a:r>
              <a:rPr lang="en-US" sz="1200" kern="1200" dirty="0" err="1">
                <a:solidFill>
                  <a:schemeClr val="tx1"/>
                </a:solidFill>
                <a:latin typeface="+mn-lt"/>
                <a:ea typeface="+mn-ea"/>
                <a:cs typeface="+mn-cs"/>
              </a:rPr>
              <a:t>veya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faaliyetin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yürütülmesini</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büyük</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ölçüde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zorlaştıran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veya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geçici</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olarak</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imkânsız</a:t>
            </a:r>
            <a:r>
              <a:rPr lang="en-US" sz="1200" kern="1200" dirty="0">
                <a:solidFill>
                  <a:schemeClr val="tx1"/>
                </a:solidFill>
                <a:latin typeface="+mn-lt"/>
                <a:ea typeface="+mn-ea"/>
                <a:cs typeface="+mn-cs"/>
              </a:rPr>
              <a:t> hale </a:t>
            </a:r>
            <a:r>
              <a:rPr lang="en-US" sz="1200" kern="1200" dirty="0" err="1">
                <a:solidFill>
                  <a:schemeClr val="tx1"/>
                </a:solidFill>
                <a:latin typeface="+mn-lt"/>
                <a:ea typeface="+mn-ea"/>
                <a:cs typeface="+mn-cs"/>
              </a:rPr>
              <a:t>getiren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mücbir</a:t>
            </a:r>
            <a:r>
              <a:rPr lang="en-US" sz="1200" kern="1200" dirty="0">
                <a:solidFill>
                  <a:schemeClr val="tx1"/>
                </a:solidFill>
                <a:latin typeface="+mn-lt"/>
                <a:ea typeface="+mn-ea"/>
                <a:cs typeface="+mn-cs"/>
              </a:rPr>
              <a:t> sebeplerin </a:t>
            </a:r>
            <a:r>
              <a:rPr lang="en-US" sz="1200" kern="1200" dirty="0" err="1">
                <a:solidFill>
                  <a:schemeClr val="tx1"/>
                </a:solidFill>
                <a:latin typeface="+mn-lt"/>
                <a:ea typeface="+mn-ea"/>
                <a:cs typeface="+mn-cs"/>
              </a:rPr>
              <a:t>varlığı</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halinde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sözleşme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süresi</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altı</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ayı</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geçmemek</a:t>
            </a:r>
            <a:r>
              <a:rPr lang="en-US" sz="1200" kern="1200" dirty="0">
                <a:solidFill>
                  <a:schemeClr val="tx1"/>
                </a:solidFill>
                <a:latin typeface="+mn-lt"/>
                <a:ea typeface="+mn-ea"/>
                <a:cs typeface="+mn-cs"/>
              </a:rPr>
              <a:t> üzere </a:t>
            </a:r>
            <a:r>
              <a:rPr lang="en-US" sz="1200" kern="1200" dirty="0" err="1">
                <a:solidFill>
                  <a:schemeClr val="tx1"/>
                </a:solidFill>
                <a:latin typeface="+mn-lt"/>
                <a:ea typeface="+mn-ea"/>
                <a:cs typeface="+mn-cs"/>
              </a:rPr>
              <a:t>uzatılabilir</a:t>
            </a:r>
            <a:r>
              <a:rPr lang="en-US" sz="1200" kern="1200" dirty="0">
                <a:solidFill>
                  <a:schemeClr val="tx1"/>
                </a:solidFill>
                <a:latin typeface="+mn-lt"/>
                <a:ea typeface="+mn-ea"/>
                <a:cs typeface="+mn-cs"/>
              </a:rPr>
              <a:t>. </a:t>
            </a:r>
            <a:r>
              <a:rPr lang="tr-TR" sz="1200" kern="1200" dirty="0">
                <a:solidFill>
                  <a:schemeClr val="tx1"/>
                </a:solidFill>
                <a:latin typeface="+mn-lt"/>
                <a:ea typeface="+mn-ea"/>
                <a:cs typeface="+mn-cs"/>
              </a:rPr>
              <a:t>(Madde 11.3)</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kern="1200" dirty="0">
                <a:solidFill>
                  <a:schemeClr val="tx1"/>
                </a:solidFill>
                <a:latin typeface="+mn-lt"/>
                <a:ea typeface="+mn-ea"/>
                <a:cs typeface="+mn-cs"/>
              </a:rPr>
              <a:t> </a:t>
            </a:r>
            <a:r>
              <a:rPr lang="en-US" sz="1200" kern="1200" dirty="0">
                <a:solidFill>
                  <a:schemeClr val="tx1"/>
                </a:solidFill>
                <a:latin typeface="+mn-lt"/>
                <a:ea typeface="+mn-ea"/>
                <a:cs typeface="+mn-cs"/>
              </a:rPr>
              <a:t>Destek </a:t>
            </a:r>
            <a:r>
              <a:rPr lang="en-US" sz="1200" kern="1200" dirty="0" err="1">
                <a:solidFill>
                  <a:schemeClr val="tx1"/>
                </a:solidFill>
                <a:latin typeface="+mn-lt"/>
                <a:ea typeface="+mn-ea"/>
                <a:cs typeface="+mn-cs"/>
              </a:rPr>
              <a:t>yararlanıcısı</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gerekli</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durumlarda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proje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uygulama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süresinin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biti</a:t>
            </a:r>
            <a:r>
              <a:rPr lang="tr-TR" sz="1200" kern="1200" dirty="0">
                <a:solidFill>
                  <a:schemeClr val="tx1"/>
                </a:solidFill>
                <a:latin typeface="+mn-lt"/>
                <a:ea typeface="+mn-ea"/>
                <a:cs typeface="+mn-cs"/>
              </a:rPr>
              <a:t>ş</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tarihinden</a:t>
            </a:r>
            <a:r>
              <a:rPr lang="en-US" sz="1200" kern="1200" dirty="0">
                <a:solidFill>
                  <a:schemeClr val="tx1"/>
                </a:solidFill>
                <a:latin typeface="+mn-lt"/>
                <a:ea typeface="+mn-ea"/>
                <a:cs typeface="+mn-cs"/>
              </a:rPr>
              <a:t> en </a:t>
            </a:r>
            <a:r>
              <a:rPr lang="en-US" sz="1200" kern="1200" dirty="0" err="1">
                <a:solidFill>
                  <a:schemeClr val="tx1"/>
                </a:solidFill>
                <a:latin typeface="+mn-lt"/>
                <a:ea typeface="+mn-ea"/>
                <a:cs typeface="+mn-cs"/>
              </a:rPr>
              <a:t>geç</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otuz</a:t>
            </a:r>
            <a:r>
              <a:rPr lang="en-US" sz="1200" kern="1200" dirty="0">
                <a:solidFill>
                  <a:schemeClr val="tx1"/>
                </a:solidFill>
                <a:latin typeface="+mn-lt"/>
                <a:ea typeface="+mn-ea"/>
                <a:cs typeface="+mn-cs"/>
              </a:rPr>
              <a:t> (30) </a:t>
            </a:r>
            <a:r>
              <a:rPr lang="en-US" sz="1200" kern="1200" dirty="0" err="1">
                <a:solidFill>
                  <a:schemeClr val="tx1"/>
                </a:solidFill>
                <a:latin typeface="+mn-lt"/>
                <a:ea typeface="+mn-ea"/>
                <a:cs typeface="+mn-cs"/>
              </a:rPr>
              <a:t>gün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önce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uygulama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süresinin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uzatılması</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talebinde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bulunur</a:t>
            </a:r>
            <a:r>
              <a:rPr lang="en-US" sz="1200" kern="1200" dirty="0">
                <a:solidFill>
                  <a:schemeClr val="tx1"/>
                </a:solidFill>
                <a:latin typeface="+mn-lt"/>
                <a:ea typeface="+mn-ea"/>
                <a:cs typeface="+mn-cs"/>
              </a:rPr>
              <a:t>. </a:t>
            </a:r>
            <a:r>
              <a:rPr lang="tr-TR" sz="1200" kern="1200" dirty="0">
                <a:solidFill>
                  <a:schemeClr val="tx1"/>
                </a:solidFill>
                <a:latin typeface="+mn-lt"/>
                <a:ea typeface="+mn-ea"/>
                <a:cs typeface="+mn-cs"/>
              </a:rPr>
              <a:t>(Madde 11.3)</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kern="1200" dirty="0">
                <a:solidFill>
                  <a:schemeClr val="tx1"/>
                </a:solidFill>
                <a:latin typeface="+mn-lt"/>
                <a:ea typeface="+mn-ea"/>
                <a:cs typeface="+mn-cs"/>
              </a:rPr>
              <a:t> </a:t>
            </a:r>
            <a:r>
              <a:rPr lang="en-US" sz="1200" kern="1200" dirty="0" err="1">
                <a:solidFill>
                  <a:schemeClr val="tx1"/>
                </a:solidFill>
                <a:latin typeface="+mn-lt"/>
                <a:ea typeface="+mn-ea"/>
                <a:cs typeface="+mn-cs"/>
              </a:rPr>
              <a:t>Bir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durumun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Ajans</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tarafından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mücbir</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sebep</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olarak</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kabulü</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destek</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yararlanıcısının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söz</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konusu</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durumun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ortaya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çıktığı</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tarihi</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izleyen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yirmi</a:t>
            </a:r>
            <a:r>
              <a:rPr lang="en-US" sz="1200" kern="1200" dirty="0">
                <a:solidFill>
                  <a:schemeClr val="tx1"/>
                </a:solidFill>
                <a:latin typeface="+mn-lt"/>
                <a:ea typeface="+mn-ea"/>
                <a:cs typeface="+mn-cs"/>
              </a:rPr>
              <a:t> (20) </a:t>
            </a:r>
            <a:r>
              <a:rPr lang="en-US" sz="1200" kern="1200" dirty="0" err="1">
                <a:solidFill>
                  <a:schemeClr val="tx1"/>
                </a:solidFill>
                <a:latin typeface="+mn-lt"/>
                <a:ea typeface="+mn-ea"/>
                <a:cs typeface="+mn-cs"/>
              </a:rPr>
              <a:t>gün</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içinde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Ajansa</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durumu</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belgeleri</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ve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gerekçeleriyle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bildirmesi</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ile</a:t>
            </a:r>
            <a:r>
              <a:rPr lang="en-US" sz="1200" kern="1200" dirty="0">
                <a:solidFill>
                  <a:schemeClr val="tx1"/>
                </a:solidFill>
                <a:latin typeface="+mn-lt"/>
                <a:ea typeface="+mn-ea"/>
                <a:cs typeface="+mn-cs"/>
              </a:rPr>
              <a:t> </a:t>
            </a:r>
            <a:r>
              <a:rPr lang="en-US" sz="1200" kern="1200" dirty="0" err="1">
                <a:solidFill>
                  <a:schemeClr val="tx1"/>
                </a:solidFill>
                <a:latin typeface="+mn-lt"/>
                <a:ea typeface="+mn-ea"/>
                <a:cs typeface="+mn-cs"/>
              </a:rPr>
              <a:t>mümkündür</a:t>
            </a:r>
            <a:r>
              <a:rPr lang="en-US" sz="1200" kern="1200" dirty="0">
                <a:solidFill>
                  <a:schemeClr val="tx1"/>
                </a:solidFill>
                <a:latin typeface="+mn-lt"/>
                <a:ea typeface="+mn-ea"/>
                <a:cs typeface="+mn-cs"/>
              </a:rPr>
              <a:t>. </a:t>
            </a:r>
            <a:r>
              <a:rPr lang="tr-TR" sz="1200" kern="1200" dirty="0">
                <a:solidFill>
                  <a:schemeClr val="tx1"/>
                </a:solidFill>
                <a:latin typeface="+mn-lt"/>
                <a:ea typeface="+mn-ea"/>
                <a:cs typeface="+mn-cs"/>
              </a:rPr>
              <a:t>(Madde 11.6)</a:t>
            </a:r>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pPr/>
              <a:t>13</a:t>
            </a:fld>
            <a:endParaRPr 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t>Sözleşme tarafları geçerli mazeretler sunarak sözleşmeyi feshedebilirler.</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kern="1200" dirty="0">
                <a:solidFill>
                  <a:schemeClr val="tx1"/>
                </a:solidFill>
                <a:latin typeface="+mn-lt"/>
                <a:ea typeface="+mn-ea"/>
                <a:cs typeface="+mn-cs"/>
              </a:rPr>
              <a:t> Ajans Sözleşmeyi feshetmeden önce, veya fesih yerine, ihtiyati bir tedbir olarak önceden haber vermeksizin ödemeleri durdurulabilir. (Madde</a:t>
            </a:r>
            <a:r>
              <a:rPr lang="tr-TR" sz="1200" kern="1200" baseline="0" dirty="0">
                <a:solidFill>
                  <a:schemeClr val="tx1"/>
                </a:solidFill>
                <a:latin typeface="+mn-lt"/>
                <a:ea typeface="+mn-ea"/>
                <a:cs typeface="+mn-cs"/>
              </a:rPr>
              <a:t> 12.7)</a:t>
            </a:r>
          </a:p>
          <a:p>
            <a:pPr marL="0" marR="0" lvl="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kern="1200" baseline="0" dirty="0">
                <a:solidFill>
                  <a:schemeClr val="tx1"/>
                </a:solidFill>
                <a:latin typeface="+mn-lt"/>
                <a:ea typeface="+mn-ea"/>
                <a:cs typeface="+mn-cs"/>
              </a:rPr>
              <a:t> </a:t>
            </a:r>
            <a:r>
              <a:rPr lang="tr-TR" sz="1200" kern="1200" dirty="0">
                <a:solidFill>
                  <a:schemeClr val="tx1"/>
                </a:solidFill>
                <a:latin typeface="+mn-lt"/>
                <a:ea typeface="+mn-ea"/>
                <a:cs typeface="+mn-cs"/>
              </a:rPr>
              <a:t>Sözleşmenin imzalanmasını takiben bir yıl içinde Ajans tarafından herhangi bir ödeme yapılmaması halinde, sözleşme kendiliğinden fesih olur. (Madde</a:t>
            </a:r>
            <a:r>
              <a:rPr lang="tr-TR" sz="1200" kern="1200" baseline="0" dirty="0">
                <a:solidFill>
                  <a:schemeClr val="tx1"/>
                </a:solidFill>
                <a:latin typeface="+mn-lt"/>
                <a:ea typeface="+mn-ea"/>
                <a:cs typeface="+mn-cs"/>
              </a:rPr>
              <a:t> 12.8)</a:t>
            </a:r>
            <a:endParaRPr lang="tr-TR" sz="1200" kern="1200" dirty="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kern="1200" dirty="0">
              <a:solidFill>
                <a:schemeClr val="tx1"/>
              </a:solidFill>
              <a:latin typeface="+mn-lt"/>
              <a:ea typeface="+mn-ea"/>
              <a:cs typeface="+mn-cs"/>
            </a:endParaRPr>
          </a:p>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pPr/>
              <a:t>15</a:t>
            </a:fld>
            <a:endParaRPr lang="tr-T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dirty="0"/>
              <a:t> Taraflar, herhangi bir anlaşmazlığın dostane çözümü için mümkün olan tüm gayreti sarf eder. (Madde 13.2)</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dirty="0"/>
              <a:t> </a:t>
            </a:r>
            <a:r>
              <a:rPr lang="tr-TR" sz="1200" kern="1200" dirty="0">
                <a:solidFill>
                  <a:schemeClr val="tx1"/>
                </a:solidFill>
                <a:latin typeface="+mn-lt"/>
                <a:ea typeface="+mn-ea"/>
                <a:cs typeface="+mn-cs"/>
              </a:rPr>
              <a:t>Dostane bir çözüme ulaşma konusunda başarısız kalınması halinde, her iki taraf da anlaşmazlığın çözülmesi amacıyla yasal süreç başlatabilir.</a:t>
            </a:r>
            <a:r>
              <a:rPr lang="tr-TR" sz="1200" kern="1200" baseline="0" dirty="0">
                <a:solidFill>
                  <a:schemeClr val="tx1"/>
                </a:solidFill>
                <a:latin typeface="+mn-lt"/>
                <a:ea typeface="+mn-ea"/>
                <a:cs typeface="+mn-cs"/>
              </a:rPr>
              <a:t> </a:t>
            </a:r>
            <a:r>
              <a:rPr lang="tr-TR" dirty="0"/>
              <a:t>(Madde 13.3)</a:t>
            </a:r>
          </a:p>
        </p:txBody>
      </p:sp>
      <p:sp>
        <p:nvSpPr>
          <p:cNvPr id="4" name="3 Slayt Numarası Yer Tutucusu"/>
          <p:cNvSpPr>
            <a:spLocks noGrp="1"/>
          </p:cNvSpPr>
          <p:nvPr>
            <p:ph type="sldNum" sz="quarter" idx="10"/>
          </p:nvPr>
        </p:nvSpPr>
        <p:spPr/>
        <p:txBody>
          <a:bodyPr/>
          <a:lstStyle/>
          <a:p>
            <a:fld id="{73DA18F2-418C-4B6A-8297-8814B3F1D97C}" type="slidenum">
              <a:rPr lang="tr-TR" smtClean="0"/>
              <a:pPr/>
              <a:t>16</a:t>
            </a:fld>
            <a:endParaRPr lang="tr-T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b="1" dirty="0"/>
              <a:t>Madde 16.1 </a:t>
            </a:r>
            <a:r>
              <a:rPr lang="tr-TR" sz="1200" kern="1200" dirty="0">
                <a:solidFill>
                  <a:schemeClr val="tx1"/>
                </a:solidFill>
                <a:latin typeface="+mn-lt"/>
                <a:ea typeface="+mn-ea"/>
                <a:cs typeface="+mn-cs"/>
              </a:rPr>
              <a:t>Destek yararlanıcısı, kendi muhasebe sisteminin bir parçası veya ek hesaplar şeklinde, proje için özel olarak açılmış bir çift girişli defter sistemi kullanarak, proje uygulanmasının muhasebe hesaplarını doğru ve düzenli şekilde tutar. </a:t>
            </a:r>
            <a:endParaRPr lang="tr-TR" dirty="0"/>
          </a:p>
          <a:p>
            <a:pPr marL="0" marR="0" indent="0" algn="l" defTabSz="914400" rtl="0" eaLnBrk="1" fontAlgn="auto" latinLnBrk="0" hangingPunct="1">
              <a:lnSpc>
                <a:spcPct val="100000"/>
              </a:lnSpc>
              <a:spcBef>
                <a:spcPts val="0"/>
              </a:spcBef>
              <a:spcAft>
                <a:spcPts val="0"/>
              </a:spcAft>
              <a:buClrTx/>
              <a:buSzTx/>
              <a:buFontTx/>
              <a:buNone/>
              <a:tabLst/>
              <a:defRPr/>
            </a:pPr>
            <a:r>
              <a:rPr lang="tr-TR" b="1" dirty="0"/>
              <a:t>Madde 16.3 </a:t>
            </a:r>
            <a:r>
              <a:rPr lang="tr-TR" sz="1200" kern="1200" dirty="0">
                <a:solidFill>
                  <a:schemeClr val="tx1"/>
                </a:solidFill>
                <a:latin typeface="+mn-lt"/>
                <a:ea typeface="+mn-ea"/>
                <a:cs typeface="+mn-cs"/>
              </a:rPr>
              <a:t>Ajans tarafından yapılacak bu tür teftişler destek miktarının son ödemesi yapılmasından beş (5) yıl sonrasına kadar yapılabilir.</a:t>
            </a:r>
            <a:endParaRPr lang="tr-TR" b="1" dirty="0"/>
          </a:p>
        </p:txBody>
      </p:sp>
      <p:sp>
        <p:nvSpPr>
          <p:cNvPr id="4" name="3 Slayt Numarası Yer Tutucusu"/>
          <p:cNvSpPr>
            <a:spLocks noGrp="1"/>
          </p:cNvSpPr>
          <p:nvPr>
            <p:ph type="sldNum" sz="quarter" idx="10"/>
          </p:nvPr>
        </p:nvSpPr>
        <p:spPr/>
        <p:txBody>
          <a:bodyPr/>
          <a:lstStyle/>
          <a:p>
            <a:fld id="{73DA18F2-418C-4B6A-8297-8814B3F1D97C}" type="slidenum">
              <a:rPr lang="tr-TR" smtClean="0"/>
              <a:pPr/>
              <a:t>17</a:t>
            </a:fld>
            <a:endParaRPr lang="tr-T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tr-TR" b="1" dirty="0"/>
              <a:t>Madde</a:t>
            </a:r>
            <a:r>
              <a:rPr lang="tr-TR" b="1" baseline="0" dirty="0"/>
              <a:t> 17.1 </a:t>
            </a:r>
            <a:r>
              <a:rPr lang="tr-TR" sz="1200" kern="1200" dirty="0">
                <a:solidFill>
                  <a:schemeClr val="tx1"/>
                </a:solidFill>
                <a:latin typeface="+mn-lt"/>
                <a:ea typeface="+mn-ea"/>
                <a:cs typeface="+mn-cs"/>
              </a:rPr>
              <a:t>Uygun harcamaların gerçekleşen toplam tutarı Sözleşme Ek </a:t>
            </a:r>
            <a:r>
              <a:rPr lang="tr-TR" sz="1200" kern="1200" dirty="0" err="1">
                <a:solidFill>
                  <a:schemeClr val="tx1"/>
                </a:solidFill>
                <a:latin typeface="+mn-lt"/>
                <a:ea typeface="+mn-ea"/>
                <a:cs typeface="+mn-cs"/>
              </a:rPr>
              <a:t>III’te</a:t>
            </a:r>
            <a:r>
              <a:rPr lang="tr-TR" sz="1200" kern="1200" dirty="0">
                <a:solidFill>
                  <a:schemeClr val="tx1"/>
                </a:solidFill>
                <a:latin typeface="+mn-lt"/>
                <a:ea typeface="+mn-ea"/>
                <a:cs typeface="+mn-cs"/>
              </a:rPr>
              <a:t> belirtilen toplam bütçe tutarını geçse bile, Ajans tarafından destek yararlanıcısına ödenecek toplam tutar, Özel Koşullar Madde 3.2’de belirtilen azami destek tutarını aşamaz.</a:t>
            </a:r>
          </a:p>
          <a:p>
            <a:pPr marL="0" marR="0" lvl="1" indent="0" algn="l" defTabSz="914400" rtl="0" eaLnBrk="1" fontAlgn="auto" latinLnBrk="0" hangingPunct="1">
              <a:lnSpc>
                <a:spcPct val="100000"/>
              </a:lnSpc>
              <a:spcBef>
                <a:spcPts val="0"/>
              </a:spcBef>
              <a:spcAft>
                <a:spcPts val="0"/>
              </a:spcAft>
              <a:buClrTx/>
              <a:buSzTx/>
              <a:buFontTx/>
              <a:buNone/>
              <a:tabLst/>
              <a:defRPr/>
            </a:pPr>
            <a:r>
              <a:rPr lang="tr-TR" b="1" dirty="0"/>
              <a:t>Madde</a:t>
            </a:r>
            <a:r>
              <a:rPr lang="tr-TR" b="1" baseline="0" dirty="0"/>
              <a:t> 17.2 </a:t>
            </a:r>
            <a:r>
              <a:rPr lang="tr-TR" sz="1200" kern="1200" dirty="0">
                <a:solidFill>
                  <a:schemeClr val="tx1"/>
                </a:solidFill>
                <a:latin typeface="+mn-lt"/>
                <a:ea typeface="+mn-ea"/>
                <a:cs typeface="+mn-cs"/>
              </a:rPr>
              <a:t>Eğer projenin uygun maliyetleri proje uygulaması sonunda Özel Koşullar Madde 3.1’de belirtilen tahmini toplam maliyetin altında kalırsa, o zaman Ajansın katkısı, Özel Koşullar Madde 3.2’de belirtilen yüzdenin, Ajans tarafından onaylanmış olan gerçekleşmiş uygun maliyetlere uygulanması ile bulunacak tutarla sınırlanır.</a:t>
            </a:r>
          </a:p>
          <a:p>
            <a:pPr marL="0" marR="0" lvl="1" indent="0" algn="l" defTabSz="914400" rtl="0" eaLnBrk="1" fontAlgn="auto" latinLnBrk="0" hangingPunct="1">
              <a:lnSpc>
                <a:spcPct val="100000"/>
              </a:lnSpc>
              <a:spcBef>
                <a:spcPts val="0"/>
              </a:spcBef>
              <a:spcAft>
                <a:spcPts val="0"/>
              </a:spcAft>
              <a:buClrTx/>
              <a:buSzTx/>
              <a:buFontTx/>
              <a:buNone/>
              <a:tabLst/>
              <a:defRPr/>
            </a:pPr>
            <a:endParaRPr lang="tr-TR" sz="1200" kern="1200" dirty="0">
              <a:solidFill>
                <a:schemeClr val="tx1"/>
              </a:solidFill>
              <a:latin typeface="+mn-lt"/>
              <a:ea typeface="+mn-ea"/>
              <a:cs typeface="+mn-cs"/>
            </a:endParaRPr>
          </a:p>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pPr/>
              <a:t>18</a:t>
            </a:fld>
            <a:endParaRPr lang="tr-T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a:buFont typeface="Arial" pitchFamily="34" charset="0"/>
              <a:buChar char="•"/>
            </a:pPr>
            <a:r>
              <a:rPr lang="tr-TR" dirty="0"/>
              <a:t> Eğer Ajansın alacaklı olduğu fazla ödeme tutarı varsa yararlanıcı</a:t>
            </a:r>
            <a:r>
              <a:rPr lang="tr-TR" baseline="0" dirty="0"/>
              <a:t> bu fazla tutarı 30 gün içerisinde ödemek zorunda. (Madde 18.1)</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baseline="0" dirty="0"/>
              <a:t> </a:t>
            </a:r>
            <a:r>
              <a:rPr lang="tr-TR" dirty="0"/>
              <a:t>Ajansa geri ödenecek tutarlar destek yararlanıcısına borçlu olunan her türlü tutardan düşülebilir. (Madde 18.3)</a:t>
            </a:r>
            <a:endParaRPr lang="tr-TR" baseline="0" dirty="0"/>
          </a:p>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pPr/>
              <a:t>19</a:t>
            </a:fld>
            <a:endParaRPr lang="tr-T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a:t>Yararlanıcının bu sözleşme hükümlerine göre Ajansımıza ödemesi gereken cezai şart ve tazminatlar dahil her türlü muaccel borç için, borcun muaccel olduğu tarihte geçerli olan Türkiye Cumhuriyet Merkez Bankası avans işlemlerinde uygulanan faiz oranı uygulanır. Ödemelerden öncelikle faiz mahsup edilir.</a:t>
            </a:r>
          </a:p>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pPr/>
              <a:t>20</a:t>
            </a:fld>
            <a:endParaRPr lang="tr-T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47A5D49-FD80-4B64-8E57-E68C6BBDACDC}" type="slidenum">
              <a:rPr lang="en-GB">
                <a:solidFill>
                  <a:prstClr val="black"/>
                </a:solidFill>
              </a:rPr>
              <a:pPr/>
              <a:t>21</a:t>
            </a:fld>
            <a:endParaRPr lang="en-GB" dirty="0">
              <a:solidFill>
                <a:prstClr val="black"/>
              </a:solidFill>
            </a:endParaRPr>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n-US" dirty="0"/>
          </a:p>
        </p:txBody>
      </p:sp>
      <p:sp>
        <p:nvSpPr>
          <p:cNvPr id="5" name="4 Veri Yer Tutucusu"/>
          <p:cNvSpPr>
            <a:spLocks noGrp="1"/>
          </p:cNvSpPr>
          <p:nvPr>
            <p:ph type="dt" idx="10"/>
          </p:nvPr>
        </p:nvSpPr>
        <p:spPr/>
        <p:txBody>
          <a:bodyPr/>
          <a:lstStyle/>
          <a:p>
            <a:fld id="{12B3C73D-E7E0-4A48-98AA-E888BDFBE2C6}" type="datetime1">
              <a:rPr lang="tr-TR" smtClean="0">
                <a:solidFill>
                  <a:prstClr val="black"/>
                </a:solidFill>
              </a:rPr>
              <a:pPr/>
              <a:t>12.09.2018</a:t>
            </a:fld>
            <a:endParaRPr lang="tr-TR" dirty="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ECF7CA-A536-49B9-9F56-307286CE6508}" type="slidenum">
              <a:rPr lang="en-GB">
                <a:solidFill>
                  <a:prstClr val="black"/>
                </a:solidFill>
              </a:rPr>
              <a:pPr/>
              <a:t>23</a:t>
            </a:fld>
            <a:endParaRPr lang="en-GB" dirty="0">
              <a:solidFill>
                <a:prstClr val="black"/>
              </a:solidFill>
            </a:endParaRPr>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n-US" dirty="0"/>
          </a:p>
        </p:txBody>
      </p:sp>
      <p:sp>
        <p:nvSpPr>
          <p:cNvPr id="5" name="4 Veri Yer Tutucusu"/>
          <p:cNvSpPr>
            <a:spLocks noGrp="1"/>
          </p:cNvSpPr>
          <p:nvPr>
            <p:ph type="dt" idx="10"/>
          </p:nvPr>
        </p:nvSpPr>
        <p:spPr/>
        <p:txBody>
          <a:bodyPr/>
          <a:lstStyle/>
          <a:p>
            <a:fld id="{FE688098-8B29-4D6E-AB61-3E94902E44DD}" type="datetime1">
              <a:rPr lang="tr-TR" smtClean="0">
                <a:solidFill>
                  <a:prstClr val="black"/>
                </a:solidFill>
              </a:rPr>
              <a:pPr/>
              <a:t>12.09.2018</a:t>
            </a:fld>
            <a:endParaRPr lang="tr-TR" dirty="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bg1"/>
                </a:solidFill>
                <a:latin typeface="+mn-lt"/>
                <a:ea typeface="+mn-ea"/>
                <a:cs typeface="+mn-cs"/>
              </a:rPr>
              <a:t>Sözleşme Ek II-Genel Koşullar</a:t>
            </a:r>
            <a:r>
              <a:rPr lang="tr-TR" sz="1200" kern="1200" baseline="0" dirty="0">
                <a:solidFill>
                  <a:schemeClr val="tx1"/>
                </a:solidFill>
                <a:latin typeface="+mn-lt"/>
                <a:ea typeface="+mn-ea"/>
                <a:cs typeface="+mn-cs"/>
              </a:rPr>
              <a:t> MADDE 9 - SÖZLEŞME DEĞİŞİKLİKLERİ kısmında da bahsedildiği gibi.</a:t>
            </a:r>
          </a:p>
          <a:p>
            <a:pPr marL="0" marR="0" indent="0" algn="l" defTabSz="914400" rtl="0" eaLnBrk="1" fontAlgn="auto" latinLnBrk="0" hangingPunct="1">
              <a:lnSpc>
                <a:spcPct val="100000"/>
              </a:lnSpc>
              <a:spcBef>
                <a:spcPts val="0"/>
              </a:spcBef>
              <a:spcAft>
                <a:spcPts val="0"/>
              </a:spcAft>
              <a:buClrTx/>
              <a:buSzTx/>
              <a:buFontTx/>
              <a:buNone/>
              <a:tabLst/>
              <a:defRPr/>
            </a:pPr>
            <a:endParaRPr lang="tr-TR" sz="1200" kern="1200" dirty="0">
              <a:solidFill>
                <a:schemeClr val="bg1"/>
              </a:solidFill>
              <a:latin typeface="+mn-lt"/>
              <a:ea typeface="+mn-ea"/>
              <a:cs typeface="+mn-cs"/>
            </a:endParaRPr>
          </a:p>
        </p:txBody>
      </p:sp>
      <p:sp>
        <p:nvSpPr>
          <p:cNvPr id="4" name="3 Slayt Numarası Yer Tutucusu"/>
          <p:cNvSpPr>
            <a:spLocks noGrp="1"/>
          </p:cNvSpPr>
          <p:nvPr>
            <p:ph type="sldNum" sz="quarter" idx="10"/>
          </p:nvPr>
        </p:nvSpPr>
        <p:spPr/>
        <p:txBody>
          <a:bodyPr/>
          <a:lstStyle/>
          <a:p>
            <a:fld id="{C6F349F1-0147-4EF8-A614-68F86B311EC8}" type="slidenum">
              <a:rPr lang="tr-TR" smtClean="0">
                <a:solidFill>
                  <a:prstClr val="black"/>
                </a:solidFill>
              </a:rPr>
              <a:pPr/>
              <a:t>24</a:t>
            </a:fld>
            <a:endParaRPr lang="tr-TR">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solidFill>
                  <a:prstClr val="black"/>
                </a:solidFill>
              </a:rPr>
              <a:pPr/>
              <a:t>3</a:t>
            </a:fld>
            <a:endParaRPr lang="tr-TR">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tr-TR" sz="3000"/>
              <a:t>Mali destek miktarı </a:t>
            </a:r>
            <a:r>
              <a:rPr lang="tr-TR" sz="3000" b="1"/>
              <a:t>artırılamaz </a:t>
            </a:r>
            <a:r>
              <a:rPr lang="tr-TR" sz="3000"/>
              <a:t>(mücbir haller dışında)</a:t>
            </a:r>
          </a:p>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solidFill>
                  <a:prstClr val="black"/>
                </a:solidFill>
              </a:rPr>
              <a:pPr/>
              <a:t>25</a:t>
            </a:fld>
            <a:endParaRPr lang="tr-TR">
              <a:solidFill>
                <a:prstClr val="black"/>
              </a:solidFil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solidFill>
                  <a:prstClr val="black"/>
                </a:solidFill>
              </a:rPr>
              <a:pPr/>
              <a:t>26</a:t>
            </a:fld>
            <a:endParaRPr lang="tr-TR">
              <a:solidFill>
                <a:prstClr val="black"/>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solidFill>
                  <a:prstClr val="black"/>
                </a:solidFill>
              </a:rPr>
              <a:pPr/>
              <a:t>29</a:t>
            </a:fld>
            <a:endParaRPr lang="tr-TR">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tr-TR" sz="1200" b="1" kern="1200" dirty="0">
                <a:solidFill>
                  <a:schemeClr val="tx1"/>
                </a:solidFill>
                <a:latin typeface="+mn-lt"/>
                <a:ea typeface="+mn-ea"/>
                <a:cs typeface="+mn-cs"/>
              </a:rPr>
              <a:t>Madde 2.1</a:t>
            </a:r>
            <a:r>
              <a:rPr lang="tr-TR" sz="1200" kern="1200" dirty="0">
                <a:solidFill>
                  <a:schemeClr val="tx1"/>
                </a:solidFill>
                <a:latin typeface="+mn-lt"/>
                <a:ea typeface="+mn-ea"/>
                <a:cs typeface="+mn-cs"/>
              </a:rPr>
              <a:t>’ de belirtildiği</a:t>
            </a:r>
            <a:r>
              <a:rPr lang="tr-TR" sz="1200" kern="1200" baseline="0" dirty="0">
                <a:solidFill>
                  <a:schemeClr val="tx1"/>
                </a:solidFill>
                <a:latin typeface="+mn-lt"/>
                <a:ea typeface="+mn-ea"/>
                <a:cs typeface="+mn-cs"/>
              </a:rPr>
              <a:t> şekilde </a:t>
            </a:r>
            <a:r>
              <a:rPr lang="tr-TR" sz="1200" kern="1200" dirty="0">
                <a:solidFill>
                  <a:schemeClr val="tx1"/>
                </a:solidFill>
                <a:latin typeface="+mn-lt"/>
                <a:ea typeface="+mn-ea"/>
                <a:cs typeface="+mn-cs"/>
              </a:rPr>
              <a:t>Destek yararlanıcısı, projenin uygulanması hakkında gereken her türlü bilgiyi Ajansa sağlamakla yükümlüdür. Bu amaçla, Yararlanıcı, beyan raporları, ara rapor(</a:t>
            </a:r>
            <a:r>
              <a:rPr lang="tr-TR" sz="1200" kern="1200" dirty="0" err="1">
                <a:solidFill>
                  <a:schemeClr val="tx1"/>
                </a:solidFill>
                <a:latin typeface="+mn-lt"/>
                <a:ea typeface="+mn-ea"/>
                <a:cs typeface="+mn-cs"/>
              </a:rPr>
              <a:t>lar</a:t>
            </a:r>
            <a:r>
              <a:rPr lang="tr-TR" sz="1200" kern="1200" dirty="0">
                <a:solidFill>
                  <a:schemeClr val="tx1"/>
                </a:solidFill>
                <a:latin typeface="+mn-lt"/>
                <a:ea typeface="+mn-ea"/>
                <a:cs typeface="+mn-cs"/>
              </a:rPr>
              <a:t>), nihai rapor ve proje sonrası değerlendirme raporu hazırlar. Ayrıca, Ajans Özel Koşullarda belirtilmek kaydıyla denetim raporu talep edebilir.</a:t>
            </a:r>
          </a:p>
          <a:p>
            <a:pPr algn="l"/>
            <a:r>
              <a:rPr lang="tr-TR" b="1" baseline="0" dirty="0"/>
              <a:t>Yararlanıcı beyan raporu </a:t>
            </a:r>
            <a:r>
              <a:rPr lang="tr-TR" b="0" baseline="0" dirty="0"/>
              <a:t>daha önce de belirttiğimiz gibi 2 </a:t>
            </a:r>
            <a:r>
              <a:rPr lang="tr-TR" baseline="0" dirty="0"/>
              <a:t>ayda bir, projenizin ilerleme durumunu izleme bilgi sistemine  aktardığınız raporlardır.</a:t>
            </a:r>
          </a:p>
          <a:p>
            <a:pPr marL="0" marR="0" indent="0" algn="l" defTabSz="914400" rtl="0" eaLnBrk="1" fontAlgn="auto" latinLnBrk="0" hangingPunct="1">
              <a:lnSpc>
                <a:spcPct val="100000"/>
              </a:lnSpc>
              <a:spcBef>
                <a:spcPts val="0"/>
              </a:spcBef>
              <a:spcAft>
                <a:spcPts val="0"/>
              </a:spcAft>
              <a:buClrTx/>
              <a:buSzTx/>
              <a:buFontTx/>
              <a:buNone/>
              <a:tabLst/>
              <a:defRPr/>
            </a:pPr>
            <a:r>
              <a:rPr lang="tr-TR" b="1" baseline="0" dirty="0"/>
              <a:t>Ara Rapor </a:t>
            </a:r>
            <a:r>
              <a:rPr lang="tr-TR" sz="1200" kern="1200" baseline="0" dirty="0">
                <a:solidFill>
                  <a:schemeClr val="tx1"/>
                </a:solidFill>
                <a:latin typeface="+mn-lt"/>
                <a:ea typeface="+mn-ea"/>
                <a:cs typeface="+mn-cs"/>
              </a:rPr>
              <a:t>gerçekleştirdiğiniz faaliyetleri, çıktıları, projenin son durumunu aktardığınız ödemeye esas teşkil eden izleme sürecinin çok önemli bir parçasıdır. Bu raporu sözleşmede belirtilen raporlama döneminin bitimini müteakip en geç </a:t>
            </a:r>
            <a:r>
              <a:rPr lang="tr-TR" sz="1200" i="1" kern="1200" baseline="0" dirty="0">
                <a:solidFill>
                  <a:schemeClr val="tx1"/>
                </a:solidFill>
                <a:latin typeface="+mn-lt"/>
                <a:ea typeface="+mn-ea"/>
                <a:cs typeface="+mn-cs"/>
              </a:rPr>
              <a:t>yedi gün </a:t>
            </a:r>
            <a:r>
              <a:rPr lang="tr-TR" sz="1200" kern="1200" baseline="0" dirty="0">
                <a:solidFill>
                  <a:schemeClr val="tx1"/>
                </a:solidFill>
                <a:latin typeface="+mn-lt"/>
                <a:ea typeface="+mn-ea"/>
                <a:cs typeface="+mn-cs"/>
              </a:rPr>
              <a:t>içinde Ajansa sunmakla yükümlüsünüz. Ajans raporu inceleyip ara ödemeleri yapacaktır.</a:t>
            </a:r>
          </a:p>
          <a:p>
            <a:pPr marL="0" marR="0" indent="0" algn="l" defTabSz="914400" rtl="0" eaLnBrk="1" fontAlgn="auto" latinLnBrk="0" hangingPunct="1">
              <a:lnSpc>
                <a:spcPct val="100000"/>
              </a:lnSpc>
              <a:spcBef>
                <a:spcPts val="0"/>
              </a:spcBef>
              <a:spcAft>
                <a:spcPts val="0"/>
              </a:spcAft>
              <a:buClrTx/>
              <a:buSzTx/>
              <a:buFontTx/>
              <a:buNone/>
              <a:tabLst/>
              <a:defRPr/>
            </a:pPr>
            <a:r>
              <a:rPr lang="tr-TR" b="1" baseline="0" dirty="0"/>
              <a:t>Nihai Rapor,</a:t>
            </a:r>
            <a:r>
              <a:rPr lang="tr-TR" b="0" baseline="0" dirty="0"/>
              <a:t> projenizin sonunda ajansla aranızdaki mahsuplaşmayı sağlayan proje bitiminde ajansa sunduğunuz son rapordur. Bu raporu proje uygulama süresinin bitimini müteakip en geç </a:t>
            </a:r>
            <a:r>
              <a:rPr lang="tr-TR" b="0" i="1" baseline="0" dirty="0"/>
              <a:t>otuz gün </a:t>
            </a:r>
            <a:r>
              <a:rPr lang="tr-TR" b="0" baseline="0" dirty="0"/>
              <a:t>içinde ajansa sunmakla yükümlüsünüz.</a:t>
            </a:r>
            <a:endParaRPr lang="tr-TR" b="0" dirty="0"/>
          </a:p>
          <a:p>
            <a:pPr marL="0" marR="0" lvl="1" indent="0" algn="l" defTabSz="914400" rtl="0" eaLnBrk="1" fontAlgn="auto" latinLnBrk="0" hangingPunct="1">
              <a:lnSpc>
                <a:spcPct val="100000"/>
              </a:lnSpc>
              <a:spcBef>
                <a:spcPts val="0"/>
              </a:spcBef>
              <a:spcAft>
                <a:spcPts val="0"/>
              </a:spcAft>
              <a:buClrTx/>
              <a:buSzTx/>
              <a:buFontTx/>
              <a:buNone/>
              <a:tabLst/>
              <a:defRPr/>
            </a:pPr>
            <a:r>
              <a:rPr lang="tr-TR" b="1" dirty="0"/>
              <a:t>Proje sonrası değerlendirme raporu Madde</a:t>
            </a:r>
            <a:r>
              <a:rPr lang="tr-TR" b="1" baseline="0" dirty="0"/>
              <a:t> </a:t>
            </a:r>
            <a:r>
              <a:rPr lang="tr-TR" b="1" dirty="0"/>
              <a:t>2.14’ </a:t>
            </a:r>
            <a:r>
              <a:rPr lang="tr-TR" b="0" dirty="0" err="1"/>
              <a:t>te</a:t>
            </a:r>
            <a:r>
              <a:rPr lang="tr-TR" b="0" dirty="0"/>
              <a:t> belirtildiği</a:t>
            </a:r>
            <a:r>
              <a:rPr lang="tr-TR" b="0" baseline="0" dirty="0"/>
              <a:t> gibi</a:t>
            </a:r>
            <a:r>
              <a:rPr lang="tr-TR" b="0" dirty="0"/>
              <a:t> projenin sonuçlarının başarısı, etkilerinin sürdürülebilirliği, hedeflerin gerçekleştirilme düzeyinin proje tamamlandıktan sonra değerlendirilmesine yardımcı</a:t>
            </a:r>
            <a:r>
              <a:rPr lang="tr-TR" b="0" baseline="0" dirty="0"/>
              <a:t> olacak</a:t>
            </a:r>
            <a:r>
              <a:rPr lang="tr-TR" b="0" dirty="0"/>
              <a:t>, izlenimlerin, sorunların ve önerilerin</a:t>
            </a:r>
            <a:r>
              <a:rPr lang="tr-TR" b="0" baseline="0" dirty="0"/>
              <a:t> yer aldığı önemli bir rapordur. P</a:t>
            </a:r>
            <a:r>
              <a:rPr lang="tr-TR" b="0" dirty="0"/>
              <a:t>rojenin tamamlanmasından sonraki 3 ay içinde Ajansa sunmakla yükümlüsünüz. Sözleşme EK X’ da örneğini</a:t>
            </a:r>
            <a:r>
              <a:rPr lang="tr-TR" b="0" baseline="0" dirty="0"/>
              <a:t> inceleyebilirsiniz.</a:t>
            </a:r>
            <a:endParaRPr lang="tr-TR" dirty="0"/>
          </a:p>
        </p:txBody>
      </p:sp>
      <p:sp>
        <p:nvSpPr>
          <p:cNvPr id="4" name="3 Slayt Numarası Yer Tutucusu"/>
          <p:cNvSpPr>
            <a:spLocks noGrp="1"/>
          </p:cNvSpPr>
          <p:nvPr>
            <p:ph type="sldNum" sz="quarter" idx="10"/>
          </p:nvPr>
        </p:nvSpPr>
        <p:spPr/>
        <p:txBody>
          <a:bodyPr/>
          <a:lstStyle/>
          <a:p>
            <a:fld id="{29782784-8CE0-4FE1-9EE7-D66FF3FE0284}" type="slidenum">
              <a:rPr lang="tr-TR" smtClean="0">
                <a:solidFill>
                  <a:prstClr val="black"/>
                </a:solidFill>
              </a:rPr>
              <a:pPr/>
              <a:t>34</a:t>
            </a:fld>
            <a:endParaRPr lang="tr-TR">
              <a:solidFill>
                <a:prstClr val="black"/>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29782784-8CE0-4FE1-9EE7-D66FF3FE0284}" type="slidenum">
              <a:rPr lang="tr-TR" smtClean="0">
                <a:solidFill>
                  <a:prstClr val="black"/>
                </a:solidFill>
              </a:rPr>
              <a:pPr/>
              <a:t>38</a:t>
            </a:fld>
            <a:endParaRPr lang="tr-TR">
              <a:solidFill>
                <a:prstClr val="black"/>
              </a:solidFill>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92500" lnSpcReduction="20000"/>
          </a:bodyPr>
          <a:lstStyle/>
          <a:p>
            <a:r>
              <a:rPr lang="tr-TR" dirty="0"/>
              <a:t>Sözleşme ve eklerine</a:t>
            </a:r>
            <a:r>
              <a:rPr lang="tr-TR" baseline="0" dirty="0"/>
              <a:t> geçmeden önce kafanızda oluşan ilk soruya yanıt olalım: Mali Destekler Nasıl Ödenecek?</a:t>
            </a:r>
          </a:p>
          <a:p>
            <a:r>
              <a:rPr lang="tr-TR" b="0" baseline="0" dirty="0"/>
              <a:t>Proje uygulama rehberinin 2.6 Ödeme Prosedürleri bölümünde ayrıntılı bahsedilmiştir. Biz burda yine önemli noktaları vurgulayalım: </a:t>
            </a:r>
          </a:p>
          <a:p>
            <a:r>
              <a:rPr lang="tr-TR" b="1" baseline="0" dirty="0"/>
              <a:t>Ön Ödeme </a:t>
            </a:r>
            <a:r>
              <a:rPr lang="tr-TR" b="0" baseline="0" dirty="0"/>
              <a:t>Sözleşmeler imzalandıktan sonraki 45 gün içinde ödenir. Ancak projenin risk ve ihtiyaç durumuna göre bu oran % 20’den az % 60’tan fazla olmamak kaydıyla Ajans tarafından değiştirilebilir ve </a:t>
            </a:r>
            <a:r>
              <a:rPr lang="tr-TR" b="1" baseline="0" dirty="0"/>
              <a:t>çok yüksek riskli projeler için gerekli tedbirler alınıncaya kadar ön ödeme yapılmamasına karar verilebilir. (Proje ve Faaliyet Destekleme Yönetmeliği 26. Maddenin 4. fıkrası) </a:t>
            </a:r>
            <a:r>
              <a:rPr lang="tr-TR" b="0" baseline="0" dirty="0"/>
              <a:t>Bu konu PUR sf 27’de 4.8.1 “Ön Ödeme Risk Puanı” kısmında ayrıntılı olarak bahsediliyor.</a:t>
            </a:r>
          </a:p>
          <a:p>
            <a:r>
              <a:rPr lang="tr-TR" b="1" baseline="0" dirty="0"/>
              <a:t>Ara Ödeme </a:t>
            </a:r>
            <a:r>
              <a:rPr lang="tr-TR" b="0" baseline="0" dirty="0"/>
              <a:t>Ajans tarafından ön ödeme sonrası yapılacak diğer ödemeler, hakediş esasına göre gerçekleştirilir </a:t>
            </a:r>
            <a:r>
              <a:rPr lang="tr-TR" b="1" baseline="0" dirty="0"/>
              <a:t>(Proje ve Faaliyet Destekleme Yönetmeliği 26. Maddenin 6. fıkrası)</a:t>
            </a:r>
            <a:r>
              <a:rPr lang="tr-TR" b="0" baseline="0" dirty="0"/>
              <a:t> </a:t>
            </a:r>
            <a:r>
              <a:rPr lang="tr-TR" sz="1200" b="0" kern="1200" baseline="0" dirty="0">
                <a:solidFill>
                  <a:schemeClr val="tx1"/>
                </a:solidFill>
                <a:latin typeface="+mn-lt"/>
                <a:ea typeface="+mn-ea"/>
                <a:cs typeface="+mn-cs"/>
              </a:rPr>
              <a:t>Hakediş esası nedir diye sorabilirsiniz? Hakediş esası, projenizin gerçekleşme oranı ölçüsünde ödeme alabilmesi esasıdır. </a:t>
            </a:r>
          </a:p>
          <a:p>
            <a:r>
              <a:rPr lang="tr-TR" b="0" baseline="0" dirty="0"/>
              <a:t>Ajans usulüne uygun olarak yapılmış harcamalara eş finansmanı oranında katılır. </a:t>
            </a:r>
          </a:p>
          <a:p>
            <a:r>
              <a:rPr lang="tr-TR" b="0" baseline="0" dirty="0"/>
              <a:t>Ajans tarafından söz konusu ödemelerin yapılabilmesi için, ön ödemenin kapatılması gerekmektedir. Ön ödemenin kapatılabilmesi için, ön ödeme tutarının ve aynı oranda yararlanıcının eş finansman tutarının usulüne uygun harcandığını kanıtlayan belgelerin ara rapor ile birlikte Ajansa teslimi ve kabulü şartına bağlıdır. İlgili ara raporun ve harcama belgelerinin incelenmesi sonucunda uygun olmayan harcamalara rastlandığı taktirde, buna karşılık gelen tutar müteakip ödemelerden düşülür. </a:t>
            </a:r>
          </a:p>
          <a:p>
            <a:r>
              <a:rPr lang="tr-TR" b="1" baseline="0" dirty="0"/>
              <a:t>Nihai Ödeme </a:t>
            </a:r>
            <a:r>
              <a:rPr lang="tr-TR" sz="1200" kern="1200" baseline="0" dirty="0">
                <a:solidFill>
                  <a:schemeClr val="tx1"/>
                </a:solidFill>
                <a:latin typeface="+mn-lt"/>
                <a:ea typeface="+mn-ea"/>
                <a:cs typeface="+mn-cs"/>
              </a:rPr>
              <a:t>Sözleşmede belirtilen proje süresi sonunda projenin tamamlanması ile birlikte düzenlenen nihai raporun ve harcama belgelerinin uygunluğunun Ajans tarafından onaylanmasını müteakip, tespit edilen toplam uygun maliyetlere sözleşmede öngörülen eş finansman oranı tatbik edilerek nihai destek miktarı belirlenir ve projenin kapatma işlemi yapılır. Bu süreçte, yararlanıcı tarafından projede taahhüt edilen eş finansmanın tamamının gerçekleşmediği tespit edilirse, yararlanıcıya yapılacak ödemelerde, eş finansmanın gerçekleşme oranına göre indirime gidilir.</a:t>
            </a:r>
            <a:endParaRPr lang="tr-TR" b="0" baseline="0" dirty="0"/>
          </a:p>
        </p:txBody>
      </p:sp>
      <p:sp>
        <p:nvSpPr>
          <p:cNvPr id="4" name="3 Slayt Numarası Yer Tutucusu"/>
          <p:cNvSpPr>
            <a:spLocks noGrp="1"/>
          </p:cNvSpPr>
          <p:nvPr>
            <p:ph type="sldNum" sz="quarter" idx="10"/>
          </p:nvPr>
        </p:nvSpPr>
        <p:spPr/>
        <p:txBody>
          <a:bodyPr/>
          <a:lstStyle/>
          <a:p>
            <a:fld id="{73DA18F2-418C-4B6A-8297-8814B3F1D97C}" type="slidenum">
              <a:rPr lang="tr-TR" smtClean="0">
                <a:solidFill>
                  <a:prstClr val="black"/>
                </a:solidFill>
              </a:rPr>
              <a:pPr/>
              <a:t>43</a:t>
            </a:fld>
            <a:endParaRPr lang="tr-TR">
              <a:solidFill>
                <a:prstClr val="black"/>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kern="1200" dirty="0" err="1">
                <a:solidFill>
                  <a:schemeClr val="tx1"/>
                </a:solidFill>
                <a:latin typeface="+mn-lt"/>
                <a:ea typeface="+mn-ea"/>
                <a:cs typeface="+mn-cs"/>
              </a:rPr>
              <a:t>Kobiler</a:t>
            </a:r>
            <a:r>
              <a:rPr lang="tr-TR" sz="1200" kern="1200" dirty="0">
                <a:solidFill>
                  <a:schemeClr val="tx1"/>
                </a:solidFill>
                <a:latin typeface="+mn-lt"/>
                <a:ea typeface="+mn-ea"/>
                <a:cs typeface="+mn-cs"/>
              </a:rPr>
              <a:t> ve OSB'den; vergi ve SGK borcu yoktur belgesi istenmektedir.</a:t>
            </a:r>
          </a:p>
          <a:p>
            <a:r>
              <a:rPr lang="tr-TR" sz="1200" kern="1200" dirty="0">
                <a:solidFill>
                  <a:schemeClr val="tx1"/>
                </a:solidFill>
                <a:latin typeface="+mn-lt"/>
                <a:ea typeface="+mn-ea"/>
                <a:cs typeface="+mn-cs"/>
              </a:rPr>
              <a:t>İl Özel İdaresi, KHGB, Belediye </a:t>
            </a:r>
            <a:r>
              <a:rPr lang="tr-TR" sz="1200" kern="1200" dirty="0" err="1">
                <a:solidFill>
                  <a:schemeClr val="tx1"/>
                </a:solidFill>
                <a:latin typeface="+mn-lt"/>
                <a:ea typeface="+mn-ea"/>
                <a:cs typeface="+mn-cs"/>
              </a:rPr>
              <a:t>lerden</a:t>
            </a:r>
            <a:r>
              <a:rPr lang="tr-TR" sz="1200" kern="1200" dirty="0">
                <a:solidFill>
                  <a:schemeClr val="tx1"/>
                </a:solidFill>
                <a:latin typeface="+mn-lt"/>
                <a:ea typeface="+mn-ea"/>
                <a:cs typeface="+mn-cs"/>
              </a:rPr>
              <a:t> hiç bir belge istemiyoruz.</a:t>
            </a:r>
          </a:p>
          <a:p>
            <a:r>
              <a:rPr lang="tr-TR" sz="1200" kern="1200" dirty="0">
                <a:solidFill>
                  <a:schemeClr val="tx1"/>
                </a:solidFill>
                <a:latin typeface="+mn-lt"/>
                <a:ea typeface="+mn-ea"/>
                <a:cs typeface="+mn-cs"/>
              </a:rPr>
              <a:t>Üniversite, İl Müdürlüğü'nden sadece vergi borcu yoktur istiyoruz, SGK borcu yoktur istemiyoruz.</a:t>
            </a:r>
            <a:endParaRPr lang="tr-TR" dirty="0"/>
          </a:p>
        </p:txBody>
      </p:sp>
      <p:sp>
        <p:nvSpPr>
          <p:cNvPr id="4" name="3 Slayt Numarası Yer Tutucusu"/>
          <p:cNvSpPr>
            <a:spLocks noGrp="1"/>
          </p:cNvSpPr>
          <p:nvPr>
            <p:ph type="sldNum" sz="quarter" idx="10"/>
          </p:nvPr>
        </p:nvSpPr>
        <p:spPr/>
        <p:txBody>
          <a:bodyPr/>
          <a:lstStyle/>
          <a:p>
            <a:fld id="{F3DD86A1-E570-4BCF-9DCA-0CC23461C219}" type="slidenum">
              <a:rPr lang="tr-TR" smtClean="0">
                <a:solidFill>
                  <a:prstClr val="black"/>
                </a:solidFill>
              </a:rPr>
              <a:pPr/>
              <a:t>45</a:t>
            </a:fld>
            <a:endParaRPr lang="tr-TR">
              <a:solidFill>
                <a:prstClr val="black"/>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solidFill>
                  <a:prstClr val="black"/>
                </a:solidFill>
              </a:rPr>
              <a:pPr/>
              <a:t>49</a:t>
            </a:fld>
            <a:endParaRPr lang="tr-TR">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86EFCADC-5014-4B2C-B19B-8BDD77805975}" type="slidenum">
              <a:rPr lang="tr-TR" smtClean="0"/>
              <a:pPr/>
              <a:t>4</a:t>
            </a:fld>
            <a:endParaRPr lang="tr-TR"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tr-T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fontScale="92500"/>
          </a:bodyPr>
          <a:lstStyle/>
          <a:p>
            <a:r>
              <a:rPr lang="tr-TR" dirty="0"/>
              <a:t>Sözleşme ve eklerini inceleyecek olursak sözleşmenin ilk kısmı</a:t>
            </a:r>
            <a:r>
              <a:rPr lang="tr-TR" baseline="0" dirty="0"/>
              <a:t> olan</a:t>
            </a:r>
            <a:r>
              <a:rPr lang="tr-TR" dirty="0"/>
              <a:t> </a:t>
            </a:r>
            <a:r>
              <a:rPr lang="tr-TR" b="1" dirty="0"/>
              <a:t>özel koşullar</a:t>
            </a:r>
            <a:r>
              <a:rPr lang="tr-TR" dirty="0"/>
              <a:t>, sözleşmede</a:t>
            </a:r>
            <a:r>
              <a:rPr lang="tr-TR" baseline="0" dirty="0"/>
              <a:t> tarafların karşılıklı imza attığı projenin kendi özel şartlarının yer aldığı </a:t>
            </a:r>
            <a:r>
              <a:rPr lang="tr-TR" b="0" baseline="0" dirty="0"/>
              <a:t>ana bölümdür.</a:t>
            </a:r>
            <a:endParaRPr lang="tr-TR" b="0" dirty="0"/>
          </a:p>
          <a:p>
            <a:r>
              <a:rPr lang="tr-TR" dirty="0"/>
              <a:t>Ek I</a:t>
            </a:r>
            <a:r>
              <a:rPr lang="tr-TR" baseline="0" dirty="0"/>
              <a:t> </a:t>
            </a:r>
            <a:r>
              <a:rPr lang="tr-TR" b="1" baseline="0" dirty="0"/>
              <a:t>P</a:t>
            </a:r>
            <a:r>
              <a:rPr lang="tr-TR" b="1" dirty="0"/>
              <a:t>roje Tanımı </a:t>
            </a:r>
            <a:r>
              <a:rPr lang="tr-TR" dirty="0"/>
              <a:t>- </a:t>
            </a:r>
            <a:r>
              <a:rPr lang="tr-TR" baseline="0" dirty="0"/>
              <a:t>dediğimiz projenizin kendisi yani </a:t>
            </a:r>
            <a:r>
              <a:rPr lang="tr-TR" b="1" baseline="0" dirty="0"/>
              <a:t>başvuru formudur</a:t>
            </a:r>
            <a:r>
              <a:rPr lang="tr-TR" baseline="0" dirty="0"/>
              <a:t>. </a:t>
            </a:r>
          </a:p>
          <a:p>
            <a:r>
              <a:rPr lang="tr-TR" dirty="0"/>
              <a:t>Ek II </a:t>
            </a:r>
            <a:r>
              <a:rPr lang="tr-TR" b="1" dirty="0"/>
              <a:t>Genel Koşullar - </a:t>
            </a:r>
            <a:r>
              <a:rPr lang="tr-TR" dirty="0"/>
              <a:t>herkes için geçerli,</a:t>
            </a:r>
            <a:r>
              <a:rPr lang="tr-TR" baseline="0" dirty="0"/>
              <a:t> herkesin uymak zorunda olduğu koşulların yer aldığı (uzun ve sıkıcı </a:t>
            </a:r>
            <a:r>
              <a:rPr lang="tr-TR" baseline="0" dirty="0">
                <a:sym typeface="Wingdings" pitchFamily="2" charset="2"/>
              </a:rPr>
              <a:t></a:t>
            </a:r>
            <a:r>
              <a:rPr lang="tr-TR" baseline="0" dirty="0"/>
              <a:t>) bölümdür.</a:t>
            </a:r>
          </a:p>
          <a:p>
            <a:r>
              <a:rPr lang="tr-TR" baseline="0" dirty="0"/>
              <a:t>Ek III başvururken sunduğunuz </a:t>
            </a:r>
            <a:r>
              <a:rPr lang="tr-TR" b="1" baseline="0" dirty="0"/>
              <a:t>proje bütçesi </a:t>
            </a:r>
            <a:r>
              <a:rPr lang="tr-TR" baseline="0" dirty="0"/>
              <a:t>ekidir.</a:t>
            </a:r>
          </a:p>
          <a:p>
            <a:r>
              <a:rPr lang="tr-TR" baseline="0" dirty="0"/>
              <a:t>Ek IV ise </a:t>
            </a:r>
            <a:r>
              <a:rPr lang="tr-TR" b="1" baseline="0" dirty="0"/>
              <a:t>Satın alma/ihale kuralları </a:t>
            </a:r>
            <a:r>
              <a:rPr lang="tr-TR" baseline="0" dirty="0"/>
              <a:t>bölümüdür. Bu bölüme detaylı bir şekilde eğitimlerimizde yer vereceğiz.</a:t>
            </a:r>
          </a:p>
          <a:p>
            <a:r>
              <a:rPr lang="tr-TR" baseline="0" dirty="0"/>
              <a:t>Ek V ön ödeme için </a:t>
            </a:r>
            <a:r>
              <a:rPr lang="tr-TR" b="1" baseline="0" dirty="0"/>
              <a:t>ödeme talebi </a:t>
            </a:r>
            <a:r>
              <a:rPr lang="tr-TR" baseline="0" dirty="0"/>
              <a:t>belgesidir</a:t>
            </a:r>
          </a:p>
          <a:p>
            <a:r>
              <a:rPr lang="tr-TR" baseline="0" dirty="0"/>
              <a:t>Ek VI </a:t>
            </a:r>
            <a:r>
              <a:rPr lang="tr-TR" b="1" baseline="0" dirty="0"/>
              <a:t>Mali Kimlik Formu </a:t>
            </a:r>
            <a:r>
              <a:rPr lang="tr-TR" baseline="0" dirty="0"/>
              <a:t>projenin banka hesap numarasının yer aldığı formdur.</a:t>
            </a:r>
          </a:p>
          <a:p>
            <a:r>
              <a:rPr lang="tr-TR" baseline="0" dirty="0"/>
              <a:t>Ek VII </a:t>
            </a:r>
            <a:r>
              <a:rPr lang="tr-TR" b="1" baseline="0" dirty="0"/>
              <a:t>Kimlik Beyan Formu </a:t>
            </a:r>
            <a:r>
              <a:rPr lang="tr-TR" baseline="0" dirty="0"/>
              <a:t>üç çeşidi var. Gerçek, tüzel, kamu diye. Bilgilerinizin yer aldığı formlardır.</a:t>
            </a:r>
          </a:p>
          <a:p>
            <a:r>
              <a:rPr lang="tr-TR" baseline="0" dirty="0"/>
              <a:t>Ek VIII </a:t>
            </a:r>
            <a:r>
              <a:rPr lang="tr-TR" b="1" baseline="0" dirty="0"/>
              <a:t>Yararlanıcı Beyan Raporu </a:t>
            </a:r>
            <a:r>
              <a:rPr lang="tr-TR" baseline="0" dirty="0"/>
              <a:t>2 ayda bir izleme bilgi sistemine projenizin ilerleme durumunu aktardığınız raporlardır.</a:t>
            </a:r>
          </a:p>
          <a:p>
            <a:r>
              <a:rPr lang="tr-TR" baseline="0" dirty="0"/>
              <a:t>Ek IX önceki slaytta bahsettiğimiz </a:t>
            </a:r>
            <a:r>
              <a:rPr lang="tr-TR" b="1" baseline="0" dirty="0"/>
              <a:t>ara ve nihai rapor </a:t>
            </a:r>
            <a:r>
              <a:rPr lang="tr-TR" baseline="0" dirty="0"/>
              <a:t>örnek formlarıdır. Orijinal kullanacağınız formlar internet sitemizden temin edebilirsiniz.</a:t>
            </a:r>
          </a:p>
          <a:p>
            <a:r>
              <a:rPr lang="tr-TR" baseline="0" dirty="0">
                <a:solidFill>
                  <a:srgbClr val="FF0000"/>
                </a:solidFill>
              </a:rPr>
              <a:t>Ek X yine önceki slaytta bahsettiğimiz </a:t>
            </a:r>
            <a:r>
              <a:rPr lang="tr-TR" b="1" baseline="0" dirty="0">
                <a:solidFill>
                  <a:srgbClr val="FF0000"/>
                </a:solidFill>
              </a:rPr>
              <a:t>proje sonrası değerlendirme raporu </a:t>
            </a:r>
            <a:r>
              <a:rPr lang="tr-TR" baseline="0" dirty="0">
                <a:solidFill>
                  <a:srgbClr val="FF0000"/>
                </a:solidFill>
              </a:rPr>
              <a:t>örnek formudur.</a:t>
            </a:r>
          </a:p>
          <a:p>
            <a:r>
              <a:rPr lang="tr-TR" baseline="0" dirty="0"/>
              <a:t>Ek XI </a:t>
            </a:r>
            <a:r>
              <a:rPr lang="tr-TR" b="1" baseline="0" dirty="0"/>
              <a:t>harcama teyidi,</a:t>
            </a:r>
            <a:r>
              <a:rPr lang="tr-TR" sz="1200" b="1" kern="1200" dirty="0">
                <a:solidFill>
                  <a:schemeClr val="tx1"/>
                </a:solidFill>
                <a:latin typeface="+mn-lt"/>
                <a:ea typeface="+mn-ea"/>
                <a:cs typeface="+mn-cs"/>
              </a:rPr>
              <a:t> </a:t>
            </a:r>
            <a:r>
              <a:rPr lang="tr-TR" sz="1200" kern="1200" dirty="0">
                <a:solidFill>
                  <a:schemeClr val="tx1"/>
                </a:solidFill>
                <a:latin typeface="+mn-lt"/>
                <a:ea typeface="+mn-ea"/>
                <a:cs typeface="+mn-cs"/>
              </a:rPr>
              <a:t>denetim raporudur. Ajans tarafından sağlanan mali desteğin 200.000 TL’ye eşit ya da fazla olması durumunda, bakiye ödeme talebi ile birlikte Yeminli Mali Müşavir (YMM) tarafından hazırlanan denetim raporunun sunulması zorunludur. </a:t>
            </a:r>
            <a:endParaRPr lang="tr-TR" baseline="0" dirty="0"/>
          </a:p>
          <a:p>
            <a:r>
              <a:rPr lang="tr-TR" baseline="0" dirty="0"/>
              <a:t>Ek XII </a:t>
            </a:r>
            <a:r>
              <a:rPr lang="tr-TR" b="1" baseline="0" dirty="0"/>
              <a:t>mali kontrol taahhütnamesi </a:t>
            </a:r>
            <a:r>
              <a:rPr lang="tr-TR" baseline="0" dirty="0"/>
              <a:t>proje hesabının ajans tarafından izlenmesine izin veren sizlerin taahhütte bulunduğu belgelerdir.</a:t>
            </a:r>
          </a:p>
          <a:p>
            <a:r>
              <a:rPr lang="tr-TR" baseline="0" dirty="0"/>
              <a:t>Ek XIII </a:t>
            </a:r>
            <a:r>
              <a:rPr lang="tr-TR" b="1" baseline="0" dirty="0"/>
              <a:t>teminat belgesi </a:t>
            </a:r>
            <a:r>
              <a:rPr lang="tr-TR" baseline="0" dirty="0"/>
              <a:t>k</a:t>
            </a:r>
            <a:r>
              <a:rPr lang="tr-TR" sz="1200" kern="1200" baseline="0" dirty="0">
                <a:solidFill>
                  <a:schemeClr val="tx1"/>
                </a:solidFill>
                <a:latin typeface="+mn-lt"/>
                <a:ea typeface="+mn-ea"/>
                <a:cs typeface="+mn-cs"/>
              </a:rPr>
              <a:t>âr amacı güden gerçek ve tüzel kişiler ile kamu kurumu niteliğindeki meslek kuruluşlarından aldığımız %10’ </a:t>
            </a:r>
            <a:r>
              <a:rPr lang="tr-TR" sz="1200" kern="1200" baseline="0" dirty="0" err="1">
                <a:solidFill>
                  <a:schemeClr val="tx1"/>
                </a:solidFill>
                <a:latin typeface="+mn-lt"/>
                <a:ea typeface="+mn-ea"/>
                <a:cs typeface="+mn-cs"/>
              </a:rPr>
              <a:t>luk</a:t>
            </a:r>
            <a:r>
              <a:rPr lang="tr-TR" sz="1200" kern="1200" baseline="0" dirty="0">
                <a:solidFill>
                  <a:schemeClr val="tx1"/>
                </a:solidFill>
                <a:latin typeface="+mn-lt"/>
                <a:ea typeface="+mn-ea"/>
                <a:cs typeface="+mn-cs"/>
              </a:rPr>
              <a:t> teminatı belgeleyen formdur.</a:t>
            </a:r>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pPr/>
              <a:t>5</a:t>
            </a:fld>
            <a:endParaRPr lang="tr-T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r>
              <a:rPr lang="tr-TR" sz="1200" b="1" kern="1200" dirty="0">
                <a:solidFill>
                  <a:schemeClr val="tx1"/>
                </a:solidFill>
                <a:latin typeface="+mn-lt"/>
                <a:ea typeface="+mn-ea"/>
                <a:cs typeface="+mn-cs"/>
              </a:rPr>
              <a:t>Madde</a:t>
            </a:r>
            <a:r>
              <a:rPr lang="tr-TR" sz="1200" b="1" kern="1200" baseline="0" dirty="0">
                <a:solidFill>
                  <a:schemeClr val="tx1"/>
                </a:solidFill>
                <a:latin typeface="+mn-lt"/>
                <a:ea typeface="+mn-ea"/>
                <a:cs typeface="+mn-cs"/>
              </a:rPr>
              <a:t> 1.3</a:t>
            </a:r>
            <a:r>
              <a:rPr lang="tr-TR" sz="1200" b="1" kern="1200" dirty="0">
                <a:solidFill>
                  <a:schemeClr val="tx1"/>
                </a:solidFill>
                <a:latin typeface="+mn-lt"/>
                <a:ea typeface="+mn-ea"/>
                <a:cs typeface="+mn-cs"/>
              </a:rPr>
              <a:t> </a:t>
            </a:r>
            <a:r>
              <a:rPr lang="tr-TR" sz="1200" kern="1200" dirty="0">
                <a:solidFill>
                  <a:schemeClr val="tx1"/>
                </a:solidFill>
                <a:latin typeface="+mn-lt"/>
                <a:ea typeface="+mn-ea"/>
                <a:cs typeface="+mn-cs"/>
              </a:rPr>
              <a:t>Destek yararlanıcısı, projenin uygulanması konusunda, Ajansa karşı tek başına sorumludur. </a:t>
            </a:r>
          </a:p>
          <a:p>
            <a:r>
              <a:rPr lang="tr-TR" sz="1200" b="1" kern="1200" dirty="0">
                <a:solidFill>
                  <a:schemeClr val="tx1"/>
                </a:solidFill>
                <a:latin typeface="+mn-lt"/>
                <a:ea typeface="+mn-ea"/>
                <a:cs typeface="+mn-cs"/>
              </a:rPr>
              <a:t>Madde</a:t>
            </a:r>
            <a:r>
              <a:rPr lang="tr-TR" sz="1200" b="1" kern="1200" baseline="0" dirty="0">
                <a:solidFill>
                  <a:schemeClr val="tx1"/>
                </a:solidFill>
                <a:latin typeface="+mn-lt"/>
                <a:ea typeface="+mn-ea"/>
                <a:cs typeface="+mn-cs"/>
              </a:rPr>
              <a:t> 1.5 </a:t>
            </a:r>
            <a:r>
              <a:rPr lang="tr-TR" sz="1200" b="0" kern="1200" baseline="0" dirty="0">
                <a:solidFill>
                  <a:schemeClr val="tx1"/>
                </a:solidFill>
                <a:latin typeface="+mn-lt"/>
                <a:ea typeface="+mn-ea"/>
                <a:cs typeface="+mn-cs"/>
              </a:rPr>
              <a:t>S</a:t>
            </a:r>
            <a:r>
              <a:rPr lang="tr-TR" sz="1200" kern="1200" dirty="0">
                <a:solidFill>
                  <a:schemeClr val="tx1"/>
                </a:solidFill>
                <a:latin typeface="+mn-lt"/>
                <a:ea typeface="+mn-ea"/>
                <a:cs typeface="+mn-cs"/>
              </a:rPr>
              <a:t>özleşmelerinizin imza tarihinden sonra gerek Ajansı mevzuatında gerekse ilgili diğer mevzuatta yapılacak değişiklikler ve/veya getirilecek yeni düzenlemelerde projenin uygulamasına, değerlendirilmesine ve sonuçlandırılmasına yönelik olarak farklı hükümlerin söz konusu olması halinde, sonradan yürürlüğe girecek bu hükümler taraflar yönünden bağlayıcı olacaktır. Bu değişiklikler, sözleşmenin uygulanmasına esas olmak üzere taraflara bildirilir.</a:t>
            </a:r>
          </a:p>
          <a:p>
            <a:pPr marL="0" marR="0" lvl="1" indent="0" algn="l" defTabSz="914400" rtl="0" eaLnBrk="1" fontAlgn="auto" latinLnBrk="0" hangingPunct="1">
              <a:lnSpc>
                <a:spcPct val="100000"/>
              </a:lnSpc>
              <a:spcBef>
                <a:spcPts val="0"/>
              </a:spcBef>
              <a:spcAft>
                <a:spcPts val="0"/>
              </a:spcAft>
              <a:buClrTx/>
              <a:buSzTx/>
              <a:buFontTx/>
              <a:buNone/>
              <a:tabLst/>
              <a:defRPr/>
            </a:pPr>
            <a:r>
              <a:rPr lang="tr-TR" sz="1200" b="1" kern="1200" dirty="0">
                <a:solidFill>
                  <a:schemeClr val="tx1"/>
                </a:solidFill>
                <a:latin typeface="+mn-lt"/>
                <a:ea typeface="+mn-ea"/>
                <a:cs typeface="+mn-cs"/>
              </a:rPr>
              <a:t>Madde</a:t>
            </a:r>
            <a:r>
              <a:rPr lang="tr-TR" sz="1200" b="1" kern="1200" baseline="0" dirty="0">
                <a:solidFill>
                  <a:schemeClr val="tx1"/>
                </a:solidFill>
                <a:latin typeface="+mn-lt"/>
                <a:ea typeface="+mn-ea"/>
                <a:cs typeface="+mn-cs"/>
              </a:rPr>
              <a:t> 1.6 </a:t>
            </a:r>
            <a:r>
              <a:rPr lang="tr-TR" sz="1200" kern="1200" dirty="0">
                <a:solidFill>
                  <a:schemeClr val="tx1"/>
                </a:solidFill>
                <a:latin typeface="+mn-lt"/>
                <a:ea typeface="+mn-ea"/>
                <a:cs typeface="+mn-cs"/>
              </a:rPr>
              <a:t>Destek yararlanıcısı, proje uygulamalarının sözleşmede belirtilen usul ve esaslara göre yürütülmesi ve belgelendirilmesi, belgelerin proje sona erdikten sonra en az beş yıl süreyle muhafazası ve yapılacak denetimlerde bu belgelerin görevlilere ibraz edilmesinden sorumludur.</a:t>
            </a:r>
          </a:p>
          <a:p>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pPr/>
              <a:t>6</a:t>
            </a:fld>
            <a:endParaRPr lang="tr-T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tr-TR" sz="1200" b="1" kern="1200" dirty="0">
                <a:solidFill>
                  <a:schemeClr val="tx1"/>
                </a:solidFill>
                <a:latin typeface="+mn-lt"/>
                <a:ea typeface="+mn-ea"/>
                <a:cs typeface="+mn-cs"/>
              </a:rPr>
              <a:t>Madde 2.1</a:t>
            </a:r>
            <a:r>
              <a:rPr lang="tr-TR" sz="1200" kern="1200" dirty="0">
                <a:solidFill>
                  <a:schemeClr val="tx1"/>
                </a:solidFill>
                <a:latin typeface="+mn-lt"/>
                <a:ea typeface="+mn-ea"/>
                <a:cs typeface="+mn-cs"/>
              </a:rPr>
              <a:t>’ de belirtildiği</a:t>
            </a:r>
            <a:r>
              <a:rPr lang="tr-TR" sz="1200" kern="1200" baseline="0" dirty="0">
                <a:solidFill>
                  <a:schemeClr val="tx1"/>
                </a:solidFill>
                <a:latin typeface="+mn-lt"/>
                <a:ea typeface="+mn-ea"/>
                <a:cs typeface="+mn-cs"/>
              </a:rPr>
              <a:t> şekilde </a:t>
            </a:r>
            <a:r>
              <a:rPr lang="tr-TR" sz="1200" kern="1200" dirty="0">
                <a:solidFill>
                  <a:schemeClr val="tx1"/>
                </a:solidFill>
                <a:latin typeface="+mn-lt"/>
                <a:ea typeface="+mn-ea"/>
                <a:cs typeface="+mn-cs"/>
              </a:rPr>
              <a:t>Destek yararlanıcısı, projenin uygulanması hakkında gereken her türlü bilgiyi Ajansa sağlamakla yükümlüdür. Bu amaçla, Yararlanıcı, beyan raporları, ara rapor(</a:t>
            </a:r>
            <a:r>
              <a:rPr lang="tr-TR" sz="1200" kern="1200" dirty="0" err="1">
                <a:solidFill>
                  <a:schemeClr val="tx1"/>
                </a:solidFill>
                <a:latin typeface="+mn-lt"/>
                <a:ea typeface="+mn-ea"/>
                <a:cs typeface="+mn-cs"/>
              </a:rPr>
              <a:t>lar</a:t>
            </a:r>
            <a:r>
              <a:rPr lang="tr-TR" sz="1200" kern="1200" dirty="0">
                <a:solidFill>
                  <a:schemeClr val="tx1"/>
                </a:solidFill>
                <a:latin typeface="+mn-lt"/>
                <a:ea typeface="+mn-ea"/>
                <a:cs typeface="+mn-cs"/>
              </a:rPr>
              <a:t>), nihai rapor ve proje sonrası değerlendirme raporu hazırlar. Ayrıca, Ajans Özel Koşullarda belirtilmek kaydıyla denetim raporu talep edebilir.</a:t>
            </a:r>
          </a:p>
          <a:p>
            <a:pPr algn="l"/>
            <a:r>
              <a:rPr lang="tr-TR" b="1" baseline="0" dirty="0"/>
              <a:t>Yararlanıcı beyan raporu </a:t>
            </a:r>
            <a:r>
              <a:rPr lang="tr-TR" b="0" baseline="0" dirty="0"/>
              <a:t>daha önce de belirttiğimiz gibi 2 </a:t>
            </a:r>
            <a:r>
              <a:rPr lang="tr-TR" baseline="0" dirty="0"/>
              <a:t>ayda bir, projenizin ilerleme durumunu izleme bilgi sistemine  aktardığınız raporlardır.</a:t>
            </a:r>
          </a:p>
          <a:p>
            <a:pPr marL="0" marR="0" indent="0" algn="l" defTabSz="914400" rtl="0" eaLnBrk="1" fontAlgn="auto" latinLnBrk="0" hangingPunct="1">
              <a:lnSpc>
                <a:spcPct val="100000"/>
              </a:lnSpc>
              <a:spcBef>
                <a:spcPts val="0"/>
              </a:spcBef>
              <a:spcAft>
                <a:spcPts val="0"/>
              </a:spcAft>
              <a:buClrTx/>
              <a:buSzTx/>
              <a:buFontTx/>
              <a:buNone/>
              <a:tabLst/>
              <a:defRPr/>
            </a:pPr>
            <a:r>
              <a:rPr lang="tr-TR" b="1" baseline="0" dirty="0"/>
              <a:t>Ara Rapor </a:t>
            </a:r>
            <a:r>
              <a:rPr lang="tr-TR" sz="1200" kern="1200" baseline="0" dirty="0">
                <a:solidFill>
                  <a:schemeClr val="tx1"/>
                </a:solidFill>
                <a:latin typeface="+mn-lt"/>
                <a:ea typeface="+mn-ea"/>
                <a:cs typeface="+mn-cs"/>
              </a:rPr>
              <a:t>gerçekleştirdiğiniz faaliyetleri, çıktıları, projenin son durumunu aktardığınız ödemeye esas teşkil eden izleme sürecinin çok önemli bir parçasıdır. Bu raporu sözleşmede belirtilen raporlama döneminin bitimini müteakip en geç </a:t>
            </a:r>
            <a:r>
              <a:rPr lang="tr-TR" sz="1200" i="1" kern="1200" baseline="0" dirty="0">
                <a:solidFill>
                  <a:schemeClr val="tx1"/>
                </a:solidFill>
                <a:latin typeface="+mn-lt"/>
                <a:ea typeface="+mn-ea"/>
                <a:cs typeface="+mn-cs"/>
              </a:rPr>
              <a:t>yedi gün </a:t>
            </a:r>
            <a:r>
              <a:rPr lang="tr-TR" sz="1200" kern="1200" baseline="0" dirty="0">
                <a:solidFill>
                  <a:schemeClr val="tx1"/>
                </a:solidFill>
                <a:latin typeface="+mn-lt"/>
                <a:ea typeface="+mn-ea"/>
                <a:cs typeface="+mn-cs"/>
              </a:rPr>
              <a:t>içinde Ajansa sunmakla yükümlüsünüz. Ajans raporu inceleyip ara ödemeleri yapacaktır.</a:t>
            </a:r>
          </a:p>
          <a:p>
            <a:pPr marL="0" marR="0" indent="0" algn="l" defTabSz="914400" rtl="0" eaLnBrk="1" fontAlgn="auto" latinLnBrk="0" hangingPunct="1">
              <a:lnSpc>
                <a:spcPct val="100000"/>
              </a:lnSpc>
              <a:spcBef>
                <a:spcPts val="0"/>
              </a:spcBef>
              <a:spcAft>
                <a:spcPts val="0"/>
              </a:spcAft>
              <a:buClrTx/>
              <a:buSzTx/>
              <a:buFontTx/>
              <a:buNone/>
              <a:tabLst/>
              <a:defRPr/>
            </a:pPr>
            <a:r>
              <a:rPr lang="tr-TR" b="1" baseline="0" dirty="0"/>
              <a:t>Nihai Rapor,</a:t>
            </a:r>
            <a:r>
              <a:rPr lang="tr-TR" b="0" baseline="0" dirty="0"/>
              <a:t> projenizin sonunda ajansla aranızdaki mahsuplaşmayı sağlayan proje bitiminde ajansa sunduğunuz son rapordur. Bu raporu proje uygulama süresinin bitimini müteakip en geç </a:t>
            </a:r>
            <a:r>
              <a:rPr lang="tr-TR" b="0" i="1" baseline="0" dirty="0"/>
              <a:t>otuz gün </a:t>
            </a:r>
            <a:r>
              <a:rPr lang="tr-TR" b="0" baseline="0" dirty="0"/>
              <a:t>içinde ajansa sunmakla yükümlüsünüz.</a:t>
            </a:r>
            <a:endParaRPr lang="tr-TR" b="0" dirty="0"/>
          </a:p>
          <a:p>
            <a:pPr marL="0" marR="0" lvl="1" indent="0" algn="l" defTabSz="914400" rtl="0" eaLnBrk="1" fontAlgn="auto" latinLnBrk="0" hangingPunct="1">
              <a:lnSpc>
                <a:spcPct val="100000"/>
              </a:lnSpc>
              <a:spcBef>
                <a:spcPts val="0"/>
              </a:spcBef>
              <a:spcAft>
                <a:spcPts val="0"/>
              </a:spcAft>
              <a:buClrTx/>
              <a:buSzTx/>
              <a:buFontTx/>
              <a:buNone/>
              <a:tabLst/>
              <a:defRPr/>
            </a:pPr>
            <a:r>
              <a:rPr lang="tr-TR" b="1" dirty="0"/>
              <a:t>Proje sonrası değerlendirme raporu Madde</a:t>
            </a:r>
            <a:r>
              <a:rPr lang="tr-TR" b="1" baseline="0" dirty="0"/>
              <a:t> </a:t>
            </a:r>
            <a:r>
              <a:rPr lang="tr-TR" b="1" dirty="0"/>
              <a:t>2.14’ </a:t>
            </a:r>
            <a:r>
              <a:rPr lang="tr-TR" b="0" dirty="0" err="1"/>
              <a:t>te</a:t>
            </a:r>
            <a:r>
              <a:rPr lang="tr-TR" b="0" dirty="0"/>
              <a:t> belirtildiği</a:t>
            </a:r>
            <a:r>
              <a:rPr lang="tr-TR" b="0" baseline="0" dirty="0"/>
              <a:t> gibi</a:t>
            </a:r>
            <a:r>
              <a:rPr lang="tr-TR" b="0" dirty="0"/>
              <a:t> projenin sonuçlarının başarısı, etkilerinin sürdürülebilirliği, hedeflerin gerçekleştirilme düzeyinin proje tamamlandıktan sonra değerlendirilmesine yardımcı</a:t>
            </a:r>
            <a:r>
              <a:rPr lang="tr-TR" b="0" baseline="0" dirty="0"/>
              <a:t> olacak</a:t>
            </a:r>
            <a:r>
              <a:rPr lang="tr-TR" b="0" dirty="0"/>
              <a:t>, izlenimlerin, sorunların ve önerilerin</a:t>
            </a:r>
            <a:r>
              <a:rPr lang="tr-TR" b="0" baseline="0" dirty="0"/>
              <a:t> yer aldığı önemli bir rapordur. P</a:t>
            </a:r>
            <a:r>
              <a:rPr lang="tr-TR" b="0" dirty="0"/>
              <a:t>rojenin tamamlanmasından sonraki 3 ay içinde Ajansa sunmakla yükümlüsünüz. Sözleşme EK X’ da örneğini</a:t>
            </a:r>
            <a:r>
              <a:rPr lang="tr-TR" b="0" baseline="0" dirty="0"/>
              <a:t> inceleyebilirsiniz.</a:t>
            </a:r>
            <a:endParaRPr lang="tr-TR"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tr-TR" dirty="0"/>
          </a:p>
        </p:txBody>
      </p:sp>
      <p:sp>
        <p:nvSpPr>
          <p:cNvPr id="4" name="3 Slayt Numarası Yer Tutucusu"/>
          <p:cNvSpPr>
            <a:spLocks noGrp="1"/>
          </p:cNvSpPr>
          <p:nvPr>
            <p:ph type="sldNum" sz="quarter" idx="10"/>
          </p:nvPr>
        </p:nvSpPr>
        <p:spPr/>
        <p:txBody>
          <a:bodyPr/>
          <a:lstStyle/>
          <a:p>
            <a:fld id="{73DA18F2-418C-4B6A-8297-8814B3F1D97C}" type="slidenum">
              <a:rPr lang="tr-TR" smtClean="0"/>
              <a:pPr/>
              <a:t>7</a:t>
            </a:fld>
            <a:endParaRPr lang="tr-T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dirty="0"/>
              <a:t> Proje kapsamında yapılan faaliyetler sırasında ve/veya elde edilen çıktıların kullanımından doğacak herhangi bir zarardan Ajans sorumlu değildir. (Madde 3.1)</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dirty="0"/>
              <a:t> Destek yararlanıcısı,  proje ile ilgili olarak Ajansa verdiği tüm bilgi ve belgelerde gerçeğe uygun bilgi verdiğini ve vereceğini kabul ve taahhüt eder. (Madde 3.4)</a:t>
            </a:r>
          </a:p>
        </p:txBody>
      </p:sp>
      <p:sp>
        <p:nvSpPr>
          <p:cNvPr id="4" name="3 Slayt Numarası Yer Tutucusu"/>
          <p:cNvSpPr>
            <a:spLocks noGrp="1"/>
          </p:cNvSpPr>
          <p:nvPr>
            <p:ph type="sldNum" sz="quarter" idx="10"/>
          </p:nvPr>
        </p:nvSpPr>
        <p:spPr/>
        <p:txBody>
          <a:bodyPr/>
          <a:lstStyle/>
          <a:p>
            <a:fld id="{73DA18F2-418C-4B6A-8297-8814B3F1D97C}" type="slidenum">
              <a:rPr lang="tr-TR" smtClean="0"/>
              <a:pPr/>
              <a:t>8</a:t>
            </a:fld>
            <a:endParaRPr lang="tr-T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dirty="0"/>
              <a:t> Menfaat ilişkisi,</a:t>
            </a:r>
            <a:r>
              <a:rPr lang="tr-TR" baseline="0" dirty="0"/>
              <a:t> p</a:t>
            </a:r>
            <a:r>
              <a:rPr lang="tr-TR" dirty="0"/>
              <a:t>roje veya faaliyetin hazırlığı, değerlendirilmesi, seçimi, onayı, teknik açıdan desteklenmesi ve izlenmesi aşamalarında görev alanların görevlerinin gizliliğini veya tarafsızlığını, kendilerine, yararlanıcılara ya da başkalarına maddi veya manevi yönden haksız menfaat temini bakımından etkileyebilecek her türlü durum.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dirty="0"/>
              <a:t> </a:t>
            </a:r>
            <a:r>
              <a:rPr lang="tr-TR" sz="1200" kern="1200" dirty="0">
                <a:solidFill>
                  <a:schemeClr val="tx1"/>
                </a:solidFill>
                <a:latin typeface="+mn-lt"/>
                <a:ea typeface="+mn-ea"/>
                <a:cs typeface="+mn-cs"/>
              </a:rPr>
              <a:t>Destek yararlanıcısı, menfaat ilişkisi durumunun ortaya çıkmasını engellemek için tüm gerekli önlemleri almayı taahhüt eder ve menfaat ilişkisi oluşturan bir durumun ortaya çıkması veya ihtimalinin belirmesi halinde, Ajansı durum hakkında derhal bilgilendirir.</a:t>
            </a:r>
          </a:p>
        </p:txBody>
      </p:sp>
      <p:sp>
        <p:nvSpPr>
          <p:cNvPr id="4" name="3 Slayt Numarası Yer Tutucusu"/>
          <p:cNvSpPr>
            <a:spLocks noGrp="1"/>
          </p:cNvSpPr>
          <p:nvPr>
            <p:ph type="sldNum" sz="quarter" idx="10"/>
          </p:nvPr>
        </p:nvSpPr>
        <p:spPr/>
        <p:txBody>
          <a:bodyPr/>
          <a:lstStyle/>
          <a:p>
            <a:fld id="{73DA18F2-418C-4B6A-8297-8814B3F1D97C}" type="slidenum">
              <a:rPr lang="tr-TR" smtClean="0"/>
              <a:pPr/>
              <a:t>9</a:t>
            </a:fld>
            <a:endParaRPr lang="tr-T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tr-TR" sz="1200" kern="1200" dirty="0">
                <a:solidFill>
                  <a:schemeClr val="tx1"/>
                </a:solidFill>
                <a:latin typeface="+mn-lt"/>
                <a:ea typeface="+mn-ea"/>
                <a:cs typeface="+mn-cs"/>
              </a:rPr>
              <a:t> Destek yararlanıcısı, sözleşme kapsamında aldığı tesis, makine, ekipman, teçhizat ve diğer malzemelerin, Ajans Genel Sekreterinin gerekçeli ve yazılı izni olmaksızın  projenin sona ermesinden itibaren üç yıl süreyle mülkiyetini başkasına devredemez, rehin ve teminat olarak gösteremez, ve projede tanımlanan iş dışında başka bir iş için kullanamaz. Aksi durumda, destek yararlanıcısı destek miktarının üç katı tutarında Ajansa tazminat ödeyecektir. </a:t>
            </a:r>
          </a:p>
          <a:p>
            <a:pPr marL="0" marR="0" lvl="1"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latin typeface="+mn-lt"/>
                <a:ea typeface="+mn-ea"/>
                <a:cs typeface="+mn-cs"/>
              </a:rPr>
              <a:t>Aksi durumda, destek yararlanıcısı destek miktarının üç katı tutarında Ajansa tazminat ödeyecektir. (Madde 7.3)</a:t>
            </a:r>
          </a:p>
          <a:p>
            <a:pPr lvl="0">
              <a:buFont typeface="Arial" pitchFamily="34" charset="0"/>
              <a:buChar char="•"/>
            </a:pPr>
            <a:r>
              <a:rPr lang="tr-TR" sz="1200" kern="1200" dirty="0">
                <a:solidFill>
                  <a:schemeClr val="tx1"/>
                </a:solidFill>
                <a:latin typeface="+mn-lt"/>
                <a:ea typeface="+mn-ea"/>
                <a:cs typeface="+mn-cs"/>
              </a:rPr>
              <a:t> söz konusu tesis, makine, ekipman ve diğer malzeme, projenin sona ermesinden itibaren üç yıl süreyle Ajans Genel Sekreterinin gerekçeli ve yazılı izni olmaksızın TRC3 dışına çıkarılamaz. Aksi halde destek yararlanıcısı söz konusu tesis ve taşınırlar için sağladığı destek miktarının üç katı tutarında Ajansa tazminat ödeyecektir. (Madde 7.4)</a:t>
            </a:r>
          </a:p>
          <a:p>
            <a:r>
              <a:rPr lang="tr-TR" sz="1200" kern="1200" dirty="0">
                <a:solidFill>
                  <a:schemeClr val="tx1"/>
                </a:solidFill>
                <a:latin typeface="+mn-lt"/>
                <a:ea typeface="+mn-ea"/>
                <a:cs typeface="+mn-cs"/>
              </a:rPr>
              <a:t> </a:t>
            </a:r>
          </a:p>
          <a:p>
            <a:pPr marL="0" marR="0" lvl="1" indent="0" algn="l" defTabSz="914400" rtl="0" eaLnBrk="1" fontAlgn="auto" latinLnBrk="0" hangingPunct="1">
              <a:lnSpc>
                <a:spcPct val="100000"/>
              </a:lnSpc>
              <a:spcBef>
                <a:spcPts val="0"/>
              </a:spcBef>
              <a:spcAft>
                <a:spcPts val="0"/>
              </a:spcAft>
              <a:buClrTx/>
              <a:buSzTx/>
              <a:buFontTx/>
              <a:buNone/>
              <a:tabLst/>
              <a:defRPr/>
            </a:pPr>
            <a:endParaRPr lang="tr-TR" sz="1200" kern="1200" dirty="0">
              <a:solidFill>
                <a:schemeClr val="tx1"/>
              </a:solidFill>
              <a:latin typeface="+mn-lt"/>
              <a:ea typeface="+mn-ea"/>
              <a:cs typeface="+mn-cs"/>
            </a:endParaRPr>
          </a:p>
        </p:txBody>
      </p:sp>
      <p:sp>
        <p:nvSpPr>
          <p:cNvPr id="4" name="3 Slayt Numarası Yer Tutucusu"/>
          <p:cNvSpPr>
            <a:spLocks noGrp="1"/>
          </p:cNvSpPr>
          <p:nvPr>
            <p:ph type="sldNum" sz="quarter" idx="10"/>
          </p:nvPr>
        </p:nvSpPr>
        <p:spPr/>
        <p:txBody>
          <a:bodyPr/>
          <a:lstStyle/>
          <a:p>
            <a:fld id="{73DA18F2-418C-4B6A-8297-8814B3F1D97C}" type="slidenum">
              <a:rPr lang="tr-TR" smtClean="0"/>
              <a:pPr/>
              <a:t>11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a:solidFill>
                <a:prstClr val="white"/>
              </a:solidFill>
            </a:endParaRPr>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pPr>
              <a:defRPr/>
            </a:pPr>
            <a:r>
              <a:rPr lang="tr-TR">
                <a:solidFill>
                  <a:srgbClr val="438086"/>
                </a:solidFill>
              </a:rPr>
              <a:t>www.dika.org.tr</a:t>
            </a:r>
          </a:p>
        </p:txBody>
      </p:sp>
      <p:sp>
        <p:nvSpPr>
          <p:cNvPr id="17" name="Footer Placeholder 16"/>
          <p:cNvSpPr>
            <a:spLocks noGrp="1"/>
          </p:cNvSpPr>
          <p:nvPr>
            <p:ph type="ftr" sz="quarter" idx="11"/>
          </p:nvPr>
        </p:nvSpPr>
        <p:spPr>
          <a:xfrm>
            <a:off x="5410200" y="4205288"/>
            <a:ext cx="1295400" cy="457200"/>
          </a:xfrm>
        </p:spPr>
        <p:txBody>
          <a:bodyPr/>
          <a:lstStyle/>
          <a:p>
            <a:pPr>
              <a:defRPr/>
            </a:pPr>
            <a:r>
              <a:rPr lang="tr-TR" dirty="0">
                <a:solidFill>
                  <a:srgbClr val="438086"/>
                </a:solidFill>
              </a:rPr>
              <a:t>Dicle Kalkınma Ajansı</a:t>
            </a:r>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pPr>
              <a:defRPr/>
            </a:pPr>
            <a:fld id="{F95A4A0E-7B37-4ED0-B16F-FF7032FF4740}" type="slidenum">
              <a:rPr lang="tr-TR" smtClean="0">
                <a:solidFill>
                  <a:prstClr val="white"/>
                </a:solidFill>
              </a:rPr>
              <a:pPr>
                <a:defRPr/>
              </a:pPr>
              <a:t>‹#›</a:t>
            </a:fld>
            <a:endParaRPr lang="tr-TR">
              <a:solidFill>
                <a:prstClr val="white"/>
              </a:solidFill>
            </a:endParaRPr>
          </a:p>
        </p:txBody>
      </p:sp>
    </p:spTree>
  </p:cSld>
  <p:clrMapOvr>
    <a:masterClrMapping/>
  </p:clrMapOvr>
  <p:transition spd="med" advClick="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tr-TR">
                <a:solidFill>
                  <a:srgbClr val="438086"/>
                </a:solidFill>
              </a:rPr>
              <a:t>www.dika.org.tr</a:t>
            </a:r>
          </a:p>
        </p:txBody>
      </p:sp>
      <p:sp>
        <p:nvSpPr>
          <p:cNvPr id="5" name="Footer Placeholder 4"/>
          <p:cNvSpPr>
            <a:spLocks noGrp="1"/>
          </p:cNvSpPr>
          <p:nvPr>
            <p:ph type="ftr" sz="quarter" idx="11"/>
          </p:nvPr>
        </p:nvSpPr>
        <p:spPr/>
        <p:txBody>
          <a:bodyPr/>
          <a:lstStyle/>
          <a:p>
            <a:pPr>
              <a:defRPr/>
            </a:pPr>
            <a:r>
              <a:rPr lang="tr-TR" dirty="0">
                <a:solidFill>
                  <a:srgbClr val="438086"/>
                </a:solidFill>
              </a:rPr>
              <a:t>Dicle Kalkınma Ajansı</a:t>
            </a:r>
          </a:p>
        </p:txBody>
      </p:sp>
      <p:sp>
        <p:nvSpPr>
          <p:cNvPr id="6" name="Slide Number Placeholder 5"/>
          <p:cNvSpPr>
            <a:spLocks noGrp="1"/>
          </p:cNvSpPr>
          <p:nvPr>
            <p:ph type="sldNum" sz="quarter" idx="12"/>
          </p:nvPr>
        </p:nvSpPr>
        <p:spPr/>
        <p:txBody>
          <a:bodyPr/>
          <a:lstStyle/>
          <a:p>
            <a:pPr>
              <a:defRPr/>
            </a:pPr>
            <a:fld id="{F95A4A0E-7B37-4ED0-B16F-FF7032FF4740}" type="slidenum">
              <a:rPr lang="tr-TR" smtClean="0"/>
              <a:pPr>
                <a:defRPr/>
              </a:pPr>
              <a:t>‹#›</a:t>
            </a:fld>
            <a:endParaRPr lang="tr-TR"/>
          </a:p>
        </p:txBody>
      </p:sp>
    </p:spTree>
  </p:cSld>
  <p:clrMapOvr>
    <a:masterClrMapping/>
  </p:clrMapOvr>
  <p:transition spd="med" advClick="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tr-TR">
                <a:solidFill>
                  <a:srgbClr val="438086"/>
                </a:solidFill>
              </a:rPr>
              <a:t>www.dika.org.tr</a:t>
            </a:r>
          </a:p>
        </p:txBody>
      </p:sp>
      <p:sp>
        <p:nvSpPr>
          <p:cNvPr id="5" name="Footer Placeholder 4"/>
          <p:cNvSpPr>
            <a:spLocks noGrp="1"/>
          </p:cNvSpPr>
          <p:nvPr>
            <p:ph type="ftr" sz="quarter" idx="11"/>
          </p:nvPr>
        </p:nvSpPr>
        <p:spPr/>
        <p:txBody>
          <a:bodyPr/>
          <a:lstStyle/>
          <a:p>
            <a:pPr>
              <a:defRPr/>
            </a:pPr>
            <a:r>
              <a:rPr lang="tr-TR" dirty="0">
                <a:solidFill>
                  <a:srgbClr val="438086"/>
                </a:solidFill>
              </a:rPr>
              <a:t>Dicle Kalkınma Ajansı</a:t>
            </a:r>
          </a:p>
        </p:txBody>
      </p:sp>
      <p:sp>
        <p:nvSpPr>
          <p:cNvPr id="6" name="Slide Number Placeholder 5"/>
          <p:cNvSpPr>
            <a:spLocks noGrp="1"/>
          </p:cNvSpPr>
          <p:nvPr>
            <p:ph type="sldNum" sz="quarter" idx="12"/>
          </p:nvPr>
        </p:nvSpPr>
        <p:spPr/>
        <p:txBody>
          <a:bodyPr/>
          <a:lstStyle/>
          <a:p>
            <a:pPr>
              <a:defRPr/>
            </a:pPr>
            <a:fld id="{F95A4A0E-7B37-4ED0-B16F-FF7032FF4740}" type="slidenum">
              <a:rPr lang="tr-TR" smtClean="0"/>
              <a:pPr>
                <a:defRPr/>
              </a:pPr>
              <a:t>‹#›</a:t>
            </a:fld>
            <a:endParaRPr lang="tr-TR"/>
          </a:p>
        </p:txBody>
      </p:sp>
    </p:spTree>
  </p:cSld>
  <p:clrMapOvr>
    <a:masterClrMapping/>
  </p:clrMapOvr>
  <p:transition spd="med" advClick="0">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cSld name="Başlık, Metin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38175"/>
            <a:ext cx="8229600" cy="779463"/>
          </a:xfrm>
        </p:spPr>
        <p:txBody>
          <a:bodyPr/>
          <a:lstStyle/>
          <a:p>
            <a:r>
              <a:rPr lang="tr-TR"/>
              <a:t>Asıl başlık stili için tıklatın</a:t>
            </a:r>
          </a:p>
        </p:txBody>
      </p:sp>
      <p:sp>
        <p:nvSpPr>
          <p:cNvPr id="3" name="2 Metin Yer Tutucusu"/>
          <p:cNvSpPr>
            <a:spLocks noGrp="1"/>
          </p:cNvSpPr>
          <p:nvPr>
            <p:ph type="body" sz="half" idx="1"/>
          </p:nvPr>
        </p:nvSpPr>
        <p:spPr>
          <a:xfrm>
            <a:off x="457200" y="1600200"/>
            <a:ext cx="4038600" cy="44211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4211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a:xfrm>
            <a:off x="457200" y="6519863"/>
            <a:ext cx="2133600" cy="338137"/>
          </a:xfrm>
        </p:spPr>
        <p:txBody>
          <a:bodyPr/>
          <a:lstStyle>
            <a:lvl1pPr>
              <a:defRPr/>
            </a:lvl1pPr>
          </a:lstStyle>
          <a:p>
            <a:r>
              <a:rPr lang="tr-TR">
                <a:solidFill>
                  <a:srgbClr val="438086"/>
                </a:solidFill>
              </a:rPr>
              <a:t>www.dika.org.tr</a:t>
            </a:r>
            <a:endParaRPr lang="en-GB">
              <a:solidFill>
                <a:srgbClr val="438086"/>
              </a:solidFill>
            </a:endParaRPr>
          </a:p>
        </p:txBody>
      </p:sp>
      <p:sp>
        <p:nvSpPr>
          <p:cNvPr id="6" name="5 Altbilgi Yer Tutucusu"/>
          <p:cNvSpPr>
            <a:spLocks noGrp="1"/>
          </p:cNvSpPr>
          <p:nvPr>
            <p:ph type="ftr" sz="quarter" idx="11"/>
          </p:nvPr>
        </p:nvSpPr>
        <p:spPr>
          <a:xfrm>
            <a:off x="3124200" y="6519863"/>
            <a:ext cx="2895600" cy="338137"/>
          </a:xfrm>
        </p:spPr>
        <p:txBody>
          <a:bodyPr/>
          <a:lstStyle>
            <a:lvl1pPr>
              <a:defRPr/>
            </a:lvl1pPr>
          </a:lstStyle>
          <a:p>
            <a:r>
              <a:rPr lang="en-GB">
                <a:solidFill>
                  <a:srgbClr val="438086"/>
                </a:solidFill>
              </a:rPr>
              <a:t>Dicle Kalkınma Ajansı</a:t>
            </a:r>
          </a:p>
        </p:txBody>
      </p:sp>
      <p:sp>
        <p:nvSpPr>
          <p:cNvPr id="7" name="6 Slayt Numarası Yer Tutucusu"/>
          <p:cNvSpPr>
            <a:spLocks noGrp="1"/>
          </p:cNvSpPr>
          <p:nvPr>
            <p:ph type="sldNum" sz="quarter" idx="12"/>
          </p:nvPr>
        </p:nvSpPr>
        <p:spPr>
          <a:xfrm>
            <a:off x="6553200" y="6551613"/>
            <a:ext cx="2133600" cy="338137"/>
          </a:xfrm>
        </p:spPr>
        <p:txBody>
          <a:bodyPr/>
          <a:lstStyle>
            <a:lvl1pPr>
              <a:defRPr/>
            </a:lvl1pPr>
          </a:lstStyle>
          <a:p>
            <a:fld id="{BE8B909B-6484-499F-B493-64EAD1D03D21}" type="slidenum">
              <a:rPr lang="en-GB"/>
              <a:pPr/>
              <a:t>‹#›</a:t>
            </a:fld>
            <a:endParaRPr lang="en-GB"/>
          </a:p>
        </p:txBody>
      </p:sp>
    </p:spTree>
  </p:cSld>
  <p:clrMapOvr>
    <a:masterClrMapping/>
  </p:clrMapOvr>
  <p:transition spd="med" advClick="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r>
              <a:rPr lang="tr-TR">
                <a:solidFill>
                  <a:srgbClr val="438086"/>
                </a:solidFill>
              </a:rPr>
              <a:t>www.dika.org.tr</a:t>
            </a:r>
          </a:p>
        </p:txBody>
      </p:sp>
      <p:sp>
        <p:nvSpPr>
          <p:cNvPr id="5" name="Footer Placeholder 4"/>
          <p:cNvSpPr>
            <a:spLocks noGrp="1"/>
          </p:cNvSpPr>
          <p:nvPr>
            <p:ph type="ftr" sz="quarter" idx="11"/>
          </p:nvPr>
        </p:nvSpPr>
        <p:spPr/>
        <p:txBody>
          <a:bodyPr/>
          <a:lstStyle/>
          <a:p>
            <a:pPr>
              <a:defRPr/>
            </a:pPr>
            <a:r>
              <a:rPr lang="tr-TR" dirty="0">
                <a:solidFill>
                  <a:srgbClr val="438086"/>
                </a:solidFill>
              </a:rPr>
              <a:t>Dicle Kalkınma Ajansı</a:t>
            </a:r>
          </a:p>
        </p:txBody>
      </p:sp>
      <p:sp>
        <p:nvSpPr>
          <p:cNvPr id="6" name="Slide Number Placeholder 5"/>
          <p:cNvSpPr>
            <a:spLocks noGrp="1"/>
          </p:cNvSpPr>
          <p:nvPr>
            <p:ph type="sldNum" sz="quarter" idx="12"/>
          </p:nvPr>
        </p:nvSpPr>
        <p:spPr/>
        <p:txBody>
          <a:bodyPr/>
          <a:lstStyle/>
          <a:p>
            <a:pPr>
              <a:defRPr/>
            </a:pPr>
            <a:fld id="{F95A4A0E-7B37-4ED0-B16F-FF7032FF4740}" type="slidenum">
              <a:rPr lang="tr-TR" smtClean="0"/>
              <a:pPr>
                <a:defRPr/>
              </a:pPr>
              <a:t>‹#›</a:t>
            </a:fld>
            <a:endParaRPr lang="tr-TR"/>
          </a:p>
        </p:txBody>
      </p:sp>
    </p:spTree>
  </p:cSld>
  <p:clrMapOvr>
    <a:masterClrMapping/>
  </p:clrMapOvr>
  <p:transition spd="med" advClick="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r>
              <a:rPr lang="tr-TR">
                <a:solidFill>
                  <a:srgbClr val="438086"/>
                </a:solidFill>
              </a:rPr>
              <a:t>www.dika.org.tr</a:t>
            </a:r>
          </a:p>
        </p:txBody>
      </p:sp>
      <p:sp>
        <p:nvSpPr>
          <p:cNvPr id="5" name="Footer Placeholder 4"/>
          <p:cNvSpPr>
            <a:spLocks noGrp="1"/>
          </p:cNvSpPr>
          <p:nvPr>
            <p:ph type="ftr" sz="quarter" idx="11"/>
          </p:nvPr>
        </p:nvSpPr>
        <p:spPr/>
        <p:txBody>
          <a:bodyPr/>
          <a:lstStyle/>
          <a:p>
            <a:pPr>
              <a:defRPr/>
            </a:pPr>
            <a:r>
              <a:rPr lang="tr-TR" dirty="0">
                <a:solidFill>
                  <a:srgbClr val="438086"/>
                </a:solidFill>
              </a:rPr>
              <a:t>Dicle Kalkınma Ajansı</a:t>
            </a:r>
          </a:p>
        </p:txBody>
      </p:sp>
      <p:sp>
        <p:nvSpPr>
          <p:cNvPr id="6" name="Slide Number Placeholder 5"/>
          <p:cNvSpPr>
            <a:spLocks noGrp="1"/>
          </p:cNvSpPr>
          <p:nvPr>
            <p:ph type="sldNum" sz="quarter" idx="12"/>
          </p:nvPr>
        </p:nvSpPr>
        <p:spPr/>
        <p:txBody>
          <a:bodyPr/>
          <a:lstStyle/>
          <a:p>
            <a:pPr>
              <a:defRPr/>
            </a:pPr>
            <a:fld id="{F95A4A0E-7B37-4ED0-B16F-FF7032FF4740}" type="slidenum">
              <a:rPr lang="tr-TR" smtClean="0"/>
              <a:pPr>
                <a:defRPr/>
              </a:pPr>
              <a:t>‹#›</a:t>
            </a:fld>
            <a:endParaRPr lang="tr-TR"/>
          </a:p>
        </p:txBody>
      </p:sp>
    </p:spTree>
  </p:cSld>
  <p:clrMapOvr>
    <a:masterClrMapping/>
  </p:clrMapOvr>
  <p:transition spd="med" advClick="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r>
              <a:rPr lang="tr-TR">
                <a:solidFill>
                  <a:srgbClr val="438086"/>
                </a:solidFill>
              </a:rPr>
              <a:t>www.dika.org.tr</a:t>
            </a:r>
          </a:p>
        </p:txBody>
      </p:sp>
      <p:sp>
        <p:nvSpPr>
          <p:cNvPr id="6" name="Footer Placeholder 5"/>
          <p:cNvSpPr>
            <a:spLocks noGrp="1"/>
          </p:cNvSpPr>
          <p:nvPr>
            <p:ph type="ftr" sz="quarter" idx="11"/>
          </p:nvPr>
        </p:nvSpPr>
        <p:spPr/>
        <p:txBody>
          <a:bodyPr/>
          <a:lstStyle/>
          <a:p>
            <a:pPr>
              <a:defRPr/>
            </a:pPr>
            <a:r>
              <a:rPr lang="tr-TR" dirty="0">
                <a:solidFill>
                  <a:srgbClr val="438086"/>
                </a:solidFill>
              </a:rPr>
              <a:t>Dicle Kalkınma Ajansı</a:t>
            </a:r>
          </a:p>
        </p:txBody>
      </p:sp>
      <p:sp>
        <p:nvSpPr>
          <p:cNvPr id="7" name="Slide Number Placeholder 6"/>
          <p:cNvSpPr>
            <a:spLocks noGrp="1"/>
          </p:cNvSpPr>
          <p:nvPr>
            <p:ph type="sldNum" sz="quarter" idx="12"/>
          </p:nvPr>
        </p:nvSpPr>
        <p:spPr/>
        <p:txBody>
          <a:bodyPr/>
          <a:lstStyle/>
          <a:p>
            <a:pPr>
              <a:defRPr/>
            </a:pPr>
            <a:fld id="{F95A4A0E-7B37-4ED0-B16F-FF7032FF4740}" type="slidenum">
              <a:rPr lang="tr-TR" smtClean="0"/>
              <a:pPr>
                <a:defRPr/>
              </a:pPr>
              <a:t>‹#›</a:t>
            </a:fld>
            <a:endParaRPr lang="tr-TR"/>
          </a:p>
        </p:txBody>
      </p:sp>
    </p:spTree>
  </p:cSld>
  <p:clrMapOvr>
    <a:masterClrMapping/>
  </p:clrMapOvr>
  <p:transition spd="med" advClick="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pPr>
              <a:defRPr/>
            </a:pPr>
            <a:r>
              <a:rPr lang="tr-TR">
                <a:solidFill>
                  <a:srgbClr val="438086"/>
                </a:solidFill>
              </a:rPr>
              <a:t>www.dika.org.tr</a:t>
            </a:r>
          </a:p>
        </p:txBody>
      </p:sp>
      <p:sp>
        <p:nvSpPr>
          <p:cNvPr id="27" name="Slide Number Placeholder 26"/>
          <p:cNvSpPr>
            <a:spLocks noGrp="1"/>
          </p:cNvSpPr>
          <p:nvPr>
            <p:ph type="sldNum" sz="quarter" idx="11"/>
          </p:nvPr>
        </p:nvSpPr>
        <p:spPr/>
        <p:txBody>
          <a:bodyPr rtlCol="0"/>
          <a:lstStyle/>
          <a:p>
            <a:pPr>
              <a:defRPr/>
            </a:pPr>
            <a:fld id="{F95A4A0E-7B37-4ED0-B16F-FF7032FF4740}" type="slidenum">
              <a:rPr lang="tr-TR" smtClean="0"/>
              <a:pPr>
                <a:defRPr/>
              </a:pPr>
              <a:t>‹#›</a:t>
            </a:fld>
            <a:endParaRPr lang="tr-TR"/>
          </a:p>
        </p:txBody>
      </p:sp>
      <p:sp>
        <p:nvSpPr>
          <p:cNvPr id="28" name="Footer Placeholder 27"/>
          <p:cNvSpPr>
            <a:spLocks noGrp="1"/>
          </p:cNvSpPr>
          <p:nvPr>
            <p:ph type="ftr" sz="quarter" idx="12"/>
          </p:nvPr>
        </p:nvSpPr>
        <p:spPr/>
        <p:txBody>
          <a:bodyPr rtlCol="0"/>
          <a:lstStyle/>
          <a:p>
            <a:pPr>
              <a:defRPr/>
            </a:pPr>
            <a:r>
              <a:rPr lang="tr-TR" dirty="0">
                <a:solidFill>
                  <a:srgbClr val="438086"/>
                </a:solidFill>
              </a:rPr>
              <a:t>Dicle Kalkınma Ajansı</a:t>
            </a:r>
          </a:p>
        </p:txBody>
      </p:sp>
    </p:spTree>
  </p:cSld>
  <p:clrMapOvr>
    <a:masterClrMapping/>
  </p:clrMapOvr>
  <p:transition spd="med" advClick="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pPr>
              <a:defRPr/>
            </a:pPr>
            <a:r>
              <a:rPr lang="tr-TR">
                <a:solidFill>
                  <a:srgbClr val="438086"/>
                </a:solidFill>
              </a:rPr>
              <a:t>www.dika.org.tr</a:t>
            </a:r>
          </a:p>
        </p:txBody>
      </p:sp>
      <p:sp>
        <p:nvSpPr>
          <p:cNvPr id="4" name="Footer Placeholder 3"/>
          <p:cNvSpPr>
            <a:spLocks noGrp="1"/>
          </p:cNvSpPr>
          <p:nvPr>
            <p:ph type="ftr" sz="quarter" idx="11"/>
          </p:nvPr>
        </p:nvSpPr>
        <p:spPr>
          <a:xfrm>
            <a:off x="5257800" y="612648"/>
            <a:ext cx="1325880" cy="457200"/>
          </a:xfrm>
        </p:spPr>
        <p:txBody>
          <a:bodyPr/>
          <a:lstStyle/>
          <a:p>
            <a:pPr>
              <a:defRPr/>
            </a:pPr>
            <a:r>
              <a:rPr lang="tr-TR" dirty="0">
                <a:solidFill>
                  <a:srgbClr val="438086"/>
                </a:solidFill>
              </a:rPr>
              <a:t>Dicle Kalkınma Ajansı</a:t>
            </a:r>
          </a:p>
        </p:txBody>
      </p:sp>
      <p:sp>
        <p:nvSpPr>
          <p:cNvPr id="5" name="Slide Number Placeholder 4"/>
          <p:cNvSpPr>
            <a:spLocks noGrp="1"/>
          </p:cNvSpPr>
          <p:nvPr>
            <p:ph type="sldNum" sz="quarter" idx="12"/>
          </p:nvPr>
        </p:nvSpPr>
        <p:spPr>
          <a:xfrm>
            <a:off x="8174736" y="2272"/>
            <a:ext cx="762000" cy="365760"/>
          </a:xfrm>
        </p:spPr>
        <p:txBody>
          <a:bodyPr/>
          <a:lstStyle/>
          <a:p>
            <a:pPr>
              <a:defRPr/>
            </a:pPr>
            <a:fld id="{F95A4A0E-7B37-4ED0-B16F-FF7032FF4740}" type="slidenum">
              <a:rPr lang="tr-TR" smtClean="0"/>
              <a:pPr>
                <a:defRPr/>
              </a:pPr>
              <a:t>‹#›</a:t>
            </a:fld>
            <a:endParaRPr lang="tr-TR"/>
          </a:p>
        </p:txBody>
      </p:sp>
    </p:spTree>
  </p:cSld>
  <p:clrMapOvr>
    <a:masterClrMapping/>
  </p:clrMapOvr>
  <p:transition spd="med" advClick="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tr-TR">
                <a:solidFill>
                  <a:srgbClr val="438086"/>
                </a:solidFill>
              </a:rPr>
              <a:t>www.dika.org.tr</a:t>
            </a:r>
          </a:p>
        </p:txBody>
      </p:sp>
      <p:sp>
        <p:nvSpPr>
          <p:cNvPr id="3" name="Footer Placeholder 2"/>
          <p:cNvSpPr>
            <a:spLocks noGrp="1"/>
          </p:cNvSpPr>
          <p:nvPr>
            <p:ph type="ftr" sz="quarter" idx="11"/>
          </p:nvPr>
        </p:nvSpPr>
        <p:spPr/>
        <p:txBody>
          <a:bodyPr/>
          <a:lstStyle/>
          <a:p>
            <a:pPr>
              <a:defRPr/>
            </a:pPr>
            <a:r>
              <a:rPr lang="tr-TR" dirty="0">
                <a:solidFill>
                  <a:srgbClr val="438086"/>
                </a:solidFill>
              </a:rPr>
              <a:t>Dicle Kalkınma Ajansı</a:t>
            </a:r>
          </a:p>
        </p:txBody>
      </p:sp>
      <p:sp>
        <p:nvSpPr>
          <p:cNvPr id="4" name="Slide Number Placeholder 3"/>
          <p:cNvSpPr>
            <a:spLocks noGrp="1"/>
          </p:cNvSpPr>
          <p:nvPr>
            <p:ph type="sldNum" sz="quarter" idx="12"/>
          </p:nvPr>
        </p:nvSpPr>
        <p:spPr/>
        <p:txBody>
          <a:bodyPr/>
          <a:lstStyle/>
          <a:p>
            <a:pPr>
              <a:defRPr/>
            </a:pPr>
            <a:fld id="{F95A4A0E-7B37-4ED0-B16F-FF7032FF4740}" type="slidenum">
              <a:rPr lang="tr-TR" smtClean="0"/>
              <a:pPr>
                <a:defRPr/>
              </a:pPr>
              <a:t>‹#›</a:t>
            </a:fld>
            <a:endParaRPr lang="tr-TR"/>
          </a:p>
        </p:txBody>
      </p:sp>
    </p:spTree>
  </p:cSld>
  <p:clrMapOvr>
    <a:masterClrMapping/>
  </p:clrMapOvr>
  <p:transition spd="med" advClick="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r>
              <a:rPr lang="tr-TR">
                <a:solidFill>
                  <a:srgbClr val="438086"/>
                </a:solidFill>
              </a:rPr>
              <a:t>www.dika.org.tr</a:t>
            </a:r>
          </a:p>
        </p:txBody>
      </p:sp>
      <p:sp>
        <p:nvSpPr>
          <p:cNvPr id="6" name="Footer Placeholder 5"/>
          <p:cNvSpPr>
            <a:spLocks noGrp="1"/>
          </p:cNvSpPr>
          <p:nvPr>
            <p:ph type="ftr" sz="quarter" idx="11"/>
          </p:nvPr>
        </p:nvSpPr>
        <p:spPr/>
        <p:txBody>
          <a:bodyPr/>
          <a:lstStyle/>
          <a:p>
            <a:pPr>
              <a:defRPr/>
            </a:pPr>
            <a:r>
              <a:rPr lang="tr-TR" dirty="0">
                <a:solidFill>
                  <a:srgbClr val="438086"/>
                </a:solidFill>
              </a:rPr>
              <a:t>Dicle Kalkınma Ajansı</a:t>
            </a:r>
          </a:p>
        </p:txBody>
      </p:sp>
      <p:sp>
        <p:nvSpPr>
          <p:cNvPr id="7" name="Slide Number Placeholder 6"/>
          <p:cNvSpPr>
            <a:spLocks noGrp="1"/>
          </p:cNvSpPr>
          <p:nvPr>
            <p:ph type="sldNum" sz="quarter" idx="12"/>
          </p:nvPr>
        </p:nvSpPr>
        <p:spPr/>
        <p:txBody>
          <a:bodyPr/>
          <a:lstStyle/>
          <a:p>
            <a:pPr>
              <a:defRPr/>
            </a:pPr>
            <a:fld id="{F95A4A0E-7B37-4ED0-B16F-FF7032FF4740}" type="slidenum">
              <a:rPr lang="tr-TR" smtClean="0"/>
              <a:pPr>
                <a:defRPr/>
              </a:pPr>
              <a:t>‹#›</a:t>
            </a:fld>
            <a:endParaRPr lang="tr-TR"/>
          </a:p>
        </p:txBody>
      </p:sp>
    </p:spTree>
  </p:cSld>
  <p:clrMapOvr>
    <a:masterClrMapping/>
  </p:clrMapOvr>
  <p:transition spd="med" advClick="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r>
              <a:rPr lang="tr-TR">
                <a:solidFill>
                  <a:srgbClr val="438086"/>
                </a:solidFill>
              </a:rPr>
              <a:t>www.dika.org.tr</a:t>
            </a:r>
          </a:p>
        </p:txBody>
      </p:sp>
      <p:sp>
        <p:nvSpPr>
          <p:cNvPr id="6" name="Footer Placeholder 5"/>
          <p:cNvSpPr>
            <a:spLocks noGrp="1"/>
          </p:cNvSpPr>
          <p:nvPr>
            <p:ph type="ftr" sz="quarter" idx="11"/>
          </p:nvPr>
        </p:nvSpPr>
        <p:spPr/>
        <p:txBody>
          <a:bodyPr/>
          <a:lstStyle/>
          <a:p>
            <a:pPr>
              <a:defRPr/>
            </a:pPr>
            <a:r>
              <a:rPr lang="tr-TR" dirty="0">
                <a:solidFill>
                  <a:srgbClr val="438086"/>
                </a:solidFill>
              </a:rPr>
              <a:t>Dicle Kalkınma Ajansı</a:t>
            </a:r>
          </a:p>
        </p:txBody>
      </p:sp>
      <p:sp>
        <p:nvSpPr>
          <p:cNvPr id="7" name="Slide Number Placeholder 6"/>
          <p:cNvSpPr>
            <a:spLocks noGrp="1"/>
          </p:cNvSpPr>
          <p:nvPr>
            <p:ph type="sldNum" sz="quarter" idx="12"/>
          </p:nvPr>
        </p:nvSpPr>
        <p:spPr/>
        <p:txBody>
          <a:bodyPr/>
          <a:lstStyle/>
          <a:p>
            <a:pPr>
              <a:defRPr/>
            </a:pPr>
            <a:fld id="{F95A4A0E-7B37-4ED0-B16F-FF7032FF4740}" type="slidenum">
              <a:rPr lang="tr-TR" smtClean="0"/>
              <a:pPr>
                <a:defRPr/>
              </a:pPr>
              <a:t>‹#›</a:t>
            </a:fld>
            <a:endParaRPr lang="tr-TR"/>
          </a:p>
        </p:txBody>
      </p:sp>
    </p:spTree>
  </p:cSld>
  <p:clrMapOvr>
    <a:masterClrMapping/>
  </p:clrMapOvr>
  <p:transition spd="med" advClick="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pPr>
            <a:endParaRPr lang="en-US" dirty="0">
              <a:solidFill>
                <a:prstClr val="white"/>
              </a:solidFill>
            </a:endParaRPr>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fontAlgn="base">
              <a:spcBef>
                <a:spcPct val="0"/>
              </a:spcBef>
              <a:spcAft>
                <a:spcPct val="0"/>
              </a:spcAft>
              <a:defRPr/>
            </a:pPr>
            <a:r>
              <a:rPr lang="tr-TR">
                <a:solidFill>
                  <a:srgbClr val="438086"/>
                </a:solidFill>
                <a:latin typeface="Arial" pitchFamily="34" charset="0"/>
                <a:cs typeface="Arial" pitchFamily="34" charset="0"/>
              </a:rPr>
              <a:t>www.dika.org.tr</a:t>
            </a:r>
            <a:endParaRPr lang="tr-TR" dirty="0">
              <a:solidFill>
                <a:srgbClr val="438086"/>
              </a:solidFill>
              <a:latin typeface="Arial" pitchFamily="34" charset="0"/>
              <a:cs typeface="Arial" pitchFamily="34" charset="0"/>
            </a:endParaRPr>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fontAlgn="base">
              <a:spcBef>
                <a:spcPct val="0"/>
              </a:spcBef>
              <a:spcAft>
                <a:spcPct val="0"/>
              </a:spcAft>
              <a:defRPr/>
            </a:pPr>
            <a:r>
              <a:rPr lang="tr-TR" dirty="0">
                <a:solidFill>
                  <a:srgbClr val="438086"/>
                </a:solidFill>
                <a:latin typeface="Arial" pitchFamily="34" charset="0"/>
                <a:cs typeface="Arial" pitchFamily="34" charset="0"/>
              </a:rPr>
              <a:t>Dicle Kalkınma Ajansı</a:t>
            </a:r>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pPr fontAlgn="base">
              <a:spcBef>
                <a:spcPct val="0"/>
              </a:spcBef>
              <a:spcAft>
                <a:spcPct val="0"/>
              </a:spcAft>
              <a:defRPr/>
            </a:pPr>
            <a:fld id="{F95A4A0E-7B37-4ED0-B16F-FF7032FF4740}" type="slidenum">
              <a:rPr lang="tr-TR" smtClean="0">
                <a:latin typeface="Arial" pitchFamily="34" charset="0"/>
                <a:cs typeface="Arial" pitchFamily="34" charset="0"/>
              </a:rPr>
              <a:pPr fontAlgn="base">
                <a:spcBef>
                  <a:spcPct val="0"/>
                </a:spcBef>
                <a:spcAft>
                  <a:spcPct val="0"/>
                </a:spcAft>
                <a:defRPr/>
              </a:pPr>
              <a:t>‹#›</a:t>
            </a:fld>
            <a:endParaRPr lang="tr-TR">
              <a:latin typeface="Arial" pitchFamily="34" charset="0"/>
              <a:cs typeface="Arial" pitchFamily="34"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med" advClick="0">
    <p:fade/>
  </p:transition>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4.jpeg"/><Relationship Id="rId7" Type="http://schemas.openxmlformats.org/officeDocument/2006/relationships/image" Target="../media/image5.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hyperlink" Target="2009%20s&#246;zle&#351;me%20belgeleri/ZEY&#304;LNAME.docx" TargetMode="External"/><Relationship Id="rId4" Type="http://schemas.openxmlformats.org/officeDocument/2006/relationships/hyperlink" Target="2009%20s&#246;zle&#351;me%20belgeleri/B&#304;LD&#304;R&#304;M.docx"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4.jpeg"/><Relationship Id="rId7" Type="http://schemas.openxmlformats.org/officeDocument/2006/relationships/diagramColors" Target="../diagrams/colors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10" Type="http://schemas.openxmlformats.org/officeDocument/2006/relationships/image" Target="../media/image6.jpeg"/><Relationship Id="rId4" Type="http://schemas.openxmlformats.org/officeDocument/2006/relationships/diagramData" Target="../diagrams/data1.xml"/><Relationship Id="rId9" Type="http://schemas.openxmlformats.org/officeDocument/2006/relationships/image" Target="../media/image5.jpeg"/></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12.png"/></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4.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3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8.png"/><Relationship Id="rId4" Type="http://schemas.openxmlformats.org/officeDocument/2006/relationships/image" Target="../media/image7.png"/></Relationships>
</file>

<file path=ppt/slides/_rels/slide4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5.xml"/><Relationship Id="rId1" Type="http://schemas.openxmlformats.org/officeDocument/2006/relationships/slideLayout" Target="../slideLayouts/slideLayout6.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13.jpeg"/></Relationships>
</file>

<file path=ppt/slides/_rels/slide4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4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4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48.xml.rels><?xml version="1.0" encoding="UTF-8" standalone="yes"?>
<Relationships xmlns="http://schemas.openxmlformats.org/package/2006/relationships"><Relationship Id="rId3" Type="http://schemas.openxmlformats.org/officeDocument/2006/relationships/hyperlink" Target="mailto:suat.ucar@dika.org.tr" TargetMode="External"/><Relationship Id="rId7" Type="http://schemas.openxmlformats.org/officeDocument/2006/relationships/image" Target="../media/image6.jpeg"/><Relationship Id="rId2" Type="http://schemas.openxmlformats.org/officeDocument/2006/relationships/hyperlink" Target="mailto:Fatih.akg&#252;l@dika.org.tr" TargetMode="External"/><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hyperlink" Target="mailto:mfatih.kaya@dika.org.tr" TargetMode="External"/><Relationship Id="rId4" Type="http://schemas.openxmlformats.org/officeDocument/2006/relationships/hyperlink" Target="mailto:naif.ciftci@dika.org.tr"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571472" y="4786322"/>
            <a:ext cx="8143900" cy="214314"/>
          </a:xfrm>
          <a:noFill/>
        </p:spPr>
        <p:txBody>
          <a:bodyPr>
            <a:noAutofit/>
          </a:bodyPr>
          <a:lstStyle/>
          <a:p>
            <a:pPr algn="ctr"/>
            <a:r>
              <a:rPr lang="tr-TR" sz="800" b="1" dirty="0">
                <a:solidFill>
                  <a:schemeClr val="tx1">
                    <a:lumMod val="75000"/>
                  </a:schemeClr>
                </a:solidFill>
                <a:latin typeface="Cambria" pitchFamily="18" charset="0"/>
                <a:cs typeface="Calibri" pitchFamily="34" charset="0"/>
              </a:rPr>
              <a:t>  </a:t>
            </a:r>
            <a:r>
              <a:rPr lang="tr-TR" sz="800" b="1" dirty="0">
                <a:latin typeface="Cambria" pitchFamily="18" charset="0"/>
                <a:cs typeface="Calibri" pitchFamily="34" charset="0"/>
              </a:rPr>
              <a:t>2018 YILI MALİ DESTEK PROGRAMLARI</a:t>
            </a:r>
            <a:endParaRPr lang="en-GB" sz="800" b="1" dirty="0">
              <a:solidFill>
                <a:schemeClr val="bg2">
                  <a:lumMod val="90000"/>
                </a:schemeClr>
              </a:solidFill>
              <a:latin typeface="Cambria" pitchFamily="18" charset="0"/>
              <a:cs typeface="Calibri" pitchFamily="34" charset="0"/>
            </a:endParaRPr>
          </a:p>
        </p:txBody>
      </p:sp>
      <p:sp>
        <p:nvSpPr>
          <p:cNvPr id="7" name="Rectangle 3"/>
          <p:cNvSpPr txBox="1">
            <a:spLocks noChangeArrowheads="1"/>
          </p:cNvSpPr>
          <p:nvPr/>
        </p:nvSpPr>
        <p:spPr bwMode="auto">
          <a:xfrm>
            <a:off x="428628" y="4239707"/>
            <a:ext cx="8358214" cy="130754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fontAlgn="base">
              <a:spcBef>
                <a:spcPct val="20000"/>
              </a:spcBef>
              <a:spcAft>
                <a:spcPct val="0"/>
              </a:spcAft>
              <a:defRPr/>
            </a:pPr>
            <a:r>
              <a:rPr lang="tr-TR" sz="3600" b="1" kern="0" dirty="0">
                <a:solidFill>
                  <a:srgbClr val="53548A">
                    <a:lumMod val="20000"/>
                    <a:lumOff val="80000"/>
                  </a:srgbClr>
                </a:solidFill>
                <a:latin typeface="Cambria" pitchFamily="18" charset="0"/>
                <a:cs typeface="Calibri" pitchFamily="34" charset="0"/>
              </a:rPr>
              <a:t>BAŞLANGIÇ TOPLANTISI ve </a:t>
            </a:r>
          </a:p>
          <a:p>
            <a:pPr algn="ctr" fontAlgn="base">
              <a:spcBef>
                <a:spcPct val="20000"/>
              </a:spcBef>
              <a:spcAft>
                <a:spcPct val="0"/>
              </a:spcAft>
              <a:defRPr/>
            </a:pPr>
            <a:r>
              <a:rPr lang="tr-TR" sz="3600" b="1" kern="0" dirty="0">
                <a:solidFill>
                  <a:srgbClr val="53548A">
                    <a:lumMod val="20000"/>
                    <a:lumOff val="80000"/>
                  </a:srgbClr>
                </a:solidFill>
                <a:latin typeface="Cambria" pitchFamily="18" charset="0"/>
                <a:cs typeface="Calibri" pitchFamily="34" charset="0"/>
              </a:rPr>
              <a:t>PROJE UYGULAMA EĞİTİMLERİ</a:t>
            </a:r>
          </a:p>
          <a:p>
            <a:pPr algn="ctr" fontAlgn="base">
              <a:spcBef>
                <a:spcPct val="20000"/>
              </a:spcBef>
              <a:spcAft>
                <a:spcPct val="0"/>
              </a:spcAft>
              <a:defRPr/>
            </a:pPr>
            <a:endParaRPr lang="en-GB" sz="3600" b="1" kern="0" dirty="0">
              <a:solidFill>
                <a:srgbClr val="FFFF00"/>
              </a:solidFill>
              <a:cs typeface="Calibri" pitchFamily="34" charset="0"/>
            </a:endParaRPr>
          </a:p>
        </p:txBody>
      </p:sp>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2" nodeType="after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par>
                                <p:cTn id="7" presetID="64" presetClass="path" presetSubtype="0" accel="50000" decel="50000" fill="hold" grpId="1" nodeType="withEffect">
                                  <p:stCondLst>
                                    <p:cond delay="0"/>
                                  </p:stCondLst>
                                  <p:childTnLst>
                                    <p:animMotion origin="layout" path="M -2.5E-6 -0.08836 L -2.5E-6 -0.23479 " pathEditMode="relative" rAng="0" ptsTypes="AA">
                                      <p:cBhvr>
                                        <p:cTn id="8" dur="2000" fill="hold"/>
                                        <p:tgtEl>
                                          <p:spTgt spid="7170"/>
                                        </p:tgtEl>
                                        <p:attrNameLst>
                                          <p:attrName>ppt_x</p:attrName>
                                          <p:attrName>ppt_y</p:attrName>
                                        </p:attrNameLst>
                                      </p:cBhvr>
                                      <p:rCtr x="0" y="-73"/>
                                    </p:animMotion>
                                  </p:childTnLst>
                                </p:cTn>
                              </p:par>
                              <p:par>
                                <p:cTn id="9" presetID="4" presetClass="emph" presetSubtype="2" fill="hold" grpId="0" nodeType="withEffect">
                                  <p:stCondLst>
                                    <p:cond delay="0"/>
                                  </p:stCondLst>
                                  <p:childTnLst>
                                    <p:anim to="4" calcmode="lin" valueType="num">
                                      <p:cBhvr override="childStyle">
                                        <p:cTn id="10" dur="2000" fill="hold"/>
                                        <p:tgtEl>
                                          <p:spTgt spid="7170"/>
                                        </p:tgtEl>
                                        <p:attrNameLst>
                                          <p:attrName>style.fontSize</p:attrName>
                                        </p:attrNameLst>
                                      </p:cBhvr>
                                    </p:anim>
                                  </p:childTnLst>
                                </p:cTn>
                              </p:par>
                            </p:childTnLst>
                          </p:cTn>
                        </p:par>
                        <p:par>
                          <p:cTn id="11" fill="hold">
                            <p:stCondLst>
                              <p:cond delay="2000"/>
                            </p:stCondLst>
                            <p:childTnLst>
                              <p:par>
                                <p:cTn id="12" presetID="3"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linds(horizont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0" grpId="1"/>
      <p:bldP spid="7170" grpId="2"/>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498104"/>
            <a:ext cx="8229600" cy="1066800"/>
          </a:xfrm>
        </p:spPr>
        <p:txBody>
          <a:bodyPr>
            <a:normAutofit/>
          </a:bodyPr>
          <a:lstStyle/>
          <a:p>
            <a:r>
              <a:rPr lang="tr-TR" b="1" dirty="0"/>
              <a:t>MADDE 5 - </a:t>
            </a:r>
            <a:r>
              <a:rPr lang="en-US" b="1" dirty="0"/>
              <a:t>GİZLİLİK </a:t>
            </a:r>
            <a:endParaRPr lang="tr-TR" b="1" dirty="0"/>
          </a:p>
        </p:txBody>
      </p:sp>
      <p:sp>
        <p:nvSpPr>
          <p:cNvPr id="3" name="2 İçerik Yer Tutucusu"/>
          <p:cNvSpPr>
            <a:spLocks noGrp="1"/>
          </p:cNvSpPr>
          <p:nvPr>
            <p:ph idx="1"/>
          </p:nvPr>
        </p:nvSpPr>
        <p:spPr>
          <a:xfrm>
            <a:off x="500034" y="2786058"/>
            <a:ext cx="8229600" cy="2110558"/>
          </a:xfrm>
        </p:spPr>
        <p:txBody>
          <a:bodyPr/>
          <a:lstStyle/>
          <a:p>
            <a:pPr algn="just"/>
            <a:r>
              <a:rPr lang="tr-TR" dirty="0"/>
              <a:t>Taraflar, kendilerine proje ile ilgili, gizlilik kaydı ile iletilen her türlü bilgi, belge ve diğer materyalin gizliliğini, son ödeme tarihinden sonra en az beş yıl süreyle korumayı taahhüt ederler. </a:t>
            </a:r>
          </a:p>
        </p:txBody>
      </p:sp>
      <p:sp>
        <p:nvSpPr>
          <p:cNvPr id="5" name="1 Başlık"/>
          <p:cNvSpPr txBox="1">
            <a:spLocks/>
          </p:cNvSpPr>
          <p:nvPr/>
        </p:nvSpPr>
        <p:spPr>
          <a:xfrm>
            <a:off x="1785918" y="0"/>
            <a:ext cx="6829444" cy="1066800"/>
          </a:xfrm>
          <a:prstGeom prst="rect">
            <a:avLst/>
          </a:prstGeom>
        </p:spPr>
        <p:txBody>
          <a:bodyPr vert="horz"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0" i="0" u="none" strike="noStrike" kern="1200" cap="none" spc="0" normalizeH="0" baseline="0" noProof="0" dirty="0">
                <a:ln>
                  <a:noFill/>
                </a:ln>
                <a:solidFill>
                  <a:schemeClr val="bg1"/>
                </a:solidFill>
                <a:effectLst/>
                <a:uLnTx/>
                <a:uFillTx/>
                <a:latin typeface="+mj-lt"/>
                <a:ea typeface="+mj-ea"/>
                <a:cs typeface="+mj-cs"/>
              </a:rPr>
              <a:t>Sözleşme Ek II-Genel Koşullar</a:t>
            </a:r>
          </a:p>
        </p:txBody>
      </p:sp>
      <p:sp>
        <p:nvSpPr>
          <p:cNvPr id="6" name="5 Dikdörtgen"/>
          <p:cNvSpPr/>
          <p:nvPr/>
        </p:nvSpPr>
        <p:spPr>
          <a:xfrm>
            <a:off x="6072198" y="1000108"/>
            <a:ext cx="2805320" cy="369332"/>
          </a:xfrm>
          <a:prstGeom prst="rect">
            <a:avLst/>
          </a:prstGeom>
        </p:spPr>
        <p:txBody>
          <a:bodyPr wrap="none">
            <a:spAutoFit/>
          </a:bodyPr>
          <a:lstStyle/>
          <a:p>
            <a:pPr>
              <a:defRPr/>
            </a:pPr>
            <a:r>
              <a:rPr lang="tr-TR" i="1" u="sng" cap="all" dirty="0"/>
              <a:t>Genel ve İdarİ hükümler</a:t>
            </a:r>
          </a:p>
        </p:txBody>
      </p:sp>
      <p:pic>
        <p:nvPicPr>
          <p:cNvPr id="7" name="Resim 6">
            <a:extLst>
              <a:ext uri="{FF2B5EF4-FFF2-40B4-BE49-F238E27FC236}">
                <a16:creationId xmlns:a16="http://schemas.microsoft.com/office/drawing/2014/main" id="{A7476F3D-5C21-406F-B93B-075B1EBA98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53A99901-05E5-42E5-A023-473344F519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571612"/>
            <a:ext cx="8229600" cy="1066800"/>
          </a:xfrm>
        </p:spPr>
        <p:txBody>
          <a:bodyPr>
            <a:normAutofit fontScale="90000"/>
          </a:bodyPr>
          <a:lstStyle/>
          <a:p>
            <a:r>
              <a:rPr lang="tr-TR" b="1" dirty="0"/>
              <a:t>MADDE 7 - SONUÇLARIN KULLANIMI </a:t>
            </a:r>
            <a:endParaRPr lang="tr-TR" dirty="0"/>
          </a:p>
        </p:txBody>
      </p:sp>
      <p:sp>
        <p:nvSpPr>
          <p:cNvPr id="3" name="2 İçerik Yer Tutucusu"/>
          <p:cNvSpPr>
            <a:spLocks noGrp="1"/>
          </p:cNvSpPr>
          <p:nvPr>
            <p:ph idx="1"/>
          </p:nvPr>
        </p:nvSpPr>
        <p:spPr>
          <a:xfrm>
            <a:off x="428596" y="2786058"/>
            <a:ext cx="8229600" cy="4325112"/>
          </a:xfrm>
        </p:spPr>
        <p:txBody>
          <a:bodyPr/>
          <a:lstStyle/>
          <a:p>
            <a:pPr algn="just"/>
            <a:r>
              <a:rPr lang="tr-TR" dirty="0"/>
              <a:t>Yararlanıcı aldığı tesis, makine, ekipman, teçhizat ve malzemelerin projenin sona ermesinden itibaren </a:t>
            </a:r>
            <a:r>
              <a:rPr lang="tr-TR" u="sng" dirty="0"/>
              <a:t>3 yıl süreyle</a:t>
            </a:r>
            <a:r>
              <a:rPr lang="tr-TR" dirty="0"/>
              <a:t> mülkiyetini başkasına devredemez, rehin ve teminat olarak devredemez, ve projede tanımlanan iş dışında başka iş için kullanılamaz. Bölge dışına çıkaramaz.</a:t>
            </a:r>
          </a:p>
          <a:p>
            <a:pPr algn="just"/>
            <a:endParaRPr lang="tr-TR" dirty="0"/>
          </a:p>
        </p:txBody>
      </p:sp>
      <p:sp>
        <p:nvSpPr>
          <p:cNvPr id="5" name="4 Dikdörtgen"/>
          <p:cNvSpPr/>
          <p:nvPr/>
        </p:nvSpPr>
        <p:spPr>
          <a:xfrm>
            <a:off x="1857356" y="214290"/>
            <a:ext cx="5577168" cy="584775"/>
          </a:xfrm>
          <a:prstGeom prst="rect">
            <a:avLst/>
          </a:prstGeom>
        </p:spPr>
        <p:txBody>
          <a:bodyPr wrap="none">
            <a:spAutoFit/>
          </a:bodyPr>
          <a:lstStyle/>
          <a:p>
            <a:r>
              <a:rPr lang="tr-TR" sz="3200" dirty="0">
                <a:solidFill>
                  <a:schemeClr val="bg1"/>
                </a:solidFill>
                <a:latin typeface="+mj-lt"/>
                <a:ea typeface="+mj-ea"/>
                <a:cs typeface="+mj-cs"/>
              </a:rPr>
              <a:t>Sözleşme Ek II-Genel Koşullar</a:t>
            </a:r>
          </a:p>
        </p:txBody>
      </p:sp>
      <p:sp>
        <p:nvSpPr>
          <p:cNvPr id="6" name="5 Dikdörtgen"/>
          <p:cNvSpPr/>
          <p:nvPr/>
        </p:nvSpPr>
        <p:spPr>
          <a:xfrm>
            <a:off x="6072198" y="1000108"/>
            <a:ext cx="2805320" cy="369332"/>
          </a:xfrm>
          <a:prstGeom prst="rect">
            <a:avLst/>
          </a:prstGeom>
        </p:spPr>
        <p:txBody>
          <a:bodyPr wrap="none">
            <a:spAutoFit/>
          </a:bodyPr>
          <a:lstStyle/>
          <a:p>
            <a:pPr>
              <a:defRPr/>
            </a:pPr>
            <a:r>
              <a:rPr lang="tr-TR" i="1" u="sng" cap="all" dirty="0"/>
              <a:t>Genel ve İdarİ hükümler</a:t>
            </a:r>
          </a:p>
        </p:txBody>
      </p:sp>
      <p:pic>
        <p:nvPicPr>
          <p:cNvPr id="7" name="Resim 6">
            <a:extLst>
              <a:ext uri="{FF2B5EF4-FFF2-40B4-BE49-F238E27FC236}">
                <a16:creationId xmlns:a16="http://schemas.microsoft.com/office/drawing/2014/main" id="{63FD1C61-A345-45A5-B5C2-2E65B639170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1A2936F8-6C02-4518-A325-B236EE7CB815}"/>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5" name="4 Dikdörtgen"/>
          <p:cNvSpPr/>
          <p:nvPr/>
        </p:nvSpPr>
        <p:spPr>
          <a:xfrm>
            <a:off x="1857356" y="214290"/>
            <a:ext cx="5577168" cy="584775"/>
          </a:xfrm>
          <a:prstGeom prst="rect">
            <a:avLst/>
          </a:prstGeom>
        </p:spPr>
        <p:txBody>
          <a:bodyPr wrap="none">
            <a:spAutoFit/>
          </a:bodyPr>
          <a:lstStyle/>
          <a:p>
            <a:r>
              <a:rPr lang="tr-TR" sz="3200" dirty="0">
                <a:solidFill>
                  <a:schemeClr val="bg1"/>
                </a:solidFill>
                <a:latin typeface="+mj-lt"/>
                <a:ea typeface="+mj-ea"/>
                <a:cs typeface="+mj-cs"/>
              </a:rPr>
              <a:t>Sözleşme Ek II-Genel Koşullar</a:t>
            </a:r>
          </a:p>
        </p:txBody>
      </p:sp>
      <p:sp>
        <p:nvSpPr>
          <p:cNvPr id="6" name="5 Dikdörtgen"/>
          <p:cNvSpPr/>
          <p:nvPr/>
        </p:nvSpPr>
        <p:spPr>
          <a:xfrm>
            <a:off x="6072198" y="1000108"/>
            <a:ext cx="2805320" cy="369332"/>
          </a:xfrm>
          <a:prstGeom prst="rect">
            <a:avLst/>
          </a:prstGeom>
        </p:spPr>
        <p:txBody>
          <a:bodyPr wrap="none">
            <a:spAutoFit/>
          </a:bodyPr>
          <a:lstStyle/>
          <a:p>
            <a:pPr>
              <a:defRPr/>
            </a:pPr>
            <a:r>
              <a:rPr lang="tr-TR" i="1" u="sng" cap="all" dirty="0"/>
              <a:t>Genel ve İdarİ hükümler</a:t>
            </a:r>
          </a:p>
        </p:txBody>
      </p:sp>
      <p:sp>
        <p:nvSpPr>
          <p:cNvPr id="9" name="2 İçerik Yer Tutucusu"/>
          <p:cNvSpPr txBox="1">
            <a:spLocks/>
          </p:cNvSpPr>
          <p:nvPr/>
        </p:nvSpPr>
        <p:spPr>
          <a:xfrm>
            <a:off x="323528" y="2780928"/>
            <a:ext cx="8208912" cy="2808312"/>
          </a:xfrm>
          <a:prstGeom prst="rect">
            <a:avLst/>
          </a:prstGeom>
        </p:spPr>
        <p:txBody>
          <a:bodyPr vert="horz">
            <a:normAutofit/>
          </a:bodyPr>
          <a:lstStyle/>
          <a:p>
            <a:pPr marL="0" lvl="1" algn="just"/>
            <a:r>
              <a:rPr lang="tr-TR" sz="2800" dirty="0"/>
              <a:t>Proje uygulama süresini takiben </a:t>
            </a:r>
            <a:r>
              <a:rPr lang="tr-TR" sz="2800" u="sng" dirty="0"/>
              <a:t>3 yıl içerisinde yapılan denetimlerde</a:t>
            </a:r>
            <a:r>
              <a:rPr lang="tr-TR" sz="2800" dirty="0"/>
              <a:t>, proje kapsamında elde edilen malzeme ve ekipmanın atıl vaziyette bulunduğunun Ajans tarafından tespit edilmesi halinde, destek yararlanıcısı ilgili malzeme ve ekipman için sağlanan desteği yasal faiziyle birlikte ödemeyi beyan ve kabul eder.   </a:t>
            </a:r>
            <a:r>
              <a:rPr lang="en-US" sz="1050" dirty="0"/>
              <a:t> </a:t>
            </a:r>
            <a:endParaRPr lang="tr-TR" dirty="0"/>
          </a:p>
        </p:txBody>
      </p:sp>
      <p:sp>
        <p:nvSpPr>
          <p:cNvPr id="10" name="1 Başlık"/>
          <p:cNvSpPr>
            <a:spLocks noGrp="1"/>
          </p:cNvSpPr>
          <p:nvPr>
            <p:ph type="title"/>
          </p:nvPr>
        </p:nvSpPr>
        <p:spPr>
          <a:xfrm>
            <a:off x="428596" y="1571612"/>
            <a:ext cx="8229600" cy="1066800"/>
          </a:xfrm>
        </p:spPr>
        <p:txBody>
          <a:bodyPr>
            <a:normAutofit fontScale="90000"/>
          </a:bodyPr>
          <a:lstStyle/>
          <a:p>
            <a:r>
              <a:rPr lang="tr-TR" b="1" dirty="0"/>
              <a:t>MADDE 7 - SONUÇLARIN KULLANIMI </a:t>
            </a:r>
            <a:endParaRPr lang="tr-TR" dirty="0"/>
          </a:p>
        </p:txBody>
      </p:sp>
      <p:pic>
        <p:nvPicPr>
          <p:cNvPr id="7" name="Resim 6">
            <a:extLst>
              <a:ext uri="{FF2B5EF4-FFF2-40B4-BE49-F238E27FC236}">
                <a16:creationId xmlns:a16="http://schemas.microsoft.com/office/drawing/2014/main" id="{32871115-BBDB-482C-A337-CB8876A5DA2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99238BAE-9263-4538-8EEE-F3319F42DE7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571472" y="1285860"/>
            <a:ext cx="8229600" cy="1071554"/>
          </a:xfrm>
        </p:spPr>
        <p:txBody>
          <a:bodyPr>
            <a:normAutofit fontScale="90000"/>
          </a:bodyPr>
          <a:lstStyle/>
          <a:p>
            <a:r>
              <a:rPr lang="tr-TR" sz="2700" b="1" dirty="0"/>
              <a:t>MADDE 11 - </a:t>
            </a:r>
            <a:r>
              <a:rPr lang="en-US" sz="2700" b="1" dirty="0"/>
              <a:t>PROJE UYGULAMA SÜRESİ, SÜRE UZATIMI, DURDURULMA, MÜCBİR SEBEPLER VE BİTİŞ TARİHİ</a:t>
            </a:r>
            <a:endParaRPr lang="tr-TR" dirty="0"/>
          </a:p>
        </p:txBody>
      </p:sp>
      <p:sp>
        <p:nvSpPr>
          <p:cNvPr id="3" name="2 İçerik Yer Tutucusu"/>
          <p:cNvSpPr>
            <a:spLocks noGrp="1"/>
          </p:cNvSpPr>
          <p:nvPr>
            <p:ph idx="1"/>
          </p:nvPr>
        </p:nvSpPr>
        <p:spPr>
          <a:xfrm>
            <a:off x="357158" y="2357414"/>
            <a:ext cx="8229600" cy="3857668"/>
          </a:xfrm>
        </p:spPr>
        <p:txBody>
          <a:bodyPr>
            <a:normAutofit fontScale="92500" lnSpcReduction="10000"/>
          </a:bodyPr>
          <a:lstStyle/>
          <a:p>
            <a:pPr algn="just"/>
            <a:r>
              <a:rPr lang="en-US" dirty="0"/>
              <a:t>Proje </a:t>
            </a:r>
            <a:r>
              <a:rPr lang="en-US" dirty="0" err="1"/>
              <a:t>veya</a:t>
            </a:r>
            <a:r>
              <a:rPr lang="en-US" dirty="0"/>
              <a:t> </a:t>
            </a:r>
            <a:r>
              <a:rPr lang="en-US" dirty="0" err="1"/>
              <a:t>faaliyetin</a:t>
            </a:r>
            <a:r>
              <a:rPr lang="en-US" dirty="0"/>
              <a:t> </a:t>
            </a:r>
            <a:r>
              <a:rPr lang="en-US" dirty="0" err="1"/>
              <a:t>yürütülmesini</a:t>
            </a:r>
            <a:r>
              <a:rPr lang="en-US" dirty="0"/>
              <a:t> </a:t>
            </a:r>
            <a:r>
              <a:rPr lang="en-US" dirty="0" err="1"/>
              <a:t>büyük</a:t>
            </a:r>
            <a:r>
              <a:rPr lang="en-US" dirty="0"/>
              <a:t> </a:t>
            </a:r>
            <a:r>
              <a:rPr lang="en-US" dirty="0" err="1"/>
              <a:t>ölçüde</a:t>
            </a:r>
            <a:r>
              <a:rPr lang="en-US" dirty="0"/>
              <a:t> </a:t>
            </a:r>
            <a:r>
              <a:rPr lang="en-US" dirty="0" err="1"/>
              <a:t>zorlaştıran</a:t>
            </a:r>
            <a:r>
              <a:rPr lang="en-US" dirty="0"/>
              <a:t> </a:t>
            </a:r>
            <a:r>
              <a:rPr lang="en-US" dirty="0" err="1"/>
              <a:t>veya</a:t>
            </a:r>
            <a:r>
              <a:rPr lang="en-US" dirty="0"/>
              <a:t> </a:t>
            </a:r>
            <a:r>
              <a:rPr lang="en-US" dirty="0" err="1"/>
              <a:t>geçici</a:t>
            </a:r>
            <a:r>
              <a:rPr lang="en-US" dirty="0"/>
              <a:t> </a:t>
            </a:r>
            <a:r>
              <a:rPr lang="en-US" dirty="0" err="1"/>
              <a:t>olarak</a:t>
            </a:r>
            <a:r>
              <a:rPr lang="en-US" dirty="0"/>
              <a:t> </a:t>
            </a:r>
            <a:r>
              <a:rPr lang="en-US" dirty="0" err="1"/>
              <a:t>imkânsız</a:t>
            </a:r>
            <a:r>
              <a:rPr lang="en-US" dirty="0"/>
              <a:t> hale </a:t>
            </a:r>
            <a:r>
              <a:rPr lang="en-US" dirty="0" err="1"/>
              <a:t>getiren</a:t>
            </a:r>
            <a:r>
              <a:rPr lang="en-US" dirty="0"/>
              <a:t>, </a:t>
            </a:r>
            <a:r>
              <a:rPr lang="en-US" u="sng" dirty="0" err="1"/>
              <a:t>yargı</a:t>
            </a:r>
            <a:r>
              <a:rPr lang="en-US" u="sng" dirty="0"/>
              <a:t> </a:t>
            </a:r>
            <a:r>
              <a:rPr lang="en-US" u="sng" dirty="0" err="1"/>
              <a:t>süreci</a:t>
            </a:r>
            <a:r>
              <a:rPr lang="en-US" u="sng" dirty="0"/>
              <a:t> </a:t>
            </a:r>
            <a:r>
              <a:rPr lang="en-US" u="sng" dirty="0" err="1"/>
              <a:t>sebebiyle</a:t>
            </a:r>
            <a:r>
              <a:rPr lang="en-US" dirty="0"/>
              <a:t> </a:t>
            </a:r>
            <a:r>
              <a:rPr lang="en-US" dirty="0" err="1"/>
              <a:t>veya</a:t>
            </a:r>
            <a:r>
              <a:rPr lang="en-US" dirty="0"/>
              <a:t> </a:t>
            </a:r>
            <a:r>
              <a:rPr lang="en-US" dirty="0" err="1"/>
              <a:t>bu</a:t>
            </a:r>
            <a:r>
              <a:rPr lang="en-US" dirty="0"/>
              <a:t> </a:t>
            </a:r>
            <a:r>
              <a:rPr lang="en-US" dirty="0" err="1"/>
              <a:t>sözleşmede</a:t>
            </a:r>
            <a:r>
              <a:rPr lang="en-US" dirty="0"/>
              <a:t> </a:t>
            </a:r>
            <a:r>
              <a:rPr lang="en-US" dirty="0" err="1"/>
              <a:t>belirtilen</a:t>
            </a:r>
            <a:r>
              <a:rPr lang="en-US" dirty="0"/>
              <a:t> </a:t>
            </a:r>
            <a:r>
              <a:rPr lang="en-US" dirty="0" err="1"/>
              <a:t>mücbir</a:t>
            </a:r>
            <a:r>
              <a:rPr lang="en-US" dirty="0"/>
              <a:t> </a:t>
            </a:r>
            <a:r>
              <a:rPr lang="en-US" dirty="0" err="1"/>
              <a:t>sebeplerin</a:t>
            </a:r>
            <a:r>
              <a:rPr lang="en-US" dirty="0"/>
              <a:t> </a:t>
            </a:r>
            <a:r>
              <a:rPr lang="en-US" dirty="0" err="1"/>
              <a:t>varlığı</a:t>
            </a:r>
            <a:r>
              <a:rPr lang="en-US" dirty="0"/>
              <a:t> </a:t>
            </a:r>
            <a:r>
              <a:rPr lang="en-US" dirty="0" err="1"/>
              <a:t>halinde</a:t>
            </a:r>
            <a:r>
              <a:rPr lang="en-US" dirty="0"/>
              <a:t>, </a:t>
            </a:r>
            <a:r>
              <a:rPr lang="en-US" dirty="0" err="1"/>
              <a:t>sözleşme</a:t>
            </a:r>
            <a:r>
              <a:rPr lang="en-US" dirty="0"/>
              <a:t> </a:t>
            </a:r>
            <a:r>
              <a:rPr lang="en-US" dirty="0" err="1"/>
              <a:t>süresi</a:t>
            </a:r>
            <a:r>
              <a:rPr lang="en-US" dirty="0"/>
              <a:t> </a:t>
            </a:r>
            <a:r>
              <a:rPr lang="en-US" dirty="0" err="1"/>
              <a:t>altı</a:t>
            </a:r>
            <a:r>
              <a:rPr lang="en-US" dirty="0"/>
              <a:t> </a:t>
            </a:r>
            <a:r>
              <a:rPr lang="en-US" dirty="0" err="1"/>
              <a:t>ayı</a:t>
            </a:r>
            <a:r>
              <a:rPr lang="en-US" dirty="0"/>
              <a:t> </a:t>
            </a:r>
            <a:r>
              <a:rPr lang="en-US" dirty="0" err="1"/>
              <a:t>geçmemek</a:t>
            </a:r>
            <a:r>
              <a:rPr lang="en-US" dirty="0"/>
              <a:t> </a:t>
            </a:r>
            <a:r>
              <a:rPr lang="en-US" dirty="0" err="1"/>
              <a:t>üzere</a:t>
            </a:r>
            <a:r>
              <a:rPr lang="en-US" dirty="0"/>
              <a:t> </a:t>
            </a:r>
            <a:r>
              <a:rPr lang="en-US" dirty="0" err="1"/>
              <a:t>uzatılabilir</a:t>
            </a:r>
            <a:r>
              <a:rPr lang="en-US" dirty="0"/>
              <a:t>. </a:t>
            </a:r>
            <a:endParaRPr lang="tr-TR" dirty="0"/>
          </a:p>
          <a:p>
            <a:pPr algn="just"/>
            <a:r>
              <a:rPr lang="tr-TR" dirty="0"/>
              <a:t>Y</a:t>
            </a:r>
            <a:r>
              <a:rPr lang="en-US" dirty="0" err="1"/>
              <a:t>ararlanıcı</a:t>
            </a:r>
            <a:r>
              <a:rPr lang="en-US" dirty="0"/>
              <a:t>, </a:t>
            </a:r>
            <a:r>
              <a:rPr lang="en-US" dirty="0" err="1"/>
              <a:t>gerekli</a:t>
            </a:r>
            <a:r>
              <a:rPr lang="en-US" dirty="0"/>
              <a:t> </a:t>
            </a:r>
            <a:r>
              <a:rPr lang="en-US" dirty="0" err="1"/>
              <a:t>durumlarda</a:t>
            </a:r>
            <a:r>
              <a:rPr lang="en-US" dirty="0"/>
              <a:t> </a:t>
            </a:r>
            <a:r>
              <a:rPr lang="en-US" dirty="0" err="1"/>
              <a:t>proje</a:t>
            </a:r>
            <a:r>
              <a:rPr lang="en-US" dirty="0"/>
              <a:t> </a:t>
            </a:r>
            <a:r>
              <a:rPr lang="en-US" dirty="0" err="1"/>
              <a:t>uygulama</a:t>
            </a:r>
            <a:r>
              <a:rPr lang="en-US" dirty="0"/>
              <a:t> </a:t>
            </a:r>
            <a:r>
              <a:rPr lang="en-US" dirty="0" err="1"/>
              <a:t>süresinin</a:t>
            </a:r>
            <a:r>
              <a:rPr lang="en-US" dirty="0"/>
              <a:t> </a:t>
            </a:r>
            <a:r>
              <a:rPr lang="en-US" dirty="0" err="1"/>
              <a:t>bitiş</a:t>
            </a:r>
            <a:r>
              <a:rPr lang="en-US" dirty="0"/>
              <a:t> </a:t>
            </a:r>
            <a:r>
              <a:rPr lang="en-US" dirty="0" err="1"/>
              <a:t>tarihinden</a:t>
            </a:r>
            <a:r>
              <a:rPr lang="en-US" dirty="0"/>
              <a:t> </a:t>
            </a:r>
            <a:r>
              <a:rPr lang="en-US" u="sng" dirty="0"/>
              <a:t>en </a:t>
            </a:r>
            <a:r>
              <a:rPr lang="en-US" u="sng" dirty="0" err="1"/>
              <a:t>geç</a:t>
            </a:r>
            <a:r>
              <a:rPr lang="en-US" u="sng" dirty="0"/>
              <a:t> </a:t>
            </a:r>
            <a:r>
              <a:rPr lang="en-US" u="sng" dirty="0" err="1"/>
              <a:t>otuz</a:t>
            </a:r>
            <a:r>
              <a:rPr lang="en-US" u="sng" dirty="0"/>
              <a:t> (30) </a:t>
            </a:r>
            <a:r>
              <a:rPr lang="en-US" u="sng" dirty="0" err="1"/>
              <a:t>gün</a:t>
            </a:r>
            <a:r>
              <a:rPr lang="en-US" u="sng" dirty="0"/>
              <a:t> </a:t>
            </a:r>
            <a:r>
              <a:rPr lang="en-US" u="sng" dirty="0" err="1"/>
              <a:t>önce</a:t>
            </a:r>
            <a:r>
              <a:rPr lang="en-US" u="sng" dirty="0"/>
              <a:t> </a:t>
            </a:r>
            <a:r>
              <a:rPr lang="en-US" dirty="0" err="1"/>
              <a:t>uygulama</a:t>
            </a:r>
            <a:r>
              <a:rPr lang="en-US" dirty="0"/>
              <a:t> </a:t>
            </a:r>
            <a:r>
              <a:rPr lang="en-US" dirty="0" err="1"/>
              <a:t>süresinin</a:t>
            </a:r>
            <a:r>
              <a:rPr lang="en-US" dirty="0"/>
              <a:t> </a:t>
            </a:r>
            <a:r>
              <a:rPr lang="en-US" dirty="0" err="1"/>
              <a:t>uzatılması</a:t>
            </a:r>
            <a:r>
              <a:rPr lang="en-US" dirty="0"/>
              <a:t> </a:t>
            </a:r>
            <a:r>
              <a:rPr lang="en-US" dirty="0" err="1"/>
              <a:t>talebinde</a:t>
            </a:r>
            <a:r>
              <a:rPr lang="en-US" dirty="0"/>
              <a:t> </a:t>
            </a:r>
            <a:r>
              <a:rPr lang="en-US" dirty="0" err="1"/>
              <a:t>bulun</a:t>
            </a:r>
            <a:r>
              <a:rPr lang="tr-TR" dirty="0" err="1"/>
              <a:t>abilir</a:t>
            </a:r>
            <a:r>
              <a:rPr lang="tr-TR" dirty="0"/>
              <a:t>.</a:t>
            </a:r>
          </a:p>
          <a:p>
            <a:pPr algn="just"/>
            <a:r>
              <a:rPr lang="en-US" dirty="0" err="1">
                <a:ea typeface="Times New Roman"/>
              </a:rPr>
              <a:t>Bir</a:t>
            </a:r>
            <a:r>
              <a:rPr lang="en-US" dirty="0">
                <a:ea typeface="Times New Roman"/>
              </a:rPr>
              <a:t> </a:t>
            </a:r>
            <a:r>
              <a:rPr lang="en-US" dirty="0" err="1">
                <a:ea typeface="Times New Roman"/>
              </a:rPr>
              <a:t>durumun</a:t>
            </a:r>
            <a:r>
              <a:rPr lang="en-US" dirty="0">
                <a:ea typeface="Times New Roman"/>
              </a:rPr>
              <a:t> </a:t>
            </a:r>
            <a:r>
              <a:rPr lang="en-US" dirty="0" err="1">
                <a:ea typeface="Times New Roman"/>
              </a:rPr>
              <a:t>mücbir</a:t>
            </a:r>
            <a:r>
              <a:rPr lang="en-US" dirty="0">
                <a:ea typeface="Times New Roman"/>
              </a:rPr>
              <a:t> </a:t>
            </a:r>
            <a:r>
              <a:rPr lang="en-US" dirty="0" err="1">
                <a:ea typeface="Times New Roman"/>
              </a:rPr>
              <a:t>sebep</a:t>
            </a:r>
            <a:r>
              <a:rPr lang="en-US" dirty="0">
                <a:ea typeface="Times New Roman"/>
              </a:rPr>
              <a:t> </a:t>
            </a:r>
            <a:r>
              <a:rPr lang="en-US" dirty="0" err="1">
                <a:ea typeface="Times New Roman"/>
              </a:rPr>
              <a:t>olarak</a:t>
            </a:r>
            <a:r>
              <a:rPr lang="en-US" dirty="0">
                <a:ea typeface="Times New Roman"/>
              </a:rPr>
              <a:t> </a:t>
            </a:r>
            <a:r>
              <a:rPr lang="en-US" dirty="0" err="1">
                <a:ea typeface="Times New Roman"/>
              </a:rPr>
              <a:t>kabul</a:t>
            </a:r>
            <a:r>
              <a:rPr lang="tr-TR" dirty="0">
                <a:ea typeface="Times New Roman"/>
              </a:rPr>
              <a:t> edilmesi için </a:t>
            </a:r>
            <a:r>
              <a:rPr lang="en-US" u="sng" dirty="0" err="1">
                <a:ea typeface="Times New Roman"/>
              </a:rPr>
              <a:t>yirmi</a:t>
            </a:r>
            <a:r>
              <a:rPr lang="en-US" u="sng" dirty="0">
                <a:ea typeface="Times New Roman"/>
              </a:rPr>
              <a:t> (20) </a:t>
            </a:r>
            <a:r>
              <a:rPr lang="en-US" u="sng" dirty="0" err="1">
                <a:ea typeface="Times New Roman"/>
              </a:rPr>
              <a:t>gün</a:t>
            </a:r>
            <a:r>
              <a:rPr lang="en-US" u="sng" dirty="0">
                <a:ea typeface="Times New Roman"/>
              </a:rPr>
              <a:t> </a:t>
            </a:r>
            <a:r>
              <a:rPr lang="en-US" u="sng" dirty="0" err="1">
                <a:ea typeface="Times New Roman"/>
              </a:rPr>
              <a:t>içinde</a:t>
            </a:r>
            <a:r>
              <a:rPr lang="en-US" dirty="0">
                <a:ea typeface="Times New Roman"/>
              </a:rPr>
              <a:t> </a:t>
            </a:r>
            <a:r>
              <a:rPr lang="tr-TR" dirty="0">
                <a:ea typeface="Times New Roman"/>
              </a:rPr>
              <a:t>bildirilmesi gerekiyor.</a:t>
            </a:r>
            <a:endParaRPr lang="tr-TR" dirty="0"/>
          </a:p>
        </p:txBody>
      </p:sp>
      <p:sp>
        <p:nvSpPr>
          <p:cNvPr id="6" name="5 Dikdörtgen"/>
          <p:cNvSpPr/>
          <p:nvPr/>
        </p:nvSpPr>
        <p:spPr>
          <a:xfrm>
            <a:off x="1857356" y="214290"/>
            <a:ext cx="5577168" cy="584775"/>
          </a:xfrm>
          <a:prstGeom prst="rect">
            <a:avLst/>
          </a:prstGeom>
        </p:spPr>
        <p:txBody>
          <a:bodyPr wrap="none">
            <a:spAutoFit/>
          </a:bodyPr>
          <a:lstStyle/>
          <a:p>
            <a:r>
              <a:rPr lang="tr-TR" sz="3200" dirty="0">
                <a:solidFill>
                  <a:schemeClr val="bg1"/>
                </a:solidFill>
                <a:latin typeface="+mj-lt"/>
                <a:ea typeface="+mj-ea"/>
                <a:cs typeface="+mj-cs"/>
              </a:rPr>
              <a:t>Sözleşme Ek II-Genel Koşullar</a:t>
            </a:r>
          </a:p>
        </p:txBody>
      </p:sp>
      <p:sp>
        <p:nvSpPr>
          <p:cNvPr id="7" name="6 Dikdörtgen"/>
          <p:cNvSpPr/>
          <p:nvPr/>
        </p:nvSpPr>
        <p:spPr>
          <a:xfrm>
            <a:off x="6143636" y="928670"/>
            <a:ext cx="2805320" cy="369332"/>
          </a:xfrm>
          <a:prstGeom prst="rect">
            <a:avLst/>
          </a:prstGeom>
        </p:spPr>
        <p:txBody>
          <a:bodyPr wrap="none">
            <a:spAutoFit/>
          </a:bodyPr>
          <a:lstStyle/>
          <a:p>
            <a:pPr>
              <a:defRPr/>
            </a:pPr>
            <a:r>
              <a:rPr lang="tr-TR" i="1" u="sng" cap="all" dirty="0"/>
              <a:t>Genel ve İdarİ hükümler</a:t>
            </a:r>
          </a:p>
        </p:txBody>
      </p:sp>
      <p:pic>
        <p:nvPicPr>
          <p:cNvPr id="8" name="Resim 7">
            <a:extLst>
              <a:ext uri="{FF2B5EF4-FFF2-40B4-BE49-F238E27FC236}">
                <a16:creationId xmlns:a16="http://schemas.microsoft.com/office/drawing/2014/main" id="{13F321B6-5E51-4978-A769-D48D19FFC9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9" name="Resim 8">
            <a:extLst>
              <a:ext uri="{FF2B5EF4-FFF2-40B4-BE49-F238E27FC236}">
                <a16:creationId xmlns:a16="http://schemas.microsoft.com/office/drawing/2014/main" id="{FF13CDE2-1E23-467A-9D90-8E1DA95A88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a:t>Mücbir Sebep Olarak Kabul Edilebilecek Haller Nelerdir:</a:t>
            </a:r>
          </a:p>
        </p:txBody>
      </p:sp>
      <p:sp>
        <p:nvSpPr>
          <p:cNvPr id="3" name="2 İçerik Yer Tutucusu"/>
          <p:cNvSpPr>
            <a:spLocks noGrp="1"/>
          </p:cNvSpPr>
          <p:nvPr>
            <p:ph idx="1"/>
          </p:nvPr>
        </p:nvSpPr>
        <p:spPr>
          <a:xfrm>
            <a:off x="251520" y="2276872"/>
            <a:ext cx="8229600" cy="3384376"/>
          </a:xfrm>
        </p:spPr>
        <p:txBody>
          <a:bodyPr>
            <a:normAutofit/>
          </a:bodyPr>
          <a:lstStyle/>
          <a:p>
            <a:pPr marL="916686" lvl="1" indent="-514350" algn="just">
              <a:buFont typeface="+mj-lt"/>
              <a:buAutoNum type="arabicPeriod"/>
            </a:pPr>
            <a:r>
              <a:rPr lang="tr-TR" sz="2700" i="1" dirty="0"/>
              <a:t>Deprem, sel, yangın, çığ, toprak kayması, yıldırım düşmesi gibi genel nitelikli doğal afetler,</a:t>
            </a:r>
          </a:p>
          <a:p>
            <a:pPr marL="916686" lvl="1" indent="-514350" algn="just">
              <a:buFont typeface="+mj-lt"/>
              <a:buAutoNum type="arabicPeriod"/>
            </a:pPr>
            <a:r>
              <a:rPr lang="tr-TR" sz="2700" i="1" dirty="0"/>
              <a:t>Proje yararlanıcısının en az üç ay süreli hastalıkları, yaralanma sonucu iş göremez hale gelmeleri,</a:t>
            </a:r>
          </a:p>
          <a:p>
            <a:pPr marL="916686" lvl="1" indent="-514350" algn="just">
              <a:buFont typeface="+mj-lt"/>
              <a:buAutoNum type="arabicPeriod"/>
            </a:pPr>
            <a:r>
              <a:rPr lang="tr-TR" sz="2700" i="1" dirty="0"/>
              <a:t>Genel kanuni grev,</a:t>
            </a:r>
          </a:p>
          <a:p>
            <a:pPr marL="916686" lvl="1" indent="-514350" algn="just">
              <a:buFont typeface="+mj-lt"/>
              <a:buAutoNum type="arabicPeriod"/>
            </a:pPr>
            <a:r>
              <a:rPr lang="tr-TR" sz="2700" i="1" dirty="0"/>
              <a:t>Genel salgın hastalık,</a:t>
            </a:r>
          </a:p>
          <a:p>
            <a:pPr marL="916686" lvl="1" indent="-514350">
              <a:buFont typeface="+mj-lt"/>
              <a:buAutoNum type="arabicPeriod"/>
            </a:pPr>
            <a:r>
              <a:rPr lang="tr-TR" sz="2700" i="1" dirty="0"/>
              <a:t>Kısmi veya genel seferberlik ilanı.</a:t>
            </a:r>
          </a:p>
        </p:txBody>
      </p:sp>
      <p:pic>
        <p:nvPicPr>
          <p:cNvPr id="4" name="Resim 3">
            <a:extLst>
              <a:ext uri="{FF2B5EF4-FFF2-40B4-BE49-F238E27FC236}">
                <a16:creationId xmlns:a16="http://schemas.microsoft.com/office/drawing/2014/main" id="{D2ADA83F-E787-4EC9-8672-1D158F5A05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5" name="Resim 4">
            <a:extLst>
              <a:ext uri="{FF2B5EF4-FFF2-40B4-BE49-F238E27FC236}">
                <a16:creationId xmlns:a16="http://schemas.microsoft.com/office/drawing/2014/main" id="{FFB5823D-798E-49CE-8FE6-9B508441E0D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4 İçerik Yer Tutucusu"/>
          <p:cNvSpPr>
            <a:spLocks noGrp="1"/>
          </p:cNvSpPr>
          <p:nvPr>
            <p:ph idx="1"/>
          </p:nvPr>
        </p:nvSpPr>
        <p:spPr>
          <a:xfrm>
            <a:off x="323528" y="2060848"/>
            <a:ext cx="8229600" cy="3894220"/>
          </a:xfrm>
        </p:spPr>
        <p:txBody>
          <a:bodyPr>
            <a:normAutofit fontScale="85000" lnSpcReduction="20000"/>
          </a:bodyPr>
          <a:lstStyle/>
          <a:p>
            <a:pPr algn="just"/>
            <a:r>
              <a:rPr lang="tr-TR" dirty="0"/>
              <a:t>Fesih talebi eğer siz yararlanıcılardan geliyorsa </a:t>
            </a:r>
            <a:r>
              <a:rPr lang="tr-TR" u="sng" dirty="0"/>
              <a:t>1 (bir) ay </a:t>
            </a:r>
            <a:r>
              <a:rPr lang="tr-TR" dirty="0"/>
              <a:t>öncesinden gerekçesi bir bildirim mektubuyla iletilmelidir.</a:t>
            </a:r>
          </a:p>
          <a:p>
            <a:pPr algn="just"/>
            <a:r>
              <a:rPr lang="tr-TR" dirty="0"/>
              <a:t>Ajans, yararlanıcıların belli fiil veya durumlarına bakarak tazminat ödemeksizin  sözleşmeyi feshedebilir. (yükümlülüklerin yerine getirilmemesi, ara/nihai raporların sunulmaması, verilen desteğin amacı dışında kullanılması gibi)</a:t>
            </a:r>
          </a:p>
          <a:p>
            <a:pPr lvl="0" algn="just"/>
            <a:r>
              <a:rPr lang="tr-TR" dirty="0"/>
              <a:t>Ajans Sözleşmeyi feshetmeden önce veya fesih yerine, ihtiyati bir tedbir olarak önceden haber vermeksizin ödemeleri durdurulabilir.</a:t>
            </a:r>
          </a:p>
          <a:p>
            <a:pPr lvl="0" algn="just"/>
            <a:r>
              <a:rPr lang="tr-TR" dirty="0"/>
              <a:t>Bu Sözleşmenin imzalanmasını takiben bir yıl içinde Ajans tarafından herhangi bir ödeme yapılmaması halinde, sözleşme kendiliğinden fesih olur.</a:t>
            </a:r>
          </a:p>
        </p:txBody>
      </p:sp>
      <p:sp>
        <p:nvSpPr>
          <p:cNvPr id="6" name="5 Başlık"/>
          <p:cNvSpPr>
            <a:spLocks noGrp="1"/>
          </p:cNvSpPr>
          <p:nvPr>
            <p:ph type="title"/>
          </p:nvPr>
        </p:nvSpPr>
        <p:spPr>
          <a:xfrm>
            <a:off x="323528" y="1268760"/>
            <a:ext cx="8229600" cy="936104"/>
          </a:xfrm>
        </p:spPr>
        <p:txBody>
          <a:bodyPr>
            <a:normAutofit/>
          </a:bodyPr>
          <a:lstStyle/>
          <a:p>
            <a:r>
              <a:rPr lang="tr-TR" b="1" dirty="0"/>
              <a:t>MADDE 12 - SÖZLEŞMENİN FESHİ</a:t>
            </a:r>
            <a:endParaRPr lang="tr-TR" dirty="0"/>
          </a:p>
        </p:txBody>
      </p:sp>
      <p:sp>
        <p:nvSpPr>
          <p:cNvPr id="7" name="6 Dikdörtgen"/>
          <p:cNvSpPr/>
          <p:nvPr/>
        </p:nvSpPr>
        <p:spPr>
          <a:xfrm>
            <a:off x="1857356" y="214290"/>
            <a:ext cx="5577168" cy="584775"/>
          </a:xfrm>
          <a:prstGeom prst="rect">
            <a:avLst/>
          </a:prstGeom>
        </p:spPr>
        <p:txBody>
          <a:bodyPr wrap="none">
            <a:spAutoFit/>
          </a:bodyPr>
          <a:lstStyle/>
          <a:p>
            <a:r>
              <a:rPr lang="tr-TR" sz="3200" dirty="0">
                <a:solidFill>
                  <a:schemeClr val="bg1"/>
                </a:solidFill>
                <a:latin typeface="+mj-lt"/>
                <a:ea typeface="+mj-ea"/>
                <a:cs typeface="+mj-cs"/>
              </a:rPr>
              <a:t>Sözleşme Ek II-Genel Koşullar</a:t>
            </a:r>
          </a:p>
        </p:txBody>
      </p:sp>
      <p:sp>
        <p:nvSpPr>
          <p:cNvPr id="8" name="7 Dikdörtgen"/>
          <p:cNvSpPr/>
          <p:nvPr/>
        </p:nvSpPr>
        <p:spPr>
          <a:xfrm>
            <a:off x="6215074" y="928670"/>
            <a:ext cx="2805320" cy="369332"/>
          </a:xfrm>
          <a:prstGeom prst="rect">
            <a:avLst/>
          </a:prstGeom>
        </p:spPr>
        <p:txBody>
          <a:bodyPr wrap="none">
            <a:spAutoFit/>
          </a:bodyPr>
          <a:lstStyle/>
          <a:p>
            <a:pPr>
              <a:defRPr/>
            </a:pPr>
            <a:r>
              <a:rPr lang="tr-TR" i="1" u="sng" cap="all" dirty="0"/>
              <a:t>Genel ve İdarİ hükümler</a:t>
            </a:r>
          </a:p>
        </p:txBody>
      </p:sp>
      <p:pic>
        <p:nvPicPr>
          <p:cNvPr id="9" name="Resim 8">
            <a:extLst>
              <a:ext uri="{FF2B5EF4-FFF2-40B4-BE49-F238E27FC236}">
                <a16:creationId xmlns:a16="http://schemas.microsoft.com/office/drawing/2014/main" id="{CF2EC286-EAB7-4EAD-811D-BDA3A7043D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10" name="Resim 9">
            <a:extLst>
              <a:ext uri="{FF2B5EF4-FFF2-40B4-BE49-F238E27FC236}">
                <a16:creationId xmlns:a16="http://schemas.microsoft.com/office/drawing/2014/main" id="{D3D9E642-E9AF-4AEE-B4D0-4ADA3552404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643050"/>
            <a:ext cx="8229600" cy="1066800"/>
          </a:xfrm>
        </p:spPr>
        <p:txBody>
          <a:bodyPr>
            <a:normAutofit fontScale="90000"/>
          </a:bodyPr>
          <a:lstStyle/>
          <a:p>
            <a:pPr algn="ctr"/>
            <a:r>
              <a:rPr lang="tr-TR" b="1" dirty="0"/>
              <a:t>MADDE 13 – ANLAŞMAZLIKLARIN ÇÖZÜMÜ</a:t>
            </a:r>
            <a:endParaRPr lang="tr-TR" dirty="0"/>
          </a:p>
        </p:txBody>
      </p:sp>
      <p:sp>
        <p:nvSpPr>
          <p:cNvPr id="3" name="2 İçerik Yer Tutucusu"/>
          <p:cNvSpPr>
            <a:spLocks noGrp="1"/>
          </p:cNvSpPr>
          <p:nvPr>
            <p:ph idx="1"/>
          </p:nvPr>
        </p:nvSpPr>
        <p:spPr>
          <a:xfrm>
            <a:off x="500034" y="3071810"/>
            <a:ext cx="8229600" cy="2608336"/>
          </a:xfrm>
        </p:spPr>
        <p:txBody>
          <a:bodyPr/>
          <a:lstStyle/>
          <a:p>
            <a:pPr algn="just"/>
            <a:r>
              <a:rPr lang="tr-TR" dirty="0"/>
              <a:t>Taraflar, herhangi bir anlaşmazlığın dostane çözümü için mümkün olan tüm gayreti sarf eder. </a:t>
            </a:r>
          </a:p>
          <a:p>
            <a:pPr algn="just"/>
            <a:r>
              <a:rPr lang="tr-TR" dirty="0"/>
              <a:t>Dostane bir çözüme ulaşma konusunda başarısız kalınması halinde, her iki taraf da anlaşmazlığın çözülmesi amacıyla yasal süreç başlatabilir.</a:t>
            </a:r>
          </a:p>
        </p:txBody>
      </p:sp>
      <p:sp>
        <p:nvSpPr>
          <p:cNvPr id="5" name="4 Dikdörtgen"/>
          <p:cNvSpPr/>
          <p:nvPr/>
        </p:nvSpPr>
        <p:spPr>
          <a:xfrm>
            <a:off x="1857356" y="214290"/>
            <a:ext cx="5577168" cy="584775"/>
          </a:xfrm>
          <a:prstGeom prst="rect">
            <a:avLst/>
          </a:prstGeom>
        </p:spPr>
        <p:txBody>
          <a:bodyPr wrap="none">
            <a:spAutoFit/>
          </a:bodyPr>
          <a:lstStyle/>
          <a:p>
            <a:r>
              <a:rPr lang="tr-TR" sz="3200" dirty="0">
                <a:solidFill>
                  <a:schemeClr val="bg1"/>
                </a:solidFill>
                <a:latin typeface="+mj-lt"/>
                <a:ea typeface="+mj-ea"/>
                <a:cs typeface="+mj-cs"/>
              </a:rPr>
              <a:t>Sözleşme Ek II-Genel Koşullar</a:t>
            </a:r>
          </a:p>
        </p:txBody>
      </p:sp>
      <p:sp>
        <p:nvSpPr>
          <p:cNvPr id="6" name="5 Dikdörtgen"/>
          <p:cNvSpPr/>
          <p:nvPr/>
        </p:nvSpPr>
        <p:spPr>
          <a:xfrm>
            <a:off x="6072198" y="1000108"/>
            <a:ext cx="2805320" cy="369332"/>
          </a:xfrm>
          <a:prstGeom prst="rect">
            <a:avLst/>
          </a:prstGeom>
        </p:spPr>
        <p:txBody>
          <a:bodyPr wrap="none">
            <a:spAutoFit/>
          </a:bodyPr>
          <a:lstStyle/>
          <a:p>
            <a:pPr>
              <a:defRPr/>
            </a:pPr>
            <a:r>
              <a:rPr lang="tr-TR" i="1" u="sng" cap="all" dirty="0"/>
              <a:t>Genel ve İdarİ hükümler</a:t>
            </a:r>
          </a:p>
        </p:txBody>
      </p:sp>
      <p:pic>
        <p:nvPicPr>
          <p:cNvPr id="7" name="Resim 6">
            <a:extLst>
              <a:ext uri="{FF2B5EF4-FFF2-40B4-BE49-F238E27FC236}">
                <a16:creationId xmlns:a16="http://schemas.microsoft.com/office/drawing/2014/main" id="{7CD7F1D5-DC5F-4917-905B-7B456F25BF8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D230D499-C0ED-4ABB-9A9F-809BB767735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31418" y="1181744"/>
            <a:ext cx="8229600" cy="1066800"/>
          </a:xfrm>
        </p:spPr>
        <p:txBody>
          <a:bodyPr>
            <a:normAutofit/>
          </a:bodyPr>
          <a:lstStyle/>
          <a:p>
            <a:pPr algn="ctr"/>
            <a:r>
              <a:rPr lang="tr-TR" sz="2800" b="1" dirty="0"/>
              <a:t>MADDE 16 - HESAPLAR, TEKNİK VE MALİ KONTROLLER</a:t>
            </a:r>
            <a:endParaRPr lang="tr-TR" sz="2800" dirty="0"/>
          </a:p>
        </p:txBody>
      </p:sp>
      <p:sp>
        <p:nvSpPr>
          <p:cNvPr id="3" name="2 İçerik Yer Tutucusu"/>
          <p:cNvSpPr>
            <a:spLocks noGrp="1"/>
          </p:cNvSpPr>
          <p:nvPr>
            <p:ph idx="1"/>
          </p:nvPr>
        </p:nvSpPr>
        <p:spPr>
          <a:xfrm>
            <a:off x="345678" y="2060848"/>
            <a:ext cx="8401080" cy="2192256"/>
          </a:xfrm>
        </p:spPr>
        <p:txBody>
          <a:bodyPr>
            <a:noAutofit/>
          </a:bodyPr>
          <a:lstStyle/>
          <a:p>
            <a:endParaRPr lang="tr-TR" sz="2500" dirty="0">
              <a:solidFill>
                <a:srgbClr val="000000"/>
              </a:solidFill>
              <a:latin typeface="Times New Roman" panose="02020603050405020304" pitchFamily="18" charset="0"/>
            </a:endParaRPr>
          </a:p>
          <a:p>
            <a:pPr algn="just"/>
            <a:r>
              <a:rPr lang="tr-TR" sz="2500" dirty="0"/>
              <a:t>2018 Yılı Kalkınma Ajansları Mali Desteklerinden Yararlanan Kamu İdarelerine Tahsis Edilen Kaynakların Aktarımı, Kullanımı, Muhasebeleştirilmesi İle Diğer Hususlara İlişkin Usul Ve Esaslar </a:t>
            </a:r>
          </a:p>
          <a:p>
            <a:pPr algn="just"/>
            <a:endParaRPr lang="tr-TR" sz="2500" dirty="0"/>
          </a:p>
          <a:p>
            <a:pPr algn="just"/>
            <a:r>
              <a:rPr lang="tr-TR" sz="2500" dirty="0"/>
              <a:t>Çift girişli defter sistemi kullanılmalıdır.</a:t>
            </a:r>
          </a:p>
          <a:p>
            <a:pPr algn="just"/>
            <a:endParaRPr lang="tr-TR" sz="2500" dirty="0"/>
          </a:p>
          <a:p>
            <a:pPr algn="just"/>
            <a:r>
              <a:rPr lang="tr-TR" sz="2500" dirty="0"/>
              <a:t>Teftişler destek miktarının son ödemesi yapılmasından on (10) yıl sonrasına kadar yapılabilir.</a:t>
            </a:r>
          </a:p>
        </p:txBody>
      </p:sp>
      <p:sp>
        <p:nvSpPr>
          <p:cNvPr id="5" name="4 Dikdörtgen"/>
          <p:cNvSpPr/>
          <p:nvPr/>
        </p:nvSpPr>
        <p:spPr>
          <a:xfrm>
            <a:off x="1857356" y="214290"/>
            <a:ext cx="5577168" cy="584775"/>
          </a:xfrm>
          <a:prstGeom prst="rect">
            <a:avLst/>
          </a:prstGeom>
        </p:spPr>
        <p:txBody>
          <a:bodyPr wrap="none">
            <a:spAutoFit/>
          </a:bodyPr>
          <a:lstStyle/>
          <a:p>
            <a:r>
              <a:rPr lang="tr-TR" sz="3200" dirty="0">
                <a:solidFill>
                  <a:schemeClr val="bg1"/>
                </a:solidFill>
                <a:latin typeface="+mj-lt"/>
                <a:ea typeface="+mj-ea"/>
                <a:cs typeface="+mj-cs"/>
              </a:rPr>
              <a:t>Sözleşme Ek II-Genel Koşullar</a:t>
            </a:r>
          </a:p>
        </p:txBody>
      </p:sp>
      <p:sp>
        <p:nvSpPr>
          <p:cNvPr id="6" name="5 Dikdörtgen"/>
          <p:cNvSpPr/>
          <p:nvPr/>
        </p:nvSpPr>
        <p:spPr>
          <a:xfrm>
            <a:off x="6929454" y="1000108"/>
            <a:ext cx="1850443" cy="369332"/>
          </a:xfrm>
          <a:prstGeom prst="rect">
            <a:avLst/>
          </a:prstGeom>
        </p:spPr>
        <p:txBody>
          <a:bodyPr wrap="none">
            <a:spAutoFit/>
          </a:bodyPr>
          <a:lstStyle/>
          <a:p>
            <a:r>
              <a:rPr lang="tr-TR" i="1" u="sng" dirty="0"/>
              <a:t>MALİ HÜKÜMLER</a:t>
            </a:r>
          </a:p>
        </p:txBody>
      </p:sp>
      <p:pic>
        <p:nvPicPr>
          <p:cNvPr id="7" name="Resim 6">
            <a:extLst>
              <a:ext uri="{FF2B5EF4-FFF2-40B4-BE49-F238E27FC236}">
                <a16:creationId xmlns:a16="http://schemas.microsoft.com/office/drawing/2014/main" id="{4D63EB6A-F617-4B68-AC85-204D95BD3E4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619D5E95-5591-498E-8192-375A3A1E9B0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357298"/>
            <a:ext cx="8229600" cy="1066800"/>
          </a:xfrm>
        </p:spPr>
        <p:txBody>
          <a:bodyPr>
            <a:normAutofit/>
          </a:bodyPr>
          <a:lstStyle/>
          <a:p>
            <a:pPr algn="ctr"/>
            <a:r>
              <a:rPr lang="tr-TR" sz="2400" b="1" dirty="0"/>
              <a:t>MADDE 17 - AJANS TARAFINDAN SAĞLANACAK DESTEĞİN NİHAİ TUTARI</a:t>
            </a:r>
            <a:endParaRPr lang="tr-TR" sz="2400" dirty="0"/>
          </a:p>
        </p:txBody>
      </p:sp>
      <p:sp>
        <p:nvSpPr>
          <p:cNvPr id="3" name="2 İçerik Yer Tutucusu"/>
          <p:cNvSpPr>
            <a:spLocks noGrp="1"/>
          </p:cNvSpPr>
          <p:nvPr>
            <p:ph idx="1"/>
          </p:nvPr>
        </p:nvSpPr>
        <p:spPr>
          <a:xfrm>
            <a:off x="230832" y="2276872"/>
            <a:ext cx="8229600" cy="3456384"/>
          </a:xfrm>
        </p:spPr>
        <p:txBody>
          <a:bodyPr>
            <a:noAutofit/>
          </a:bodyPr>
          <a:lstStyle/>
          <a:p>
            <a:pPr algn="just"/>
            <a:r>
              <a:rPr lang="tr-TR" sz="2400" dirty="0"/>
              <a:t>Uygun harcamaların gerçekleşen toplam tutarı Ek </a:t>
            </a:r>
            <a:r>
              <a:rPr lang="tr-TR" sz="2400" dirty="0" err="1"/>
              <a:t>III’te</a:t>
            </a:r>
            <a:r>
              <a:rPr lang="tr-TR" sz="2400" dirty="0"/>
              <a:t> belirtilen toplam bütçe tutarını geçse bile, Ajans tarafından destek yararlanıcısına ödenecek toplam tutar, Özel Koşullar Madde 3.2’de belirtilen azami destek tutarını aşamaz. </a:t>
            </a:r>
          </a:p>
          <a:p>
            <a:pPr algn="just"/>
            <a:r>
              <a:rPr lang="tr-TR" sz="2400" dirty="0"/>
              <a:t>Gerçekleşen uygun maliyet tahmini toplam maliyetin altında kalırsa, o zaman Ajansın katkısı, Özel Koşullar Madde 3.2’de belirtilen yüzdenin, Ajans tarafından onaylanmış olan gerçekleşmiş uygun maliyetlere uygulanması ile bulunacak tutarla sınırlanır.</a:t>
            </a:r>
          </a:p>
        </p:txBody>
      </p:sp>
      <p:sp>
        <p:nvSpPr>
          <p:cNvPr id="5" name="4 Dikdörtgen"/>
          <p:cNvSpPr/>
          <p:nvPr/>
        </p:nvSpPr>
        <p:spPr>
          <a:xfrm>
            <a:off x="1857356" y="214290"/>
            <a:ext cx="5577168" cy="584775"/>
          </a:xfrm>
          <a:prstGeom prst="rect">
            <a:avLst/>
          </a:prstGeom>
        </p:spPr>
        <p:txBody>
          <a:bodyPr wrap="none">
            <a:spAutoFit/>
          </a:bodyPr>
          <a:lstStyle/>
          <a:p>
            <a:r>
              <a:rPr lang="tr-TR" sz="3200" dirty="0">
                <a:solidFill>
                  <a:schemeClr val="bg1"/>
                </a:solidFill>
                <a:latin typeface="+mj-lt"/>
                <a:ea typeface="+mj-ea"/>
                <a:cs typeface="+mj-cs"/>
              </a:rPr>
              <a:t>Sözleşme Ek II-Genel Koşullar</a:t>
            </a:r>
          </a:p>
        </p:txBody>
      </p:sp>
      <p:sp>
        <p:nvSpPr>
          <p:cNvPr id="7" name="6 Dikdörtgen"/>
          <p:cNvSpPr/>
          <p:nvPr/>
        </p:nvSpPr>
        <p:spPr>
          <a:xfrm>
            <a:off x="6929454" y="1000108"/>
            <a:ext cx="1850443" cy="369332"/>
          </a:xfrm>
          <a:prstGeom prst="rect">
            <a:avLst/>
          </a:prstGeom>
        </p:spPr>
        <p:txBody>
          <a:bodyPr wrap="none">
            <a:spAutoFit/>
          </a:bodyPr>
          <a:lstStyle/>
          <a:p>
            <a:r>
              <a:rPr lang="tr-TR" i="1" u="sng" dirty="0"/>
              <a:t>MALİ HÜKÜMLER</a:t>
            </a:r>
          </a:p>
        </p:txBody>
      </p:sp>
      <p:pic>
        <p:nvPicPr>
          <p:cNvPr id="6" name="Resim 5">
            <a:extLst>
              <a:ext uri="{FF2B5EF4-FFF2-40B4-BE49-F238E27FC236}">
                <a16:creationId xmlns:a16="http://schemas.microsoft.com/office/drawing/2014/main" id="{DB91E8AF-5933-4943-9FC3-1C23910DB9B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8E1AD8CD-B110-4976-B612-A127F438327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a:t>MADDE 18 - İSTİRDAT (GERİ ALMA)</a:t>
            </a:r>
            <a:endParaRPr lang="tr-TR" dirty="0"/>
          </a:p>
        </p:txBody>
      </p:sp>
      <p:sp>
        <p:nvSpPr>
          <p:cNvPr id="3" name="2 İçerik Yer Tutucusu"/>
          <p:cNvSpPr>
            <a:spLocks noGrp="1"/>
          </p:cNvSpPr>
          <p:nvPr>
            <p:ph idx="1"/>
          </p:nvPr>
        </p:nvSpPr>
        <p:spPr/>
        <p:txBody>
          <a:bodyPr/>
          <a:lstStyle/>
          <a:p>
            <a:pPr algn="just"/>
            <a:r>
              <a:rPr lang="tr-TR" dirty="0"/>
              <a:t>Destek yararlanıcısı, kendisine nihai tutar üzerinde ödenmiş ve Ajansın alacağı olan herhangi bir fazla ödeme tutarını, ilgili talebi aldıktan sonra 30 gün içerisinde Ajansa ödemeyi taahhüt eder.</a:t>
            </a:r>
          </a:p>
          <a:p>
            <a:pPr algn="just"/>
            <a:r>
              <a:rPr lang="tr-TR" dirty="0"/>
              <a:t>Ajansa geri ödenecek tutarlar destek yararlanıcısına borçlu olunan her türlü tutardan düşülebilir. </a:t>
            </a:r>
          </a:p>
        </p:txBody>
      </p:sp>
      <p:sp>
        <p:nvSpPr>
          <p:cNvPr id="5" name="4 Dikdörtgen"/>
          <p:cNvSpPr/>
          <p:nvPr/>
        </p:nvSpPr>
        <p:spPr>
          <a:xfrm>
            <a:off x="1857356" y="214290"/>
            <a:ext cx="5577168" cy="584775"/>
          </a:xfrm>
          <a:prstGeom prst="rect">
            <a:avLst/>
          </a:prstGeom>
        </p:spPr>
        <p:txBody>
          <a:bodyPr wrap="none">
            <a:spAutoFit/>
          </a:bodyPr>
          <a:lstStyle/>
          <a:p>
            <a:r>
              <a:rPr lang="tr-TR" sz="3200" dirty="0">
                <a:solidFill>
                  <a:schemeClr val="bg1"/>
                </a:solidFill>
                <a:latin typeface="+mj-lt"/>
                <a:ea typeface="+mj-ea"/>
                <a:cs typeface="+mj-cs"/>
              </a:rPr>
              <a:t>Sözleşme Ek II-Genel Koşullar</a:t>
            </a:r>
          </a:p>
        </p:txBody>
      </p:sp>
      <p:sp>
        <p:nvSpPr>
          <p:cNvPr id="6" name="5 Dikdörtgen"/>
          <p:cNvSpPr/>
          <p:nvPr/>
        </p:nvSpPr>
        <p:spPr>
          <a:xfrm>
            <a:off x="6929454" y="1000108"/>
            <a:ext cx="1850443" cy="369332"/>
          </a:xfrm>
          <a:prstGeom prst="rect">
            <a:avLst/>
          </a:prstGeom>
        </p:spPr>
        <p:txBody>
          <a:bodyPr wrap="none">
            <a:spAutoFit/>
          </a:bodyPr>
          <a:lstStyle/>
          <a:p>
            <a:r>
              <a:rPr lang="tr-TR" i="1" u="sng" dirty="0"/>
              <a:t>MALİ HÜKÜMLER</a:t>
            </a:r>
          </a:p>
        </p:txBody>
      </p:sp>
      <p:pic>
        <p:nvPicPr>
          <p:cNvPr id="7" name="Resim 6">
            <a:extLst>
              <a:ext uri="{FF2B5EF4-FFF2-40B4-BE49-F238E27FC236}">
                <a16:creationId xmlns:a16="http://schemas.microsoft.com/office/drawing/2014/main" id="{1C7AAC67-A7A7-4AAA-96D4-9CB8F385F79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3458446A-D2ED-4421-A859-3508CE421DD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mn-lt"/>
              </a:rPr>
              <a:t>Bu Toplantı ve Eğitimin içeriği:</a:t>
            </a:r>
          </a:p>
        </p:txBody>
      </p:sp>
      <p:sp>
        <p:nvSpPr>
          <p:cNvPr id="3" name="2 İçerik Yer Tutucusu"/>
          <p:cNvSpPr>
            <a:spLocks noGrp="1"/>
          </p:cNvSpPr>
          <p:nvPr>
            <p:ph idx="1"/>
          </p:nvPr>
        </p:nvSpPr>
        <p:spPr>
          <a:xfrm>
            <a:off x="457200" y="2249424"/>
            <a:ext cx="8229600" cy="3051784"/>
          </a:xfrm>
        </p:spPr>
        <p:txBody>
          <a:bodyPr/>
          <a:lstStyle/>
          <a:p>
            <a:pPr marL="922338" lvl="2" indent="-477838">
              <a:buFont typeface="Wingdings" pitchFamily="2" charset="2"/>
              <a:buChar char="Ø"/>
            </a:pPr>
            <a:r>
              <a:rPr lang="tr-TR" sz="2800" dirty="0"/>
              <a:t>Sözleşme içeriği ve yönetimi</a:t>
            </a:r>
          </a:p>
          <a:p>
            <a:pPr marL="922338" lvl="2" indent="-477838">
              <a:buFont typeface="Wingdings" pitchFamily="2" charset="2"/>
              <a:buChar char="Ø"/>
            </a:pPr>
            <a:r>
              <a:rPr lang="tr-TR" sz="2800" dirty="0"/>
              <a:t>İzleme ve destek faaliyetleri</a:t>
            </a:r>
          </a:p>
          <a:p>
            <a:pPr marL="922338" lvl="2" indent="-477838">
              <a:buFont typeface="Wingdings" pitchFamily="2" charset="2"/>
              <a:buChar char="Ø"/>
            </a:pPr>
            <a:r>
              <a:rPr lang="tr-TR" sz="2800" dirty="0"/>
              <a:t>Görünürlük</a:t>
            </a:r>
          </a:p>
          <a:p>
            <a:pPr marL="922338" lvl="2" indent="-477838">
              <a:buFont typeface="Wingdings" pitchFamily="2" charset="2"/>
              <a:buChar char="Ø"/>
            </a:pPr>
            <a:r>
              <a:rPr lang="tr-TR" sz="2800" dirty="0"/>
              <a:t>Kalkınma Ajansları Yönetim Sistemi (KAYS) </a:t>
            </a:r>
          </a:p>
          <a:p>
            <a:pPr marL="922338" lvl="2" indent="-477838">
              <a:buFont typeface="Wingdings" pitchFamily="2" charset="2"/>
              <a:buChar char="Ø"/>
            </a:pPr>
            <a:r>
              <a:rPr lang="tr-TR" sz="2800" dirty="0"/>
              <a:t>Satın alma süreci ve ihale dosyası</a:t>
            </a:r>
          </a:p>
        </p:txBody>
      </p:sp>
      <p:sp>
        <p:nvSpPr>
          <p:cNvPr id="5" name="Rectangle 3"/>
          <p:cNvSpPr txBox="1">
            <a:spLocks noChangeArrowheads="1"/>
          </p:cNvSpPr>
          <p:nvPr/>
        </p:nvSpPr>
        <p:spPr bwMode="auto">
          <a:xfrm>
            <a:off x="1619672" y="77708"/>
            <a:ext cx="6408712" cy="9030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fontAlgn="base">
              <a:spcBef>
                <a:spcPct val="20000"/>
              </a:spcBef>
              <a:spcAft>
                <a:spcPct val="0"/>
              </a:spcAft>
              <a:defRPr/>
            </a:pPr>
            <a:r>
              <a:rPr lang="tr-TR" sz="2400" b="1" kern="0" dirty="0">
                <a:solidFill>
                  <a:srgbClr val="53548A">
                    <a:lumMod val="20000"/>
                    <a:lumOff val="80000"/>
                  </a:srgbClr>
                </a:solidFill>
                <a:latin typeface="Cambria" pitchFamily="18" charset="0"/>
                <a:cs typeface="Calibri" pitchFamily="34" charset="0"/>
              </a:rPr>
              <a:t>BAŞLANGIÇ TOPLANTISI VE PROJE UYGULAMA EĞİTİMLERİ</a:t>
            </a:r>
          </a:p>
        </p:txBody>
      </p:sp>
      <p:pic>
        <p:nvPicPr>
          <p:cNvPr id="6" name="Resim 5">
            <a:extLst>
              <a:ext uri="{FF2B5EF4-FFF2-40B4-BE49-F238E27FC236}">
                <a16:creationId xmlns:a16="http://schemas.microsoft.com/office/drawing/2014/main" id="{F8C910AD-0D6A-43E7-97FB-B6B76A9B42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7" name="Resim 6">
            <a:extLst>
              <a:ext uri="{FF2B5EF4-FFF2-40B4-BE49-F238E27FC236}">
                <a16:creationId xmlns:a16="http://schemas.microsoft.com/office/drawing/2014/main" id="{7D85293D-6EA5-42B3-96D1-2F52AF7B1DB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a:t>MADDE 19- FAİZ</a:t>
            </a:r>
            <a:endParaRPr lang="tr-TR" b="1" u="sng" dirty="0"/>
          </a:p>
        </p:txBody>
      </p:sp>
      <p:sp>
        <p:nvSpPr>
          <p:cNvPr id="3" name="2 İçerik Yer Tutucusu"/>
          <p:cNvSpPr>
            <a:spLocks noGrp="1"/>
          </p:cNvSpPr>
          <p:nvPr>
            <p:ph idx="1"/>
          </p:nvPr>
        </p:nvSpPr>
        <p:spPr/>
        <p:txBody>
          <a:bodyPr/>
          <a:lstStyle/>
          <a:p>
            <a:pPr algn="just"/>
            <a:r>
              <a:rPr lang="tr-TR" dirty="0"/>
              <a:t>Borcun muaccel olduğu tarihte geçerli olan Türkiye Cumhuriyet Merkez Bankası avans işlemlerinde uygulanan faiz oranı uygulanır. </a:t>
            </a:r>
          </a:p>
          <a:p>
            <a:r>
              <a:rPr lang="tr-TR" dirty="0"/>
              <a:t>Ödemelerden öncelikle faiz mahsup edilir.</a:t>
            </a:r>
          </a:p>
        </p:txBody>
      </p:sp>
      <p:sp>
        <p:nvSpPr>
          <p:cNvPr id="5" name="4 Dikdörtgen"/>
          <p:cNvSpPr/>
          <p:nvPr/>
        </p:nvSpPr>
        <p:spPr>
          <a:xfrm>
            <a:off x="1857356" y="214290"/>
            <a:ext cx="5577168" cy="584775"/>
          </a:xfrm>
          <a:prstGeom prst="rect">
            <a:avLst/>
          </a:prstGeom>
        </p:spPr>
        <p:txBody>
          <a:bodyPr wrap="none">
            <a:spAutoFit/>
          </a:bodyPr>
          <a:lstStyle/>
          <a:p>
            <a:r>
              <a:rPr lang="tr-TR" sz="3200" dirty="0">
                <a:solidFill>
                  <a:schemeClr val="bg1"/>
                </a:solidFill>
                <a:latin typeface="+mj-lt"/>
                <a:ea typeface="+mj-ea"/>
                <a:cs typeface="+mj-cs"/>
              </a:rPr>
              <a:t>Sözleşme Ek II-Genel Koşullar</a:t>
            </a:r>
          </a:p>
        </p:txBody>
      </p:sp>
      <p:sp>
        <p:nvSpPr>
          <p:cNvPr id="6" name="5 Dikdörtgen"/>
          <p:cNvSpPr/>
          <p:nvPr/>
        </p:nvSpPr>
        <p:spPr>
          <a:xfrm>
            <a:off x="6929454" y="1000108"/>
            <a:ext cx="1850443" cy="369332"/>
          </a:xfrm>
          <a:prstGeom prst="rect">
            <a:avLst/>
          </a:prstGeom>
        </p:spPr>
        <p:txBody>
          <a:bodyPr wrap="none">
            <a:spAutoFit/>
          </a:bodyPr>
          <a:lstStyle/>
          <a:p>
            <a:r>
              <a:rPr lang="tr-TR" i="1" u="sng" dirty="0"/>
              <a:t>MALİ HÜKÜMLER</a:t>
            </a:r>
          </a:p>
        </p:txBody>
      </p:sp>
      <p:pic>
        <p:nvPicPr>
          <p:cNvPr id="7" name="Resim 6">
            <a:extLst>
              <a:ext uri="{FF2B5EF4-FFF2-40B4-BE49-F238E27FC236}">
                <a16:creationId xmlns:a16="http://schemas.microsoft.com/office/drawing/2014/main" id="{6621DFB7-0596-42E8-BCD4-9280A46FC5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C2722D6B-92CE-48F7-BB21-DE7D25EC79C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2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539552" y="4786322"/>
            <a:ext cx="8143900" cy="214314"/>
          </a:xfrm>
          <a:noFill/>
        </p:spPr>
        <p:txBody>
          <a:bodyPr>
            <a:noAutofit/>
          </a:bodyPr>
          <a:lstStyle/>
          <a:p>
            <a:pPr algn="ctr"/>
            <a:r>
              <a:rPr lang="tr-TR" sz="800" b="1" dirty="0">
                <a:latin typeface="Cambria" pitchFamily="18" charset="0"/>
                <a:cs typeface="Calibri" pitchFamily="34" charset="0"/>
              </a:rPr>
              <a:t>2018 YILI MALİ DESTEK PROGRAMLARI</a:t>
            </a:r>
            <a:endParaRPr lang="en-GB" sz="800" b="1" dirty="0">
              <a:solidFill>
                <a:schemeClr val="bg2">
                  <a:lumMod val="90000"/>
                </a:schemeClr>
              </a:solidFill>
              <a:latin typeface="Cambria" pitchFamily="18" charset="0"/>
              <a:cs typeface="Calibri" pitchFamily="34" charset="0"/>
            </a:endParaRPr>
          </a:p>
        </p:txBody>
      </p:sp>
      <p:sp>
        <p:nvSpPr>
          <p:cNvPr id="7" name="Rectangle 3"/>
          <p:cNvSpPr txBox="1">
            <a:spLocks noChangeArrowheads="1"/>
          </p:cNvSpPr>
          <p:nvPr/>
        </p:nvSpPr>
        <p:spPr bwMode="auto">
          <a:xfrm>
            <a:off x="392893" y="4991880"/>
            <a:ext cx="8358214" cy="714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algn="ctr" fontAlgn="base">
              <a:spcBef>
                <a:spcPct val="20000"/>
              </a:spcBef>
              <a:spcAft>
                <a:spcPct val="0"/>
              </a:spcAft>
              <a:defRPr/>
            </a:pPr>
            <a:r>
              <a:rPr lang="tr-TR" sz="3600" b="1" kern="0" dirty="0">
                <a:solidFill>
                  <a:srgbClr val="53548A">
                    <a:lumMod val="20000"/>
                    <a:lumOff val="80000"/>
                  </a:srgbClr>
                </a:solidFill>
                <a:latin typeface="Cambria" pitchFamily="18" charset="0"/>
                <a:cs typeface="Calibri" pitchFamily="34" charset="0"/>
              </a:rPr>
              <a:t>PROJE UYGULAMA EĞİTİMLERİ</a:t>
            </a:r>
          </a:p>
          <a:p>
            <a:pPr algn="ctr" fontAlgn="base">
              <a:spcBef>
                <a:spcPct val="20000"/>
              </a:spcBef>
              <a:spcAft>
                <a:spcPct val="0"/>
              </a:spcAft>
              <a:defRPr/>
            </a:pPr>
            <a:endParaRPr lang="en-GB" sz="3600" b="1" kern="0" dirty="0">
              <a:solidFill>
                <a:srgbClr val="FFFF00"/>
              </a:solidFill>
              <a:cs typeface="Calibri" pitchFamily="34" charset="0"/>
            </a:endParaRPr>
          </a:p>
        </p:txBody>
      </p:sp>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2" nodeType="after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par>
                                <p:cTn id="7" presetID="64" presetClass="path" presetSubtype="0" accel="50000" decel="50000" fill="hold" grpId="1" nodeType="withEffect">
                                  <p:stCondLst>
                                    <p:cond delay="0"/>
                                  </p:stCondLst>
                                  <p:childTnLst>
                                    <p:animMotion origin="layout" path="M -2.5E-6 -0.08836 L -2.5E-6 -0.23479 " pathEditMode="relative" rAng="0" ptsTypes="AA">
                                      <p:cBhvr>
                                        <p:cTn id="8" dur="2000" fill="hold"/>
                                        <p:tgtEl>
                                          <p:spTgt spid="7170"/>
                                        </p:tgtEl>
                                        <p:attrNameLst>
                                          <p:attrName>ppt_x</p:attrName>
                                          <p:attrName>ppt_y</p:attrName>
                                        </p:attrNameLst>
                                      </p:cBhvr>
                                      <p:rCtr x="0" y="-73"/>
                                    </p:animMotion>
                                  </p:childTnLst>
                                </p:cTn>
                              </p:par>
                              <p:par>
                                <p:cTn id="9" presetID="4" presetClass="emph" presetSubtype="2" fill="hold" grpId="0" nodeType="withEffect">
                                  <p:stCondLst>
                                    <p:cond delay="0"/>
                                  </p:stCondLst>
                                  <p:childTnLst>
                                    <p:anim to="4" calcmode="lin" valueType="num">
                                      <p:cBhvr override="childStyle">
                                        <p:cTn id="10" dur="2000" fill="hold"/>
                                        <p:tgtEl>
                                          <p:spTgt spid="7170"/>
                                        </p:tgtEl>
                                        <p:attrNameLst>
                                          <p:attrName>style.fontSize</p:attrName>
                                        </p:attrNameLst>
                                      </p:cBhvr>
                                    </p:anim>
                                  </p:childTnLst>
                                </p:cTn>
                              </p:par>
                            </p:childTnLst>
                          </p:cTn>
                        </p:par>
                        <p:par>
                          <p:cTn id="11" fill="hold">
                            <p:stCondLst>
                              <p:cond delay="2000"/>
                            </p:stCondLst>
                            <p:childTnLst>
                              <p:par>
                                <p:cTn id="12" presetID="3" presetClass="entr" presetSubtype="10"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blinds(horizontal)">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0" grpId="1"/>
      <p:bldP spid="7170" grpId="2"/>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539552" y="980728"/>
            <a:ext cx="8229600" cy="1066800"/>
          </a:xfrm>
        </p:spPr>
        <p:txBody>
          <a:bodyPr>
            <a:normAutofit/>
          </a:bodyPr>
          <a:lstStyle/>
          <a:p>
            <a:r>
              <a:rPr lang="tr-TR" b="1" dirty="0"/>
              <a:t>DOKÜMANLAR</a:t>
            </a:r>
            <a:endParaRPr lang="tr-TR" dirty="0"/>
          </a:p>
        </p:txBody>
      </p:sp>
      <p:sp>
        <p:nvSpPr>
          <p:cNvPr id="3" name="2 İçerik Yer Tutucusu"/>
          <p:cNvSpPr>
            <a:spLocks noGrp="1"/>
          </p:cNvSpPr>
          <p:nvPr>
            <p:ph idx="1"/>
          </p:nvPr>
        </p:nvSpPr>
        <p:spPr>
          <a:xfrm>
            <a:off x="539552" y="2132856"/>
            <a:ext cx="8229600" cy="3843872"/>
          </a:xfrm>
        </p:spPr>
        <p:txBody>
          <a:bodyPr/>
          <a:lstStyle/>
          <a:p>
            <a:pPr marL="82550" indent="0">
              <a:buNone/>
            </a:pPr>
            <a:r>
              <a:rPr lang="tr-TR" dirty="0"/>
              <a:t>Eğitimde ve proje uygulama sürecinde kullanılacak temel dokümanlar:</a:t>
            </a:r>
          </a:p>
          <a:p>
            <a:pPr marL="444500" indent="-334963">
              <a:buNone/>
            </a:pPr>
            <a:endParaRPr lang="tr-TR" dirty="0"/>
          </a:p>
          <a:p>
            <a:pPr marL="812800" indent="-368300"/>
            <a:r>
              <a:rPr lang="tr-TR" dirty="0"/>
              <a:t> Sözleşme ve ekleri</a:t>
            </a:r>
          </a:p>
          <a:p>
            <a:pPr marL="812800" indent="-368300"/>
            <a:r>
              <a:rPr lang="tr-TR" dirty="0"/>
              <a:t> Proje Uygulama Rehberi (PUR) ve ekleri</a:t>
            </a:r>
          </a:p>
          <a:p>
            <a:pPr marL="812800" indent="-368300"/>
            <a:r>
              <a:rPr lang="tr-TR" dirty="0"/>
              <a:t> Satın Alma Rehberi ve ekleri</a:t>
            </a:r>
          </a:p>
          <a:p>
            <a:pPr marL="812800" indent="-368300"/>
            <a:r>
              <a:rPr lang="tr-TR" dirty="0"/>
              <a:t> Görünürlük Rehberi</a:t>
            </a:r>
          </a:p>
        </p:txBody>
      </p:sp>
      <p:pic>
        <p:nvPicPr>
          <p:cNvPr id="26625" name="Picture 1"/>
          <p:cNvPicPr>
            <a:picLocks noChangeAspect="1" noChangeArrowheads="1"/>
          </p:cNvPicPr>
          <p:nvPr/>
        </p:nvPicPr>
        <p:blipFill>
          <a:blip r:embed="rId3" cstate="print"/>
          <a:srcRect/>
          <a:stretch>
            <a:fillRect/>
          </a:stretch>
        </p:blipFill>
        <p:spPr bwMode="auto">
          <a:xfrm>
            <a:off x="7452320" y="2924944"/>
            <a:ext cx="1430608" cy="1584176"/>
          </a:xfrm>
          <a:prstGeom prst="rect">
            <a:avLst/>
          </a:prstGeom>
          <a:noFill/>
          <a:ln w="9525">
            <a:noFill/>
            <a:miter lim="800000"/>
            <a:headEnd/>
            <a:tailEnd/>
          </a:ln>
        </p:spPr>
      </p:pic>
      <p:pic>
        <p:nvPicPr>
          <p:cNvPr id="5" name="Resim 4">
            <a:extLst>
              <a:ext uri="{FF2B5EF4-FFF2-40B4-BE49-F238E27FC236}">
                <a16:creationId xmlns:a16="http://schemas.microsoft.com/office/drawing/2014/main" id="{C6A12B9F-D838-4B8E-8DE9-9A64FEE6FD1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6" name="Resim 5">
            <a:extLst>
              <a:ext uri="{FF2B5EF4-FFF2-40B4-BE49-F238E27FC236}">
                <a16:creationId xmlns:a16="http://schemas.microsoft.com/office/drawing/2014/main" id="{DB36E0B8-164B-4DBC-AD73-2976D2CE06F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2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7" name="6 İçerik Yer Tutucusu"/>
          <p:cNvSpPr>
            <a:spLocks noGrp="1"/>
          </p:cNvSpPr>
          <p:nvPr>
            <p:ph idx="1"/>
          </p:nvPr>
        </p:nvSpPr>
        <p:spPr>
          <a:xfrm>
            <a:off x="467544" y="2636912"/>
            <a:ext cx="8424936" cy="2160240"/>
          </a:xfrm>
        </p:spPr>
        <p:txBody>
          <a:bodyPr>
            <a:normAutofit/>
          </a:bodyPr>
          <a:lstStyle/>
          <a:p>
            <a:pPr marL="642938" lvl="2" indent="-642938">
              <a:buFont typeface="Wingdings" pitchFamily="2" charset="2"/>
              <a:buChar char="v"/>
            </a:pPr>
            <a:r>
              <a:rPr lang="tr-TR" sz="2800" dirty="0">
                <a:solidFill>
                  <a:schemeClr val="accent6">
                    <a:lumMod val="75000"/>
                  </a:schemeClr>
                </a:solidFill>
              </a:rPr>
              <a:t>Sözleşme Değişiklikleri</a:t>
            </a:r>
          </a:p>
          <a:p>
            <a:pPr marL="642938" lvl="2" indent="-642938">
              <a:buFont typeface="Wingdings" pitchFamily="2" charset="2"/>
              <a:buChar char="v"/>
            </a:pPr>
            <a:r>
              <a:rPr lang="tr-TR" sz="2800" dirty="0">
                <a:solidFill>
                  <a:schemeClr val="accent6">
                    <a:lumMod val="75000"/>
                  </a:schemeClr>
                </a:solidFill>
              </a:rPr>
              <a:t>Uygun Maliyetler ve Muhasebe Yükümlülükleri</a:t>
            </a:r>
          </a:p>
          <a:p>
            <a:pPr marL="642938" lvl="2" indent="-642938">
              <a:buFont typeface="Wingdings" pitchFamily="2" charset="2"/>
              <a:buChar char="v"/>
            </a:pPr>
            <a:r>
              <a:rPr lang="tr-TR" sz="2800" dirty="0">
                <a:solidFill>
                  <a:schemeClr val="accent6">
                    <a:lumMod val="75000"/>
                  </a:schemeClr>
                </a:solidFill>
              </a:rPr>
              <a:t>Raporlama Yükümlülükleri ve Proje Dokümantasyon </a:t>
            </a:r>
          </a:p>
          <a:p>
            <a:pPr marL="642938" lvl="2" indent="-642938">
              <a:buFont typeface="Wingdings" pitchFamily="2" charset="2"/>
              <a:buChar char="v"/>
            </a:pPr>
            <a:r>
              <a:rPr lang="tr-TR" sz="2800" dirty="0">
                <a:solidFill>
                  <a:schemeClr val="accent6">
                    <a:lumMod val="75000"/>
                  </a:schemeClr>
                </a:solidFill>
              </a:rPr>
              <a:t>Ödeme Prosedürleri</a:t>
            </a:r>
          </a:p>
        </p:txBody>
      </p:sp>
      <p:sp>
        <p:nvSpPr>
          <p:cNvPr id="5" name="4 Başlık"/>
          <p:cNvSpPr>
            <a:spLocks noGrp="1"/>
          </p:cNvSpPr>
          <p:nvPr>
            <p:ph type="title"/>
          </p:nvPr>
        </p:nvSpPr>
        <p:spPr>
          <a:xfrm>
            <a:off x="467544" y="1196752"/>
            <a:ext cx="8229600" cy="1066800"/>
          </a:xfrm>
        </p:spPr>
        <p:txBody>
          <a:bodyPr>
            <a:normAutofit/>
          </a:bodyPr>
          <a:lstStyle/>
          <a:p>
            <a:r>
              <a:rPr lang="tr-TR" sz="3600" kern="0" dirty="0">
                <a:solidFill>
                  <a:schemeClr val="tx1"/>
                </a:solidFill>
                <a:latin typeface="Cambria" pitchFamily="18" charset="0"/>
                <a:cs typeface="Calibri" pitchFamily="34" charset="0"/>
              </a:rPr>
              <a:t>SÖZLEŞMELERİN YÖNETİMİ</a:t>
            </a:r>
            <a:endParaRPr lang="tr-TR" sz="3600" dirty="0">
              <a:solidFill>
                <a:schemeClr val="tx1"/>
              </a:solidFill>
            </a:endParaRPr>
          </a:p>
        </p:txBody>
      </p:sp>
      <p:pic>
        <p:nvPicPr>
          <p:cNvPr id="4" name="Resim 3">
            <a:extLst>
              <a:ext uri="{FF2B5EF4-FFF2-40B4-BE49-F238E27FC236}">
                <a16:creationId xmlns:a16="http://schemas.microsoft.com/office/drawing/2014/main" id="{5EAD71AE-2B04-4571-B852-B103556430D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6" name="Resim 5">
            <a:extLst>
              <a:ext uri="{FF2B5EF4-FFF2-40B4-BE49-F238E27FC236}">
                <a16:creationId xmlns:a16="http://schemas.microsoft.com/office/drawing/2014/main" id="{3AFA6C7F-9B6C-4FEF-9E96-B3969738425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6" name="5 Başlık"/>
          <p:cNvSpPr>
            <a:spLocks noGrp="1"/>
          </p:cNvSpPr>
          <p:nvPr>
            <p:ph type="title"/>
          </p:nvPr>
        </p:nvSpPr>
        <p:spPr>
          <a:xfrm>
            <a:off x="1907704" y="0"/>
            <a:ext cx="5256584" cy="908720"/>
          </a:xfrm>
        </p:spPr>
        <p:txBody>
          <a:bodyPr>
            <a:normAutofit/>
          </a:bodyPr>
          <a:lstStyle/>
          <a:p>
            <a:r>
              <a:rPr lang="tr-TR" sz="3200" b="1" dirty="0">
                <a:solidFill>
                  <a:schemeClr val="bg1"/>
                </a:solidFill>
              </a:rPr>
              <a:t>Sözleşme Değişiklikleri</a:t>
            </a:r>
            <a:endParaRPr lang="tr-TR" sz="3200" dirty="0">
              <a:solidFill>
                <a:schemeClr val="bg1"/>
              </a:solidFill>
            </a:endParaRPr>
          </a:p>
        </p:txBody>
      </p:sp>
      <p:sp>
        <p:nvSpPr>
          <p:cNvPr id="7" name="6 İçerik Yer Tutucusu"/>
          <p:cNvSpPr>
            <a:spLocks noGrp="1"/>
          </p:cNvSpPr>
          <p:nvPr>
            <p:ph idx="1"/>
          </p:nvPr>
        </p:nvSpPr>
        <p:spPr>
          <a:xfrm>
            <a:off x="467544" y="1340768"/>
            <a:ext cx="8229600" cy="2088232"/>
          </a:xfrm>
        </p:spPr>
        <p:txBody>
          <a:bodyPr>
            <a:normAutofit/>
          </a:bodyPr>
          <a:lstStyle/>
          <a:p>
            <a:pPr marL="444500" indent="-334963">
              <a:buFont typeface="Wingdings" pitchFamily="2" charset="2"/>
              <a:buChar char="Ø"/>
            </a:pPr>
            <a:r>
              <a:rPr lang="tr-TR" sz="2200" dirty="0"/>
              <a:t>Sözleşme, iki farklı yolla değiştirilebilir:</a:t>
            </a:r>
          </a:p>
          <a:p>
            <a:endParaRPr lang="tr-TR" sz="2200" dirty="0"/>
          </a:p>
          <a:p>
            <a:pPr lvl="2"/>
            <a:r>
              <a:rPr lang="tr-TR" sz="2000" b="1" i="1" dirty="0"/>
              <a:t>Küçük Değişikliklerde </a:t>
            </a:r>
            <a:r>
              <a:rPr lang="tr-TR" sz="2800" b="1" i="1" dirty="0">
                <a:hlinkClick r:id="rId4" action="ppaction://hlinkfile"/>
              </a:rPr>
              <a:t>Bildirim Mektubu</a:t>
            </a:r>
            <a:endParaRPr lang="tr-TR" sz="2000" b="1" i="1" dirty="0"/>
          </a:p>
          <a:p>
            <a:pPr lvl="2"/>
            <a:r>
              <a:rPr lang="tr-TR" sz="2000" b="1" i="1" dirty="0"/>
              <a:t>Büyük Değişikliklerde </a:t>
            </a:r>
            <a:r>
              <a:rPr lang="tr-TR" sz="2800" b="1" i="1" dirty="0">
                <a:hlinkClick r:id="rId5" action="ppaction://hlinkfile"/>
              </a:rPr>
              <a:t>Zeyilname</a:t>
            </a:r>
            <a:endParaRPr lang="tr-TR" sz="2000" b="1" i="1" dirty="0"/>
          </a:p>
        </p:txBody>
      </p:sp>
      <p:sp>
        <p:nvSpPr>
          <p:cNvPr id="8" name="7 Metin kutusu"/>
          <p:cNvSpPr txBox="1"/>
          <p:nvPr/>
        </p:nvSpPr>
        <p:spPr>
          <a:xfrm>
            <a:off x="1403648" y="3717032"/>
            <a:ext cx="7136960" cy="1015663"/>
          </a:xfrm>
          <a:prstGeom prst="rect">
            <a:avLst/>
          </a:prstGeom>
          <a:noFill/>
          <a:ln cmpd="dbl">
            <a:solidFill>
              <a:schemeClr val="accent2">
                <a:lumMod val="50000"/>
              </a:schemeClr>
            </a:solidFill>
          </a:ln>
          <a:scene3d>
            <a:camera prst="obliqueBottomRight"/>
            <a:lightRig rig="threePt" dir="t"/>
          </a:scene3d>
          <a:sp3d extrusionH="76200" contourW="12700">
            <a:extrusionClr>
              <a:schemeClr val="accent2">
                <a:lumMod val="50000"/>
              </a:schemeClr>
            </a:extrusionClr>
            <a:contourClr>
              <a:schemeClr val="accent2">
                <a:lumMod val="50000"/>
              </a:schemeClr>
            </a:contourClr>
          </a:sp3d>
        </p:spPr>
        <p:txBody>
          <a:bodyPr wrap="square" rtlCol="0">
            <a:spAutoFit/>
          </a:bodyPr>
          <a:lstStyle/>
          <a:p>
            <a:pPr algn="just"/>
            <a:r>
              <a:rPr lang="tr-TR" sz="2000" b="1" i="1" u="sng" dirty="0">
                <a:solidFill>
                  <a:prstClr val="black"/>
                </a:solidFill>
              </a:rPr>
              <a:t>Uyarı</a:t>
            </a:r>
            <a:r>
              <a:rPr lang="tr-TR" sz="2000" b="1" i="1" dirty="0">
                <a:solidFill>
                  <a:prstClr val="black"/>
                </a:solidFill>
              </a:rPr>
              <a:t>: Sözleşmede küçük veya büyük değişiklik yapmayı planlıyorsanız, talebinizi Ajansa göndermeden önce İzleme Uzmanına danışmanız iyi olacaktır.</a:t>
            </a:r>
            <a:endParaRPr lang="tr-TR" sz="2000" i="1" dirty="0">
              <a:solidFill>
                <a:prstClr val="black"/>
              </a:solidFill>
            </a:endParaRPr>
          </a:p>
        </p:txBody>
      </p:sp>
      <p:pic>
        <p:nvPicPr>
          <p:cNvPr id="2050" name="Picture 2"/>
          <p:cNvPicPr>
            <a:picLocks noChangeAspect="1" noChangeArrowheads="1"/>
          </p:cNvPicPr>
          <p:nvPr/>
        </p:nvPicPr>
        <p:blipFill>
          <a:blip r:embed="rId6" cstate="print"/>
          <a:srcRect/>
          <a:stretch>
            <a:fillRect/>
          </a:stretch>
        </p:blipFill>
        <p:spPr bwMode="auto">
          <a:xfrm>
            <a:off x="467544" y="3789040"/>
            <a:ext cx="763141" cy="763141"/>
          </a:xfrm>
          <a:prstGeom prst="rect">
            <a:avLst/>
          </a:prstGeom>
          <a:noFill/>
          <a:ln w="9525">
            <a:noFill/>
            <a:miter lim="800000"/>
            <a:headEnd/>
            <a:tailEnd/>
          </a:ln>
        </p:spPr>
      </p:pic>
      <p:pic>
        <p:nvPicPr>
          <p:cNvPr id="9" name="Resim 8">
            <a:extLst>
              <a:ext uri="{FF2B5EF4-FFF2-40B4-BE49-F238E27FC236}">
                <a16:creationId xmlns:a16="http://schemas.microsoft.com/office/drawing/2014/main" id="{6619409F-2E63-40C5-8E53-A2D5837C71A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10" name="Resim 9">
            <a:extLst>
              <a:ext uri="{FF2B5EF4-FFF2-40B4-BE49-F238E27FC236}">
                <a16:creationId xmlns:a16="http://schemas.microsoft.com/office/drawing/2014/main" id="{EBB6BFB8-F289-4A5C-9F65-BE1E38EDE538}"/>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51520" y="1412776"/>
            <a:ext cx="8460432" cy="1066800"/>
          </a:xfrm>
        </p:spPr>
        <p:txBody>
          <a:bodyPr>
            <a:normAutofit/>
          </a:bodyPr>
          <a:lstStyle/>
          <a:p>
            <a:r>
              <a:rPr lang="tr-TR" sz="3200" dirty="0"/>
              <a:t>Sözleşme değişiklikleri için uyulması gereken ilkeler</a:t>
            </a:r>
          </a:p>
        </p:txBody>
      </p:sp>
      <p:sp>
        <p:nvSpPr>
          <p:cNvPr id="3" name="2 İçerik Yer Tutucusu"/>
          <p:cNvSpPr>
            <a:spLocks noGrp="1"/>
          </p:cNvSpPr>
          <p:nvPr>
            <p:ph idx="1"/>
          </p:nvPr>
        </p:nvSpPr>
        <p:spPr>
          <a:xfrm>
            <a:off x="683568" y="2564904"/>
            <a:ext cx="6696744" cy="3233520"/>
          </a:xfrm>
        </p:spPr>
        <p:txBody>
          <a:bodyPr>
            <a:noAutofit/>
          </a:bodyPr>
          <a:lstStyle/>
          <a:p>
            <a:pPr marL="916686" lvl="1" indent="-514350">
              <a:buFont typeface="+mj-lt"/>
              <a:buAutoNum type="alphaLcParenR"/>
            </a:pPr>
            <a:r>
              <a:rPr lang="tr-TR" sz="3000" dirty="0"/>
              <a:t>Değişiklik gerekçelerini açıklama</a:t>
            </a:r>
          </a:p>
          <a:p>
            <a:pPr marL="916686" lvl="1" indent="-514350">
              <a:buFont typeface="+mj-lt"/>
              <a:buAutoNum type="alphaLcParenR"/>
            </a:pPr>
            <a:r>
              <a:rPr lang="tr-TR" sz="3000" dirty="0"/>
              <a:t>Eşit muamele ilkesi</a:t>
            </a:r>
          </a:p>
          <a:p>
            <a:pPr marL="916686" lvl="1" indent="-514350">
              <a:buFont typeface="+mj-lt"/>
              <a:buAutoNum type="alphaLcParenR"/>
            </a:pPr>
            <a:r>
              <a:rPr lang="tr-TR" sz="3000" dirty="0"/>
              <a:t>Proje amacını değiştirmeme</a:t>
            </a:r>
          </a:p>
          <a:p>
            <a:pPr marL="916686" lvl="1" indent="-514350">
              <a:buFont typeface="+mj-lt"/>
              <a:buAutoNum type="alphaLcParenR"/>
            </a:pPr>
            <a:r>
              <a:rPr lang="tr-TR" sz="3000" dirty="0"/>
              <a:t>Sözleşme süresi içerisinde olma</a:t>
            </a:r>
          </a:p>
          <a:p>
            <a:pPr marL="916686" lvl="1" indent="-514350">
              <a:buFont typeface="+mj-lt"/>
              <a:buAutoNum type="alphaLcParenR"/>
            </a:pPr>
            <a:r>
              <a:rPr lang="tr-TR" sz="3000" dirty="0"/>
              <a:t>Geriye dönük olamama</a:t>
            </a:r>
          </a:p>
          <a:p>
            <a:pPr marL="916686" lvl="1" indent="-514350">
              <a:buFont typeface="+mj-lt"/>
              <a:buAutoNum type="alphaLcParenR"/>
            </a:pPr>
            <a:r>
              <a:rPr lang="tr-TR" sz="3000" dirty="0"/>
              <a:t>Mali destek miktarı </a:t>
            </a:r>
            <a:r>
              <a:rPr lang="tr-TR" sz="3000" b="1" dirty="0"/>
              <a:t>artırılamaz.</a:t>
            </a:r>
            <a:endParaRPr lang="tr-TR" sz="3000" dirty="0"/>
          </a:p>
        </p:txBody>
      </p:sp>
      <p:sp>
        <p:nvSpPr>
          <p:cNvPr id="6" name="5 Dikdörtgen"/>
          <p:cNvSpPr/>
          <p:nvPr/>
        </p:nvSpPr>
        <p:spPr>
          <a:xfrm>
            <a:off x="1331640" y="980728"/>
            <a:ext cx="6037935" cy="369332"/>
          </a:xfrm>
          <a:prstGeom prst="rect">
            <a:avLst/>
          </a:prstGeom>
        </p:spPr>
        <p:txBody>
          <a:bodyPr wrap="none">
            <a:spAutoFit/>
          </a:bodyPr>
          <a:lstStyle/>
          <a:p>
            <a:r>
              <a:rPr lang="tr-TR" i="1" dirty="0">
                <a:solidFill>
                  <a:prstClr val="black"/>
                </a:solidFill>
              </a:rPr>
              <a:t>Sözleşme Ek II-Genel Koşullar Madde 9 - Sözleşme Değişiklikleri </a:t>
            </a:r>
          </a:p>
        </p:txBody>
      </p:sp>
      <p:sp>
        <p:nvSpPr>
          <p:cNvPr id="7" name="5 Başlık"/>
          <p:cNvSpPr txBox="1">
            <a:spLocks/>
          </p:cNvSpPr>
          <p:nvPr/>
        </p:nvSpPr>
        <p:spPr>
          <a:xfrm>
            <a:off x="1907704" y="0"/>
            <a:ext cx="5256584" cy="908720"/>
          </a:xfrm>
          <a:prstGeom prst="rect">
            <a:avLst/>
          </a:prstGeom>
        </p:spPr>
        <p:txBody>
          <a:bodyPr vert="horz" anchor="ctr">
            <a:normAutofit/>
          </a:bodyPr>
          <a:lstStyle/>
          <a:p>
            <a:pPr>
              <a:spcBef>
                <a:spcPct val="0"/>
              </a:spcBef>
              <a:defRPr/>
            </a:pPr>
            <a:r>
              <a:rPr lang="tr-TR" sz="3200" b="1">
                <a:solidFill>
                  <a:prstClr val="white"/>
                </a:solidFill>
                <a:latin typeface="Trebuchet MS"/>
              </a:rPr>
              <a:t>Sözleşme Değişiklikleri</a:t>
            </a:r>
            <a:endParaRPr lang="tr-TR" sz="3200" dirty="0">
              <a:solidFill>
                <a:prstClr val="white"/>
              </a:solidFill>
              <a:latin typeface="Trebuchet MS"/>
            </a:endParaRPr>
          </a:p>
        </p:txBody>
      </p:sp>
      <p:pic>
        <p:nvPicPr>
          <p:cNvPr id="8" name="Resim 7">
            <a:extLst>
              <a:ext uri="{FF2B5EF4-FFF2-40B4-BE49-F238E27FC236}">
                <a16:creationId xmlns:a16="http://schemas.microsoft.com/office/drawing/2014/main" id="{5E48A946-7677-4EF3-BECC-4C4819B7E1E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9" name="Resim 8">
            <a:extLst>
              <a:ext uri="{FF2B5EF4-FFF2-40B4-BE49-F238E27FC236}">
                <a16:creationId xmlns:a16="http://schemas.microsoft.com/office/drawing/2014/main" id="{59861598-C14B-4315-A151-2CA44A4CB0D2}"/>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323528" y="764704"/>
            <a:ext cx="8229600" cy="1066800"/>
          </a:xfrm>
        </p:spPr>
        <p:txBody>
          <a:bodyPr>
            <a:normAutofit fontScale="90000"/>
          </a:bodyPr>
          <a:lstStyle/>
          <a:p>
            <a:r>
              <a:rPr lang="tr-TR" sz="3600" dirty="0"/>
              <a:t>Küçük Değişiklikler için </a:t>
            </a:r>
            <a:r>
              <a:rPr lang="tr-TR" b="1" dirty="0"/>
              <a:t>Bildirim Mektubu</a:t>
            </a:r>
            <a:endParaRPr lang="tr-TR" dirty="0"/>
          </a:p>
        </p:txBody>
      </p:sp>
      <p:sp>
        <p:nvSpPr>
          <p:cNvPr id="5" name="4 Metin kutusu"/>
          <p:cNvSpPr txBox="1"/>
          <p:nvPr/>
        </p:nvSpPr>
        <p:spPr>
          <a:xfrm>
            <a:off x="323528" y="1628800"/>
            <a:ext cx="8640960" cy="3970318"/>
          </a:xfrm>
          <a:prstGeom prst="rect">
            <a:avLst/>
          </a:prstGeom>
          <a:noFill/>
        </p:spPr>
        <p:txBody>
          <a:bodyPr wrap="square" rtlCol="0">
            <a:spAutoFit/>
          </a:bodyPr>
          <a:lstStyle/>
          <a:p>
            <a:pPr>
              <a:lnSpc>
                <a:spcPct val="150000"/>
              </a:lnSpc>
            </a:pPr>
            <a:r>
              <a:rPr lang="tr-TR" sz="2900" dirty="0">
                <a:solidFill>
                  <a:srgbClr val="FF0000"/>
                </a:solidFill>
              </a:rPr>
              <a:t>Hangi Hallerde Bildirim Mektubu Sunulabilir?</a:t>
            </a:r>
          </a:p>
          <a:p>
            <a:pPr lvl="1" indent="-457200" algn="just">
              <a:lnSpc>
                <a:spcPct val="150000"/>
              </a:lnSpc>
            </a:pPr>
            <a:r>
              <a:rPr lang="tr-TR" sz="2400" dirty="0">
                <a:solidFill>
                  <a:prstClr val="black"/>
                </a:solidFill>
              </a:rPr>
              <a:t>Projenin temel amacını etkilemeyen;</a:t>
            </a:r>
          </a:p>
          <a:p>
            <a:pPr marL="914400" lvl="1" indent="-457200" algn="just">
              <a:buFont typeface="+mj-lt"/>
              <a:buAutoNum type="arabicPeriod"/>
            </a:pPr>
            <a:r>
              <a:rPr lang="tr-TR" sz="2400" dirty="0">
                <a:solidFill>
                  <a:prstClr val="black"/>
                </a:solidFill>
              </a:rPr>
              <a:t>Faaliyetlerde bütçe ile ilgisi olmayan küçük değişiklikler,</a:t>
            </a:r>
          </a:p>
          <a:p>
            <a:pPr marL="914400" lvl="1" indent="-457200" algn="just">
              <a:buFont typeface="+mj-lt"/>
              <a:buAutoNum type="arabicPeriod"/>
            </a:pPr>
            <a:r>
              <a:rPr lang="tr-TR" sz="2400" dirty="0">
                <a:solidFill>
                  <a:prstClr val="black"/>
                </a:solidFill>
              </a:rPr>
              <a:t>Değişikliğin mali etkisinin aynı bütçe başlığı altındaki kalemler arasındaki transferle sınırlı olduğu değişiklikler,</a:t>
            </a:r>
          </a:p>
          <a:p>
            <a:pPr marL="914400" lvl="1" indent="-457200" algn="just">
              <a:buFont typeface="+mj-lt"/>
              <a:buAutoNum type="arabicPeriod"/>
            </a:pPr>
            <a:r>
              <a:rPr lang="tr-TR" sz="2400" dirty="0">
                <a:solidFill>
                  <a:prstClr val="black"/>
                </a:solidFill>
              </a:rPr>
              <a:t>Ana bütçe başlıkları arasındaki transferlerin, her bir bütçe başlığının başlangıçtaki (ya da zeyilname ile düzenlenmiş halindeki) uygun maliyetlerinin yüzde 5’i veya altında olduğu değişiklikler,</a:t>
            </a:r>
            <a:endParaRPr lang="tr-TR" sz="2400" i="1" dirty="0">
              <a:solidFill>
                <a:prstClr val="black"/>
              </a:solidFill>
            </a:endParaRPr>
          </a:p>
        </p:txBody>
      </p:sp>
      <p:sp>
        <p:nvSpPr>
          <p:cNvPr id="11" name="5 Başlık"/>
          <p:cNvSpPr txBox="1">
            <a:spLocks/>
          </p:cNvSpPr>
          <p:nvPr/>
        </p:nvSpPr>
        <p:spPr>
          <a:xfrm>
            <a:off x="1907704" y="0"/>
            <a:ext cx="5256584" cy="908720"/>
          </a:xfrm>
          <a:prstGeom prst="rect">
            <a:avLst/>
          </a:prstGeom>
        </p:spPr>
        <p:txBody>
          <a:bodyPr vert="horz" anchor="ctr">
            <a:normAutofit/>
          </a:bodyPr>
          <a:lstStyle/>
          <a:p>
            <a:pPr>
              <a:spcBef>
                <a:spcPct val="0"/>
              </a:spcBef>
              <a:defRPr/>
            </a:pPr>
            <a:r>
              <a:rPr lang="tr-TR" sz="3200" b="1" dirty="0">
                <a:solidFill>
                  <a:prstClr val="white"/>
                </a:solidFill>
                <a:latin typeface="Trebuchet MS"/>
              </a:rPr>
              <a:t>Sözleşme Değişiklikleri</a:t>
            </a:r>
            <a:endParaRPr lang="tr-TR" sz="3200" dirty="0">
              <a:solidFill>
                <a:prstClr val="white"/>
              </a:solidFill>
              <a:latin typeface="Trebuchet MS"/>
            </a:endParaRPr>
          </a:p>
        </p:txBody>
      </p:sp>
      <p:pic>
        <p:nvPicPr>
          <p:cNvPr id="6" name="Resim 5">
            <a:extLst>
              <a:ext uri="{FF2B5EF4-FFF2-40B4-BE49-F238E27FC236}">
                <a16:creationId xmlns:a16="http://schemas.microsoft.com/office/drawing/2014/main" id="{CAA8B460-A15A-49E2-9B92-7F60344F4F3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7" name="Resim 6">
            <a:extLst>
              <a:ext uri="{FF2B5EF4-FFF2-40B4-BE49-F238E27FC236}">
                <a16:creationId xmlns:a16="http://schemas.microsoft.com/office/drawing/2014/main" id="{EFDE14EA-87C2-404E-8A39-90F9CF805EE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988840"/>
            <a:ext cx="8229600" cy="3965072"/>
          </a:xfrm>
        </p:spPr>
        <p:txBody>
          <a:bodyPr>
            <a:normAutofit/>
          </a:bodyPr>
          <a:lstStyle/>
          <a:p>
            <a:pPr marL="914400" lvl="1" indent="-457200" algn="just">
              <a:buFont typeface="+mj-lt"/>
              <a:buAutoNum type="arabicPeriod" startAt="5"/>
            </a:pPr>
            <a:r>
              <a:rPr lang="tr-TR" sz="2400" dirty="0">
                <a:solidFill>
                  <a:schemeClr val="tx1"/>
                </a:solidFill>
              </a:rPr>
              <a:t>Proje koordinatörü ile uzman veya eğiticilerin değişikliği,</a:t>
            </a:r>
          </a:p>
          <a:p>
            <a:pPr marL="914400" lvl="1" indent="-457200" algn="just">
              <a:buFont typeface="+mj-lt"/>
              <a:buAutoNum type="arabicPeriod" startAt="5"/>
            </a:pPr>
            <a:r>
              <a:rPr lang="tr-TR" sz="2400" dirty="0">
                <a:solidFill>
                  <a:schemeClr val="tx1"/>
                </a:solidFill>
              </a:rPr>
              <a:t>Banka hesabı değişikliği,</a:t>
            </a:r>
          </a:p>
          <a:p>
            <a:pPr marL="914400" lvl="1" indent="-457200" algn="just">
              <a:buFont typeface="+mj-lt"/>
              <a:buAutoNum type="arabicPeriod" startAt="5"/>
            </a:pPr>
            <a:r>
              <a:rPr lang="tr-TR" sz="2400" dirty="0">
                <a:solidFill>
                  <a:schemeClr val="tx1"/>
                </a:solidFill>
              </a:rPr>
              <a:t>Adres değişikliği ve telefon numarası değişikliği,</a:t>
            </a:r>
          </a:p>
          <a:p>
            <a:pPr marL="914400" lvl="1" indent="-457200" algn="just">
              <a:buFont typeface="+mj-lt"/>
              <a:buAutoNum type="arabicPeriod" startAt="5"/>
            </a:pPr>
            <a:r>
              <a:rPr lang="tr-TR" sz="2400" dirty="0">
                <a:solidFill>
                  <a:schemeClr val="tx1"/>
                </a:solidFill>
              </a:rPr>
              <a:t>Belirli bir bütçe kalemine ayrılan tutarı değiştirmeyen ekipman sayısı ve birim fiyat değişiklikleri,</a:t>
            </a:r>
          </a:p>
          <a:p>
            <a:pPr marL="914400" lvl="1" indent="-457200" algn="just">
              <a:buFont typeface="+mj-lt"/>
              <a:buAutoNum type="arabicPeriod" startAt="5"/>
            </a:pPr>
            <a:r>
              <a:rPr lang="tr-TR" sz="2400" dirty="0">
                <a:solidFill>
                  <a:schemeClr val="tx1"/>
                </a:solidFill>
              </a:rPr>
              <a:t>Ekipman modelinin yeni teknolojiler paralelinde değiştirilmesi (aynı amaca hizmet etmek koşuluyla),</a:t>
            </a:r>
          </a:p>
          <a:p>
            <a:pPr marL="914400" lvl="1" indent="-457200" algn="just">
              <a:buFont typeface="+mj-lt"/>
              <a:buAutoNum type="arabicPeriod" startAt="5"/>
            </a:pPr>
            <a:r>
              <a:rPr lang="tr-TR" sz="2400" dirty="0">
                <a:solidFill>
                  <a:schemeClr val="tx1"/>
                </a:solidFill>
              </a:rPr>
              <a:t>Proje denetçisi değişikliği</a:t>
            </a:r>
          </a:p>
          <a:p>
            <a:pPr marL="531813" indent="-422275">
              <a:buNone/>
            </a:pPr>
            <a:r>
              <a:rPr lang="tr-TR" sz="3000" dirty="0">
                <a:solidFill>
                  <a:srgbClr val="FF0000"/>
                </a:solidFill>
                <a:ea typeface="+mj-ea"/>
                <a:cs typeface="+mj-cs"/>
              </a:rPr>
              <a:t>gibi durumlarda başvurulabilirsiniz.</a:t>
            </a:r>
          </a:p>
        </p:txBody>
      </p:sp>
      <p:sp>
        <p:nvSpPr>
          <p:cNvPr id="5" name="5 Başlık"/>
          <p:cNvSpPr txBox="1">
            <a:spLocks/>
          </p:cNvSpPr>
          <p:nvPr/>
        </p:nvSpPr>
        <p:spPr>
          <a:xfrm>
            <a:off x="1907704" y="0"/>
            <a:ext cx="5256584" cy="908720"/>
          </a:xfrm>
          <a:prstGeom prst="rect">
            <a:avLst/>
          </a:prstGeom>
        </p:spPr>
        <p:txBody>
          <a:bodyPr vert="horz" anchor="ctr">
            <a:normAutofit/>
          </a:bodyPr>
          <a:lstStyle/>
          <a:p>
            <a:pPr>
              <a:spcBef>
                <a:spcPct val="0"/>
              </a:spcBef>
              <a:defRPr/>
            </a:pPr>
            <a:r>
              <a:rPr lang="tr-TR" sz="3200" b="1" dirty="0">
                <a:solidFill>
                  <a:prstClr val="white"/>
                </a:solidFill>
              </a:rPr>
              <a:t>Sözleşme Değişiklikleri</a:t>
            </a:r>
            <a:endParaRPr lang="tr-TR" sz="3200" dirty="0">
              <a:solidFill>
                <a:prstClr val="white"/>
              </a:solidFill>
            </a:endParaRPr>
          </a:p>
        </p:txBody>
      </p:sp>
      <p:sp>
        <p:nvSpPr>
          <p:cNvPr id="7" name="1 Başlık"/>
          <p:cNvSpPr>
            <a:spLocks noGrp="1"/>
          </p:cNvSpPr>
          <p:nvPr>
            <p:ph type="title"/>
          </p:nvPr>
        </p:nvSpPr>
        <p:spPr>
          <a:xfrm>
            <a:off x="323528" y="908720"/>
            <a:ext cx="8229600" cy="1066800"/>
          </a:xfrm>
        </p:spPr>
        <p:txBody>
          <a:bodyPr>
            <a:normAutofit fontScale="90000"/>
          </a:bodyPr>
          <a:lstStyle/>
          <a:p>
            <a:r>
              <a:rPr lang="tr-TR" sz="3600" dirty="0"/>
              <a:t>Küçük Değişiklikler için </a:t>
            </a:r>
            <a:r>
              <a:rPr lang="tr-TR" b="1" dirty="0"/>
              <a:t>Bildirim Mektubu</a:t>
            </a:r>
            <a:endParaRPr lang="tr-TR" dirty="0"/>
          </a:p>
        </p:txBody>
      </p:sp>
      <p:pic>
        <p:nvPicPr>
          <p:cNvPr id="6" name="Resim 5">
            <a:extLst>
              <a:ext uri="{FF2B5EF4-FFF2-40B4-BE49-F238E27FC236}">
                <a16:creationId xmlns:a16="http://schemas.microsoft.com/office/drawing/2014/main" id="{6E883F67-D09E-4434-A5F2-756666B497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979C7F26-6C11-4D33-8316-E407438375D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49424"/>
            <a:ext cx="8229600" cy="3051784"/>
          </a:xfrm>
        </p:spPr>
        <p:txBody>
          <a:bodyPr>
            <a:normAutofit/>
          </a:bodyPr>
          <a:lstStyle/>
          <a:p>
            <a:pPr algn="just">
              <a:buNone/>
            </a:pPr>
            <a:r>
              <a:rPr lang="tr-TR" b="1" dirty="0">
                <a:solidFill>
                  <a:srgbClr val="FF0000"/>
                </a:solidFill>
              </a:rPr>
              <a:t>!!!</a:t>
            </a:r>
            <a:r>
              <a:rPr lang="tr-TR" dirty="0"/>
              <a:t>  Ajans, bildirim mektubunun kurallara uygunluğunu denetler ve uygun olmayan bildirimleri reddedebilir.</a:t>
            </a:r>
          </a:p>
          <a:p>
            <a:pPr algn="just">
              <a:buNone/>
            </a:pPr>
            <a:r>
              <a:rPr lang="tr-TR" b="1" dirty="0">
                <a:solidFill>
                  <a:srgbClr val="FF0000"/>
                </a:solidFill>
              </a:rPr>
              <a:t>!!!</a:t>
            </a:r>
            <a:r>
              <a:rPr lang="tr-TR" b="1" dirty="0"/>
              <a:t>  </a:t>
            </a:r>
            <a:r>
              <a:rPr lang="tr-TR" dirty="0"/>
              <a:t>Eğer değişiklikler projenin mali istikrarını ve hesap</a:t>
            </a:r>
          </a:p>
          <a:p>
            <a:pPr algn="just">
              <a:buNone/>
            </a:pPr>
            <a:r>
              <a:rPr lang="tr-TR" dirty="0"/>
              <a:t>verebilirliğini veya proje amacını tehdit ediyorsa,</a:t>
            </a:r>
          </a:p>
          <a:p>
            <a:pPr algn="just">
              <a:buNone/>
            </a:pPr>
            <a:r>
              <a:rPr lang="tr-TR" dirty="0"/>
              <a:t>Ajans; faaliyetler, bütçe, banka hesabı ve denetçi gibi</a:t>
            </a:r>
          </a:p>
          <a:p>
            <a:pPr algn="just">
              <a:buNone/>
            </a:pPr>
            <a:r>
              <a:rPr lang="tr-TR" dirty="0"/>
              <a:t>unsurlardaki küçük değişiklikleri onaylamayabilir.</a:t>
            </a:r>
          </a:p>
        </p:txBody>
      </p:sp>
      <p:sp>
        <p:nvSpPr>
          <p:cNvPr id="5" name="1 Başlık"/>
          <p:cNvSpPr>
            <a:spLocks noGrp="1"/>
          </p:cNvSpPr>
          <p:nvPr>
            <p:ph type="title"/>
          </p:nvPr>
        </p:nvSpPr>
        <p:spPr>
          <a:xfrm>
            <a:off x="323528" y="836712"/>
            <a:ext cx="8229600" cy="1066800"/>
          </a:xfrm>
        </p:spPr>
        <p:txBody>
          <a:bodyPr>
            <a:normAutofit fontScale="90000"/>
          </a:bodyPr>
          <a:lstStyle/>
          <a:p>
            <a:r>
              <a:rPr lang="tr-TR" sz="3600" dirty="0"/>
              <a:t>Küçük Değişiklikler için </a:t>
            </a:r>
            <a:r>
              <a:rPr lang="tr-TR" b="1" dirty="0"/>
              <a:t>Bildirim Mektubu</a:t>
            </a:r>
            <a:endParaRPr lang="tr-TR" dirty="0"/>
          </a:p>
        </p:txBody>
      </p:sp>
      <p:sp>
        <p:nvSpPr>
          <p:cNvPr id="6" name="5 Başlık"/>
          <p:cNvSpPr txBox="1">
            <a:spLocks/>
          </p:cNvSpPr>
          <p:nvPr/>
        </p:nvSpPr>
        <p:spPr>
          <a:xfrm>
            <a:off x="1907704" y="0"/>
            <a:ext cx="5256584" cy="908720"/>
          </a:xfrm>
          <a:prstGeom prst="rect">
            <a:avLst/>
          </a:prstGeom>
        </p:spPr>
        <p:txBody>
          <a:bodyPr vert="horz" anchor="ctr">
            <a:normAutofit/>
          </a:bodyPr>
          <a:lstStyle/>
          <a:p>
            <a:pPr>
              <a:spcBef>
                <a:spcPct val="0"/>
              </a:spcBef>
              <a:defRPr/>
            </a:pPr>
            <a:r>
              <a:rPr lang="tr-TR" sz="3200" b="1">
                <a:solidFill>
                  <a:prstClr val="white"/>
                </a:solidFill>
                <a:latin typeface="Trebuchet MS"/>
              </a:rPr>
              <a:t>Sözleşme Değişiklikleri</a:t>
            </a:r>
            <a:endParaRPr lang="tr-TR" sz="3200" dirty="0">
              <a:solidFill>
                <a:prstClr val="white"/>
              </a:solidFill>
              <a:latin typeface="Trebuchet MS"/>
            </a:endParaRPr>
          </a:p>
        </p:txBody>
      </p:sp>
      <p:pic>
        <p:nvPicPr>
          <p:cNvPr id="7" name="Resim 6">
            <a:extLst>
              <a:ext uri="{FF2B5EF4-FFF2-40B4-BE49-F238E27FC236}">
                <a16:creationId xmlns:a16="http://schemas.microsoft.com/office/drawing/2014/main" id="{5EAAFDB1-14CC-457A-9AA7-9193B59B0E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BB1E89F6-4E4A-4EBD-BBC3-42675439420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7" name="2 İçerik Yer Tutucusu"/>
          <p:cNvSpPr>
            <a:spLocks noGrp="1"/>
          </p:cNvSpPr>
          <p:nvPr>
            <p:ph idx="1"/>
          </p:nvPr>
        </p:nvSpPr>
        <p:spPr>
          <a:xfrm>
            <a:off x="285720" y="1988840"/>
            <a:ext cx="8229600" cy="2520280"/>
          </a:xfrm>
        </p:spPr>
        <p:txBody>
          <a:bodyPr>
            <a:normAutofit/>
          </a:bodyPr>
          <a:lstStyle/>
          <a:p>
            <a:pPr marL="812800" indent="-368300" algn="just">
              <a:buFont typeface="Wingdings" pitchFamily="2" charset="2"/>
              <a:buChar char="Ø"/>
            </a:pPr>
            <a:r>
              <a:rPr lang="tr-TR" dirty="0"/>
              <a:t>Ajansın onayı gereken temel değişikliklerdir.</a:t>
            </a:r>
          </a:p>
          <a:p>
            <a:pPr marL="812800" indent="-368300" algn="just">
              <a:buFont typeface="Wingdings" pitchFamily="2" charset="2"/>
              <a:buChar char="Ø"/>
            </a:pPr>
            <a:r>
              <a:rPr lang="tr-TR" dirty="0"/>
              <a:t>Geriye dönük gerçekleşen faaliyetleri kapsayamaz.</a:t>
            </a:r>
          </a:p>
          <a:p>
            <a:pPr marL="812800" indent="-368300" algn="just">
              <a:buFont typeface="Wingdings" pitchFamily="2" charset="2"/>
              <a:buChar char="Ø"/>
            </a:pPr>
            <a:r>
              <a:rPr lang="tr-TR" dirty="0"/>
              <a:t>Sözleşmedeki temel değişiklikler, sözleşmeye ilişkin yapılacak zeyilnamenin karşılıklı imzalanmasından önce uygulanamaz.</a:t>
            </a:r>
          </a:p>
        </p:txBody>
      </p:sp>
      <p:sp>
        <p:nvSpPr>
          <p:cNvPr id="8" name="1 Başlık"/>
          <p:cNvSpPr txBox="1">
            <a:spLocks/>
          </p:cNvSpPr>
          <p:nvPr/>
        </p:nvSpPr>
        <p:spPr>
          <a:xfrm>
            <a:off x="395536" y="980728"/>
            <a:ext cx="8229600" cy="1066800"/>
          </a:xfrm>
          <a:prstGeom prst="rect">
            <a:avLst/>
          </a:prstGeom>
        </p:spPr>
        <p:txBody>
          <a:bodyPr vert="horz" anchor="ctr">
            <a:normAutofit fontScale="97500"/>
          </a:bodyPr>
          <a:lstStyle/>
          <a:p>
            <a:pPr>
              <a:spcBef>
                <a:spcPct val="0"/>
              </a:spcBef>
              <a:defRPr/>
            </a:pPr>
            <a:r>
              <a:rPr lang="tr-TR" sz="3200" dirty="0">
                <a:solidFill>
                  <a:srgbClr val="424456"/>
                </a:solidFill>
                <a:latin typeface="Trebuchet MS"/>
              </a:rPr>
              <a:t>Sözleşme Değişiklikleri için </a:t>
            </a:r>
            <a:r>
              <a:rPr lang="tr-TR" sz="3200" b="1" dirty="0">
                <a:solidFill>
                  <a:srgbClr val="424456"/>
                </a:solidFill>
                <a:latin typeface="Trebuchet MS"/>
              </a:rPr>
              <a:t>Zeyilname</a:t>
            </a:r>
          </a:p>
        </p:txBody>
      </p:sp>
      <p:sp>
        <p:nvSpPr>
          <p:cNvPr id="11" name="5 Başlık"/>
          <p:cNvSpPr txBox="1">
            <a:spLocks/>
          </p:cNvSpPr>
          <p:nvPr/>
        </p:nvSpPr>
        <p:spPr>
          <a:xfrm>
            <a:off x="1907704" y="0"/>
            <a:ext cx="5256584" cy="908720"/>
          </a:xfrm>
          <a:prstGeom prst="rect">
            <a:avLst/>
          </a:prstGeom>
        </p:spPr>
        <p:txBody>
          <a:bodyPr vert="horz" anchor="ctr">
            <a:normAutofit/>
          </a:bodyPr>
          <a:lstStyle/>
          <a:p>
            <a:pPr>
              <a:spcBef>
                <a:spcPct val="0"/>
              </a:spcBef>
              <a:defRPr/>
            </a:pPr>
            <a:r>
              <a:rPr lang="tr-TR" sz="3200" b="1" dirty="0">
                <a:solidFill>
                  <a:prstClr val="white"/>
                </a:solidFill>
                <a:latin typeface="Trebuchet MS"/>
              </a:rPr>
              <a:t>Sözleşme Değişiklikleri</a:t>
            </a:r>
            <a:endParaRPr lang="tr-TR" sz="3200" dirty="0">
              <a:solidFill>
                <a:prstClr val="white"/>
              </a:solidFill>
              <a:latin typeface="Trebuchet MS"/>
            </a:endParaRPr>
          </a:p>
        </p:txBody>
      </p:sp>
      <p:pic>
        <p:nvPicPr>
          <p:cNvPr id="5" name="Resim 4">
            <a:extLst>
              <a:ext uri="{FF2B5EF4-FFF2-40B4-BE49-F238E27FC236}">
                <a16:creationId xmlns:a16="http://schemas.microsoft.com/office/drawing/2014/main" id="{C1CA3F0D-4BD6-46E7-90D3-5A8448AD38F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6" name="Resim 5">
            <a:extLst>
              <a:ext uri="{FF2B5EF4-FFF2-40B4-BE49-F238E27FC236}">
                <a16:creationId xmlns:a16="http://schemas.microsoft.com/office/drawing/2014/main" id="{8C0C7C8D-F85C-4447-BFCF-643BFD52CD0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785918" y="142852"/>
            <a:ext cx="6357982" cy="857232"/>
          </a:xfrm>
        </p:spPr>
        <p:txBody>
          <a:bodyPr>
            <a:normAutofit/>
          </a:bodyPr>
          <a:lstStyle/>
          <a:p>
            <a:r>
              <a:rPr lang="tr-TR" sz="2800" dirty="0">
                <a:solidFill>
                  <a:schemeClr val="bg1"/>
                </a:solidFill>
              </a:rPr>
              <a:t>PROJE UYGULAMA VE İZLEME SÜRECİ </a:t>
            </a:r>
          </a:p>
        </p:txBody>
      </p:sp>
      <p:graphicFrame>
        <p:nvGraphicFramePr>
          <p:cNvPr id="5" name="4 Diyagram"/>
          <p:cNvGraphicFramePr/>
          <p:nvPr/>
        </p:nvGraphicFramePr>
        <p:xfrm>
          <a:off x="928662" y="1071546"/>
          <a:ext cx="7572428" cy="528641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4" name="Resim 3">
            <a:extLst>
              <a:ext uri="{FF2B5EF4-FFF2-40B4-BE49-F238E27FC236}">
                <a16:creationId xmlns:a16="http://schemas.microsoft.com/office/drawing/2014/main" id="{D14F393E-0BDD-43B5-B403-02B6FDE78440}"/>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6" name="Resim 5">
            <a:extLst>
              <a:ext uri="{FF2B5EF4-FFF2-40B4-BE49-F238E27FC236}">
                <a16:creationId xmlns:a16="http://schemas.microsoft.com/office/drawing/2014/main" id="{AACB23E4-38D2-4E33-BEF0-C1B22CD4A8E2}"/>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grpId="0" nodeType="withEffect">
                                  <p:stCondLst>
                                    <p:cond delay="0"/>
                                  </p:stCondLst>
                                  <p:childTnLst>
                                    <p:set>
                                      <p:cBhvr>
                                        <p:cTn id="6" dur="1" fill="hold">
                                          <p:stCondLst>
                                            <p:cond delay="0"/>
                                          </p:stCondLst>
                                        </p:cTn>
                                        <p:tgtEl>
                                          <p:spTgt spid="5">
                                            <p:graphicEl>
                                              <a:dgm id="{16E3D96A-E220-46E7-8A8F-00294DA1E951}"/>
                                            </p:graphicEl>
                                          </p:spTgt>
                                        </p:tgtEl>
                                        <p:attrNameLst>
                                          <p:attrName>style.visibility</p:attrName>
                                        </p:attrNameLst>
                                      </p:cBhvr>
                                      <p:to>
                                        <p:strVal val="visible"/>
                                      </p:to>
                                    </p:set>
                                    <p:animEffect transition="in" filter="diamond(out)">
                                      <p:cBhvr>
                                        <p:cTn id="7" dur="1000"/>
                                        <p:tgtEl>
                                          <p:spTgt spid="5">
                                            <p:graphicEl>
                                              <a:dgm id="{16E3D96A-E220-46E7-8A8F-00294DA1E95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32" fill="hold" grpId="0" nodeType="clickEffect">
                                  <p:stCondLst>
                                    <p:cond delay="0"/>
                                  </p:stCondLst>
                                  <p:childTnLst>
                                    <p:set>
                                      <p:cBhvr>
                                        <p:cTn id="11" dur="1" fill="hold">
                                          <p:stCondLst>
                                            <p:cond delay="0"/>
                                          </p:stCondLst>
                                        </p:cTn>
                                        <p:tgtEl>
                                          <p:spTgt spid="5">
                                            <p:graphicEl>
                                              <a:dgm id="{36CE4783-75F4-42A1-ADC5-7FDEBF18D720}"/>
                                            </p:graphicEl>
                                          </p:spTgt>
                                        </p:tgtEl>
                                        <p:attrNameLst>
                                          <p:attrName>style.visibility</p:attrName>
                                        </p:attrNameLst>
                                      </p:cBhvr>
                                      <p:to>
                                        <p:strVal val="visible"/>
                                      </p:to>
                                    </p:set>
                                    <p:animEffect transition="in" filter="diamond(out)">
                                      <p:cBhvr>
                                        <p:cTn id="12" dur="1000"/>
                                        <p:tgtEl>
                                          <p:spTgt spid="5">
                                            <p:graphicEl>
                                              <a:dgm id="{36CE4783-75F4-42A1-ADC5-7FDEBF18D720}"/>
                                            </p:graphicEl>
                                          </p:spTgt>
                                        </p:tgtEl>
                                      </p:cBhvr>
                                    </p:animEffect>
                                  </p:childTnLst>
                                </p:cTn>
                              </p:par>
                              <p:par>
                                <p:cTn id="13" presetID="8" presetClass="entr" presetSubtype="32" fill="hold" grpId="0" nodeType="withEffect">
                                  <p:stCondLst>
                                    <p:cond delay="0"/>
                                  </p:stCondLst>
                                  <p:childTnLst>
                                    <p:set>
                                      <p:cBhvr>
                                        <p:cTn id="14" dur="1" fill="hold">
                                          <p:stCondLst>
                                            <p:cond delay="0"/>
                                          </p:stCondLst>
                                        </p:cTn>
                                        <p:tgtEl>
                                          <p:spTgt spid="5">
                                            <p:graphicEl>
                                              <a:dgm id="{94A5FA3D-422E-4F54-8160-41F81E93CC92}"/>
                                            </p:graphicEl>
                                          </p:spTgt>
                                        </p:tgtEl>
                                        <p:attrNameLst>
                                          <p:attrName>style.visibility</p:attrName>
                                        </p:attrNameLst>
                                      </p:cBhvr>
                                      <p:to>
                                        <p:strVal val="visible"/>
                                      </p:to>
                                    </p:set>
                                    <p:animEffect transition="in" filter="diamond(out)">
                                      <p:cBhvr>
                                        <p:cTn id="15" dur="1000"/>
                                        <p:tgtEl>
                                          <p:spTgt spid="5">
                                            <p:graphicEl>
                                              <a:dgm id="{94A5FA3D-422E-4F54-8160-41F81E93CC92}"/>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32" fill="hold" grpId="0" nodeType="clickEffect">
                                  <p:stCondLst>
                                    <p:cond delay="0"/>
                                  </p:stCondLst>
                                  <p:childTnLst>
                                    <p:set>
                                      <p:cBhvr>
                                        <p:cTn id="19" dur="1" fill="hold">
                                          <p:stCondLst>
                                            <p:cond delay="0"/>
                                          </p:stCondLst>
                                        </p:cTn>
                                        <p:tgtEl>
                                          <p:spTgt spid="5">
                                            <p:graphicEl>
                                              <a:dgm id="{15587D2D-4ECE-405E-935F-A987DFF86827}"/>
                                            </p:graphicEl>
                                          </p:spTgt>
                                        </p:tgtEl>
                                        <p:attrNameLst>
                                          <p:attrName>style.visibility</p:attrName>
                                        </p:attrNameLst>
                                      </p:cBhvr>
                                      <p:to>
                                        <p:strVal val="visible"/>
                                      </p:to>
                                    </p:set>
                                    <p:animEffect transition="in" filter="diamond(out)">
                                      <p:cBhvr>
                                        <p:cTn id="20" dur="1000"/>
                                        <p:tgtEl>
                                          <p:spTgt spid="5">
                                            <p:graphicEl>
                                              <a:dgm id="{15587D2D-4ECE-405E-935F-A987DFF86827}"/>
                                            </p:graphicEl>
                                          </p:spTgt>
                                        </p:tgtEl>
                                      </p:cBhvr>
                                    </p:animEffect>
                                  </p:childTnLst>
                                </p:cTn>
                              </p:par>
                              <p:par>
                                <p:cTn id="21" presetID="8" presetClass="entr" presetSubtype="32" fill="hold" grpId="0" nodeType="withEffect">
                                  <p:stCondLst>
                                    <p:cond delay="0"/>
                                  </p:stCondLst>
                                  <p:childTnLst>
                                    <p:set>
                                      <p:cBhvr>
                                        <p:cTn id="22" dur="1" fill="hold">
                                          <p:stCondLst>
                                            <p:cond delay="0"/>
                                          </p:stCondLst>
                                        </p:cTn>
                                        <p:tgtEl>
                                          <p:spTgt spid="5">
                                            <p:graphicEl>
                                              <a:dgm id="{64880DC9-F9C1-435C-A066-27BA006A4F61}"/>
                                            </p:graphicEl>
                                          </p:spTgt>
                                        </p:tgtEl>
                                        <p:attrNameLst>
                                          <p:attrName>style.visibility</p:attrName>
                                        </p:attrNameLst>
                                      </p:cBhvr>
                                      <p:to>
                                        <p:strVal val="visible"/>
                                      </p:to>
                                    </p:set>
                                    <p:animEffect transition="in" filter="diamond(out)">
                                      <p:cBhvr>
                                        <p:cTn id="23" dur="1000"/>
                                        <p:tgtEl>
                                          <p:spTgt spid="5">
                                            <p:graphicEl>
                                              <a:dgm id="{64880DC9-F9C1-435C-A066-27BA006A4F61}"/>
                                            </p:graphicEl>
                                          </p:spTgt>
                                        </p:tgtEl>
                                      </p:cBhvr>
                                    </p:animEffect>
                                  </p:childTnLst>
                                </p:cTn>
                              </p:par>
                            </p:childTnLst>
                          </p:cTn>
                        </p:par>
                      </p:childTnLst>
                    </p:cTn>
                  </p:par>
                  <p:par>
                    <p:cTn id="24" fill="hold">
                      <p:stCondLst>
                        <p:cond delay="indefinite"/>
                      </p:stCondLst>
                      <p:childTnLst>
                        <p:par>
                          <p:cTn id="25" fill="hold">
                            <p:stCondLst>
                              <p:cond delay="0"/>
                            </p:stCondLst>
                            <p:childTnLst>
                              <p:par>
                                <p:cTn id="26" presetID="8" presetClass="entr" presetSubtype="32" fill="hold" grpId="0" nodeType="clickEffect">
                                  <p:stCondLst>
                                    <p:cond delay="0"/>
                                  </p:stCondLst>
                                  <p:childTnLst>
                                    <p:set>
                                      <p:cBhvr>
                                        <p:cTn id="27" dur="1" fill="hold">
                                          <p:stCondLst>
                                            <p:cond delay="0"/>
                                          </p:stCondLst>
                                        </p:cTn>
                                        <p:tgtEl>
                                          <p:spTgt spid="5">
                                            <p:graphicEl>
                                              <a:dgm id="{2EF590A8-CC3D-4549-A579-2A7F2B868EA7}"/>
                                            </p:graphicEl>
                                          </p:spTgt>
                                        </p:tgtEl>
                                        <p:attrNameLst>
                                          <p:attrName>style.visibility</p:attrName>
                                        </p:attrNameLst>
                                      </p:cBhvr>
                                      <p:to>
                                        <p:strVal val="visible"/>
                                      </p:to>
                                    </p:set>
                                    <p:animEffect transition="in" filter="diamond(out)">
                                      <p:cBhvr>
                                        <p:cTn id="28" dur="1000"/>
                                        <p:tgtEl>
                                          <p:spTgt spid="5">
                                            <p:graphicEl>
                                              <a:dgm id="{2EF590A8-CC3D-4549-A579-2A7F2B868EA7}"/>
                                            </p:graphicEl>
                                          </p:spTgt>
                                        </p:tgtEl>
                                      </p:cBhvr>
                                    </p:animEffect>
                                  </p:childTnLst>
                                </p:cTn>
                              </p:par>
                              <p:par>
                                <p:cTn id="29" presetID="8" presetClass="entr" presetSubtype="32" fill="hold" grpId="0" nodeType="withEffect">
                                  <p:stCondLst>
                                    <p:cond delay="0"/>
                                  </p:stCondLst>
                                  <p:childTnLst>
                                    <p:set>
                                      <p:cBhvr>
                                        <p:cTn id="30" dur="1" fill="hold">
                                          <p:stCondLst>
                                            <p:cond delay="0"/>
                                          </p:stCondLst>
                                        </p:cTn>
                                        <p:tgtEl>
                                          <p:spTgt spid="5">
                                            <p:graphicEl>
                                              <a:dgm id="{C5168E37-C5F5-4C10-B692-A19E184C6623}"/>
                                            </p:graphicEl>
                                          </p:spTgt>
                                        </p:tgtEl>
                                        <p:attrNameLst>
                                          <p:attrName>style.visibility</p:attrName>
                                        </p:attrNameLst>
                                      </p:cBhvr>
                                      <p:to>
                                        <p:strVal val="visible"/>
                                      </p:to>
                                    </p:set>
                                    <p:animEffect transition="in" filter="diamond(out)">
                                      <p:cBhvr>
                                        <p:cTn id="31" dur="1000"/>
                                        <p:tgtEl>
                                          <p:spTgt spid="5">
                                            <p:graphicEl>
                                              <a:dgm id="{C5168E37-C5F5-4C10-B692-A19E184C6623}"/>
                                            </p:graphicEl>
                                          </p:spTgt>
                                        </p:tgtEl>
                                      </p:cBhvr>
                                    </p:animEffect>
                                  </p:childTnLst>
                                </p:cTn>
                              </p:par>
                            </p:childTnLst>
                          </p:cTn>
                        </p:par>
                      </p:childTnLst>
                    </p:cTn>
                  </p:par>
                  <p:par>
                    <p:cTn id="32" fill="hold">
                      <p:stCondLst>
                        <p:cond delay="indefinite"/>
                      </p:stCondLst>
                      <p:childTnLst>
                        <p:par>
                          <p:cTn id="33" fill="hold">
                            <p:stCondLst>
                              <p:cond delay="0"/>
                            </p:stCondLst>
                            <p:childTnLst>
                              <p:par>
                                <p:cTn id="34" presetID="8" presetClass="entr" presetSubtype="32" fill="hold" grpId="0" nodeType="clickEffect">
                                  <p:stCondLst>
                                    <p:cond delay="0"/>
                                  </p:stCondLst>
                                  <p:childTnLst>
                                    <p:set>
                                      <p:cBhvr>
                                        <p:cTn id="35" dur="1" fill="hold">
                                          <p:stCondLst>
                                            <p:cond delay="0"/>
                                          </p:stCondLst>
                                        </p:cTn>
                                        <p:tgtEl>
                                          <p:spTgt spid="5">
                                            <p:graphicEl>
                                              <a:dgm id="{8E73C5E3-7899-4ECA-8617-9153A1FA7D88}"/>
                                            </p:graphicEl>
                                          </p:spTgt>
                                        </p:tgtEl>
                                        <p:attrNameLst>
                                          <p:attrName>style.visibility</p:attrName>
                                        </p:attrNameLst>
                                      </p:cBhvr>
                                      <p:to>
                                        <p:strVal val="visible"/>
                                      </p:to>
                                    </p:set>
                                    <p:animEffect transition="in" filter="diamond(out)">
                                      <p:cBhvr>
                                        <p:cTn id="36" dur="1000"/>
                                        <p:tgtEl>
                                          <p:spTgt spid="5">
                                            <p:graphicEl>
                                              <a:dgm id="{8E73C5E3-7899-4ECA-8617-9153A1FA7D88}"/>
                                            </p:graphicEl>
                                          </p:spTgt>
                                        </p:tgtEl>
                                      </p:cBhvr>
                                    </p:animEffect>
                                  </p:childTnLst>
                                </p:cTn>
                              </p:par>
                              <p:par>
                                <p:cTn id="37" presetID="8" presetClass="entr" presetSubtype="32" fill="hold" grpId="0" nodeType="withEffect">
                                  <p:stCondLst>
                                    <p:cond delay="0"/>
                                  </p:stCondLst>
                                  <p:childTnLst>
                                    <p:set>
                                      <p:cBhvr>
                                        <p:cTn id="38" dur="1" fill="hold">
                                          <p:stCondLst>
                                            <p:cond delay="0"/>
                                          </p:stCondLst>
                                        </p:cTn>
                                        <p:tgtEl>
                                          <p:spTgt spid="5">
                                            <p:graphicEl>
                                              <a:dgm id="{F822B695-8B69-4462-B6B6-B2D399293A18}"/>
                                            </p:graphicEl>
                                          </p:spTgt>
                                        </p:tgtEl>
                                        <p:attrNameLst>
                                          <p:attrName>style.visibility</p:attrName>
                                        </p:attrNameLst>
                                      </p:cBhvr>
                                      <p:to>
                                        <p:strVal val="visible"/>
                                      </p:to>
                                    </p:set>
                                    <p:animEffect transition="in" filter="diamond(out)">
                                      <p:cBhvr>
                                        <p:cTn id="39" dur="1000"/>
                                        <p:tgtEl>
                                          <p:spTgt spid="5">
                                            <p:graphicEl>
                                              <a:dgm id="{F822B695-8B69-4462-B6B6-B2D399293A18}"/>
                                            </p:graphicEl>
                                          </p:spTgt>
                                        </p:tgtEl>
                                      </p:cBhvr>
                                    </p:animEffect>
                                  </p:childTnLst>
                                </p:cTn>
                              </p:par>
                            </p:childTnLst>
                          </p:cTn>
                        </p:par>
                      </p:childTnLst>
                    </p:cTn>
                  </p:par>
                  <p:par>
                    <p:cTn id="40" fill="hold">
                      <p:stCondLst>
                        <p:cond delay="indefinite"/>
                      </p:stCondLst>
                      <p:childTnLst>
                        <p:par>
                          <p:cTn id="41" fill="hold">
                            <p:stCondLst>
                              <p:cond delay="0"/>
                            </p:stCondLst>
                            <p:childTnLst>
                              <p:par>
                                <p:cTn id="42" presetID="8" presetClass="entr" presetSubtype="32" fill="hold" grpId="0" nodeType="clickEffect">
                                  <p:stCondLst>
                                    <p:cond delay="0"/>
                                  </p:stCondLst>
                                  <p:childTnLst>
                                    <p:set>
                                      <p:cBhvr>
                                        <p:cTn id="43" dur="1" fill="hold">
                                          <p:stCondLst>
                                            <p:cond delay="0"/>
                                          </p:stCondLst>
                                        </p:cTn>
                                        <p:tgtEl>
                                          <p:spTgt spid="5">
                                            <p:graphicEl>
                                              <a:dgm id="{46510E59-5089-40CB-9232-D6E2E0768ACA}"/>
                                            </p:graphicEl>
                                          </p:spTgt>
                                        </p:tgtEl>
                                        <p:attrNameLst>
                                          <p:attrName>style.visibility</p:attrName>
                                        </p:attrNameLst>
                                      </p:cBhvr>
                                      <p:to>
                                        <p:strVal val="visible"/>
                                      </p:to>
                                    </p:set>
                                    <p:animEffect transition="in" filter="diamond(out)">
                                      <p:cBhvr>
                                        <p:cTn id="44" dur="1000"/>
                                        <p:tgtEl>
                                          <p:spTgt spid="5">
                                            <p:graphicEl>
                                              <a:dgm id="{46510E59-5089-40CB-9232-D6E2E0768ACA}"/>
                                            </p:graphicEl>
                                          </p:spTgt>
                                        </p:tgtEl>
                                      </p:cBhvr>
                                    </p:animEffect>
                                  </p:childTnLst>
                                </p:cTn>
                              </p:par>
                              <p:par>
                                <p:cTn id="45" presetID="8" presetClass="entr" presetSubtype="32" fill="hold" grpId="0" nodeType="withEffect">
                                  <p:stCondLst>
                                    <p:cond delay="0"/>
                                  </p:stCondLst>
                                  <p:childTnLst>
                                    <p:set>
                                      <p:cBhvr>
                                        <p:cTn id="46" dur="1" fill="hold">
                                          <p:stCondLst>
                                            <p:cond delay="0"/>
                                          </p:stCondLst>
                                        </p:cTn>
                                        <p:tgtEl>
                                          <p:spTgt spid="5">
                                            <p:graphicEl>
                                              <a:dgm id="{17BB452A-51EB-482E-8397-00D243C1A612}"/>
                                            </p:graphicEl>
                                          </p:spTgt>
                                        </p:tgtEl>
                                        <p:attrNameLst>
                                          <p:attrName>style.visibility</p:attrName>
                                        </p:attrNameLst>
                                      </p:cBhvr>
                                      <p:to>
                                        <p:strVal val="visible"/>
                                      </p:to>
                                    </p:set>
                                    <p:animEffect transition="in" filter="diamond(out)">
                                      <p:cBhvr>
                                        <p:cTn id="47" dur="1000"/>
                                        <p:tgtEl>
                                          <p:spTgt spid="5">
                                            <p:graphicEl>
                                              <a:dgm id="{17BB452A-51EB-482E-8397-00D243C1A612}"/>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ntr" presetSubtype="32" fill="hold" grpId="0" nodeType="clickEffect">
                                  <p:stCondLst>
                                    <p:cond delay="0"/>
                                  </p:stCondLst>
                                  <p:childTnLst>
                                    <p:set>
                                      <p:cBhvr>
                                        <p:cTn id="51" dur="1" fill="hold">
                                          <p:stCondLst>
                                            <p:cond delay="0"/>
                                          </p:stCondLst>
                                        </p:cTn>
                                        <p:tgtEl>
                                          <p:spTgt spid="5">
                                            <p:graphicEl>
                                              <a:dgm id="{DEBD4FF2-C636-4C52-B679-6AB1969AE389}"/>
                                            </p:graphicEl>
                                          </p:spTgt>
                                        </p:tgtEl>
                                        <p:attrNameLst>
                                          <p:attrName>style.visibility</p:attrName>
                                        </p:attrNameLst>
                                      </p:cBhvr>
                                      <p:to>
                                        <p:strVal val="visible"/>
                                      </p:to>
                                    </p:set>
                                    <p:animEffect transition="in" filter="diamond(out)">
                                      <p:cBhvr>
                                        <p:cTn id="52" dur="1000"/>
                                        <p:tgtEl>
                                          <p:spTgt spid="5">
                                            <p:graphicEl>
                                              <a:dgm id="{DEBD4FF2-C636-4C52-B679-6AB1969AE389}"/>
                                            </p:graphicEl>
                                          </p:spTgt>
                                        </p:tgtEl>
                                      </p:cBhvr>
                                    </p:animEffect>
                                  </p:childTnLst>
                                </p:cTn>
                              </p:par>
                              <p:par>
                                <p:cTn id="53" presetID="8" presetClass="entr" presetSubtype="32" fill="hold" grpId="0" nodeType="withEffect">
                                  <p:stCondLst>
                                    <p:cond delay="0"/>
                                  </p:stCondLst>
                                  <p:childTnLst>
                                    <p:set>
                                      <p:cBhvr>
                                        <p:cTn id="54" dur="1" fill="hold">
                                          <p:stCondLst>
                                            <p:cond delay="0"/>
                                          </p:stCondLst>
                                        </p:cTn>
                                        <p:tgtEl>
                                          <p:spTgt spid="5">
                                            <p:graphicEl>
                                              <a:dgm id="{C949E516-5AA6-4463-B202-B6D7170A3572}"/>
                                            </p:graphicEl>
                                          </p:spTgt>
                                        </p:tgtEl>
                                        <p:attrNameLst>
                                          <p:attrName>style.visibility</p:attrName>
                                        </p:attrNameLst>
                                      </p:cBhvr>
                                      <p:to>
                                        <p:strVal val="visible"/>
                                      </p:to>
                                    </p:set>
                                    <p:animEffect transition="in" filter="diamond(out)">
                                      <p:cBhvr>
                                        <p:cTn id="55" dur="1000"/>
                                        <p:tgtEl>
                                          <p:spTgt spid="5">
                                            <p:graphicEl>
                                              <a:dgm id="{C949E516-5AA6-4463-B202-B6D7170A3572}"/>
                                            </p:graphicEl>
                                          </p:spTgt>
                                        </p:tgtEl>
                                      </p:cBhvr>
                                    </p:animEffect>
                                  </p:childTnLst>
                                </p:cTn>
                              </p:par>
                            </p:childTnLst>
                          </p:cTn>
                        </p:par>
                      </p:childTnLst>
                    </p:cTn>
                  </p:par>
                  <p:par>
                    <p:cTn id="56" fill="hold">
                      <p:stCondLst>
                        <p:cond delay="indefinite"/>
                      </p:stCondLst>
                      <p:childTnLst>
                        <p:par>
                          <p:cTn id="57" fill="hold">
                            <p:stCondLst>
                              <p:cond delay="0"/>
                            </p:stCondLst>
                            <p:childTnLst>
                              <p:par>
                                <p:cTn id="58" presetID="8" presetClass="entr" presetSubtype="32" fill="hold" grpId="0" nodeType="clickEffect">
                                  <p:stCondLst>
                                    <p:cond delay="0"/>
                                  </p:stCondLst>
                                  <p:childTnLst>
                                    <p:set>
                                      <p:cBhvr>
                                        <p:cTn id="59" dur="1" fill="hold">
                                          <p:stCondLst>
                                            <p:cond delay="0"/>
                                          </p:stCondLst>
                                        </p:cTn>
                                        <p:tgtEl>
                                          <p:spTgt spid="5">
                                            <p:graphicEl>
                                              <a:dgm id="{40D797BD-1C97-4E41-A95F-89B748E9CB3D}"/>
                                            </p:graphicEl>
                                          </p:spTgt>
                                        </p:tgtEl>
                                        <p:attrNameLst>
                                          <p:attrName>style.visibility</p:attrName>
                                        </p:attrNameLst>
                                      </p:cBhvr>
                                      <p:to>
                                        <p:strVal val="visible"/>
                                      </p:to>
                                    </p:set>
                                    <p:animEffect transition="in" filter="diamond(out)">
                                      <p:cBhvr>
                                        <p:cTn id="60" dur="1000"/>
                                        <p:tgtEl>
                                          <p:spTgt spid="5">
                                            <p:graphicEl>
                                              <a:dgm id="{40D797BD-1C97-4E41-A95F-89B748E9CB3D}"/>
                                            </p:graphicEl>
                                          </p:spTgt>
                                        </p:tgtEl>
                                      </p:cBhvr>
                                    </p:animEffect>
                                  </p:childTnLst>
                                </p:cTn>
                              </p:par>
                              <p:par>
                                <p:cTn id="61" presetID="8" presetClass="entr" presetSubtype="32" fill="hold" grpId="0" nodeType="withEffect">
                                  <p:stCondLst>
                                    <p:cond delay="0"/>
                                  </p:stCondLst>
                                  <p:childTnLst>
                                    <p:set>
                                      <p:cBhvr>
                                        <p:cTn id="62" dur="1" fill="hold">
                                          <p:stCondLst>
                                            <p:cond delay="0"/>
                                          </p:stCondLst>
                                        </p:cTn>
                                        <p:tgtEl>
                                          <p:spTgt spid="5">
                                            <p:graphicEl>
                                              <a:dgm id="{C23BE8E7-64C2-4E2C-BD95-74273F6C63FF}"/>
                                            </p:graphicEl>
                                          </p:spTgt>
                                        </p:tgtEl>
                                        <p:attrNameLst>
                                          <p:attrName>style.visibility</p:attrName>
                                        </p:attrNameLst>
                                      </p:cBhvr>
                                      <p:to>
                                        <p:strVal val="visible"/>
                                      </p:to>
                                    </p:set>
                                    <p:animEffect transition="in" filter="diamond(out)">
                                      <p:cBhvr>
                                        <p:cTn id="63" dur="1000"/>
                                        <p:tgtEl>
                                          <p:spTgt spid="5">
                                            <p:graphicEl>
                                              <a:dgm id="{C23BE8E7-64C2-4E2C-BD95-74273F6C63FF}"/>
                                            </p:graphicEl>
                                          </p:spTgt>
                                        </p:tgtEl>
                                      </p:cBhvr>
                                    </p:animEffect>
                                  </p:childTnLst>
                                </p:cTn>
                              </p:par>
                            </p:childTnLst>
                          </p:cTn>
                        </p:par>
                      </p:childTnLst>
                    </p:cTn>
                  </p:par>
                  <p:par>
                    <p:cTn id="64" fill="hold">
                      <p:stCondLst>
                        <p:cond delay="indefinite"/>
                      </p:stCondLst>
                      <p:childTnLst>
                        <p:par>
                          <p:cTn id="65" fill="hold">
                            <p:stCondLst>
                              <p:cond delay="0"/>
                            </p:stCondLst>
                            <p:childTnLst>
                              <p:par>
                                <p:cTn id="66" presetID="8" presetClass="entr" presetSubtype="32" fill="hold" grpId="0" nodeType="clickEffect">
                                  <p:stCondLst>
                                    <p:cond delay="0"/>
                                  </p:stCondLst>
                                  <p:childTnLst>
                                    <p:set>
                                      <p:cBhvr>
                                        <p:cTn id="67" dur="1" fill="hold">
                                          <p:stCondLst>
                                            <p:cond delay="0"/>
                                          </p:stCondLst>
                                        </p:cTn>
                                        <p:tgtEl>
                                          <p:spTgt spid="5">
                                            <p:graphicEl>
                                              <a:dgm id="{BC92CECC-2F79-4DB1-AD8B-35046B9CBB7D}"/>
                                            </p:graphicEl>
                                          </p:spTgt>
                                        </p:tgtEl>
                                        <p:attrNameLst>
                                          <p:attrName>style.visibility</p:attrName>
                                        </p:attrNameLst>
                                      </p:cBhvr>
                                      <p:to>
                                        <p:strVal val="visible"/>
                                      </p:to>
                                    </p:set>
                                    <p:animEffect transition="in" filter="diamond(out)">
                                      <p:cBhvr>
                                        <p:cTn id="68" dur="1000"/>
                                        <p:tgtEl>
                                          <p:spTgt spid="5">
                                            <p:graphicEl>
                                              <a:dgm id="{BC92CECC-2F79-4DB1-AD8B-35046B9CBB7D}"/>
                                            </p:graphicEl>
                                          </p:spTgt>
                                        </p:tgtEl>
                                      </p:cBhvr>
                                    </p:animEffect>
                                  </p:childTnLst>
                                </p:cTn>
                              </p:par>
                              <p:par>
                                <p:cTn id="69" presetID="8" presetClass="entr" presetSubtype="32" fill="hold" grpId="0" nodeType="withEffect">
                                  <p:stCondLst>
                                    <p:cond delay="0"/>
                                  </p:stCondLst>
                                  <p:childTnLst>
                                    <p:set>
                                      <p:cBhvr>
                                        <p:cTn id="70" dur="1" fill="hold">
                                          <p:stCondLst>
                                            <p:cond delay="0"/>
                                          </p:stCondLst>
                                        </p:cTn>
                                        <p:tgtEl>
                                          <p:spTgt spid="5">
                                            <p:graphicEl>
                                              <a:dgm id="{3CE2C2A2-B9EE-4AE1-B237-8CF9C0FE77A2}"/>
                                            </p:graphicEl>
                                          </p:spTgt>
                                        </p:tgtEl>
                                        <p:attrNameLst>
                                          <p:attrName>style.visibility</p:attrName>
                                        </p:attrNameLst>
                                      </p:cBhvr>
                                      <p:to>
                                        <p:strVal val="visible"/>
                                      </p:to>
                                    </p:set>
                                    <p:animEffect transition="in" filter="diamond(out)">
                                      <p:cBhvr>
                                        <p:cTn id="71" dur="1000"/>
                                        <p:tgtEl>
                                          <p:spTgt spid="5">
                                            <p:graphicEl>
                                              <a:dgm id="{3CE2C2A2-B9EE-4AE1-B237-8CF9C0FE77A2}"/>
                                            </p:graphicEl>
                                          </p:spTgt>
                                        </p:tgtEl>
                                      </p:cBhvr>
                                    </p:animEffect>
                                  </p:childTnLst>
                                </p:cTn>
                              </p:par>
                            </p:childTnLst>
                          </p:cTn>
                        </p:par>
                      </p:childTnLst>
                    </p:cTn>
                  </p:par>
                  <p:par>
                    <p:cTn id="72" fill="hold">
                      <p:stCondLst>
                        <p:cond delay="indefinite"/>
                      </p:stCondLst>
                      <p:childTnLst>
                        <p:par>
                          <p:cTn id="73" fill="hold">
                            <p:stCondLst>
                              <p:cond delay="0"/>
                            </p:stCondLst>
                            <p:childTnLst>
                              <p:par>
                                <p:cTn id="74" presetID="8" presetClass="entr" presetSubtype="32" fill="hold" grpId="0" nodeType="clickEffect">
                                  <p:stCondLst>
                                    <p:cond delay="0"/>
                                  </p:stCondLst>
                                  <p:childTnLst>
                                    <p:set>
                                      <p:cBhvr>
                                        <p:cTn id="75" dur="1" fill="hold">
                                          <p:stCondLst>
                                            <p:cond delay="0"/>
                                          </p:stCondLst>
                                        </p:cTn>
                                        <p:tgtEl>
                                          <p:spTgt spid="5">
                                            <p:graphicEl>
                                              <a:dgm id="{9F57A16B-5747-4664-8F36-B8673311331B}"/>
                                            </p:graphicEl>
                                          </p:spTgt>
                                        </p:tgtEl>
                                        <p:attrNameLst>
                                          <p:attrName>style.visibility</p:attrName>
                                        </p:attrNameLst>
                                      </p:cBhvr>
                                      <p:to>
                                        <p:strVal val="visible"/>
                                      </p:to>
                                    </p:set>
                                    <p:animEffect transition="in" filter="diamond(out)">
                                      <p:cBhvr>
                                        <p:cTn id="76" dur="1000"/>
                                        <p:tgtEl>
                                          <p:spTgt spid="5">
                                            <p:graphicEl>
                                              <a:dgm id="{9F57A16B-5747-4664-8F36-B8673311331B}"/>
                                            </p:graphicEl>
                                          </p:spTgt>
                                        </p:tgtEl>
                                      </p:cBhvr>
                                    </p:animEffect>
                                  </p:childTnLst>
                                </p:cTn>
                              </p:par>
                              <p:par>
                                <p:cTn id="77" presetID="8" presetClass="entr" presetSubtype="32" fill="hold" grpId="0" nodeType="withEffect">
                                  <p:stCondLst>
                                    <p:cond delay="0"/>
                                  </p:stCondLst>
                                  <p:childTnLst>
                                    <p:set>
                                      <p:cBhvr>
                                        <p:cTn id="78" dur="1" fill="hold">
                                          <p:stCondLst>
                                            <p:cond delay="0"/>
                                          </p:stCondLst>
                                        </p:cTn>
                                        <p:tgtEl>
                                          <p:spTgt spid="5">
                                            <p:graphicEl>
                                              <a:dgm id="{B39DA989-D837-42FF-95DC-BB1646DB7486}"/>
                                            </p:graphicEl>
                                          </p:spTgt>
                                        </p:tgtEl>
                                        <p:attrNameLst>
                                          <p:attrName>style.visibility</p:attrName>
                                        </p:attrNameLst>
                                      </p:cBhvr>
                                      <p:to>
                                        <p:strVal val="visible"/>
                                      </p:to>
                                    </p:set>
                                    <p:animEffect transition="in" filter="diamond(out)">
                                      <p:cBhvr>
                                        <p:cTn id="79" dur="1000"/>
                                        <p:tgtEl>
                                          <p:spTgt spid="5">
                                            <p:graphicEl>
                                              <a:dgm id="{B39DA989-D837-42FF-95DC-BB1646DB7486}"/>
                                            </p:graphicEl>
                                          </p:spTgt>
                                        </p:tgtEl>
                                      </p:cBhvr>
                                    </p:animEffect>
                                  </p:childTnLst>
                                </p:cTn>
                              </p:par>
                            </p:childTnLst>
                          </p:cTn>
                        </p:par>
                      </p:childTnLst>
                    </p:cTn>
                  </p:par>
                  <p:par>
                    <p:cTn id="80" fill="hold">
                      <p:stCondLst>
                        <p:cond delay="indefinite"/>
                      </p:stCondLst>
                      <p:childTnLst>
                        <p:par>
                          <p:cTn id="81" fill="hold">
                            <p:stCondLst>
                              <p:cond delay="0"/>
                            </p:stCondLst>
                            <p:childTnLst>
                              <p:par>
                                <p:cTn id="82" presetID="8" presetClass="entr" presetSubtype="32" fill="hold" grpId="0" nodeType="clickEffect">
                                  <p:stCondLst>
                                    <p:cond delay="0"/>
                                  </p:stCondLst>
                                  <p:childTnLst>
                                    <p:set>
                                      <p:cBhvr>
                                        <p:cTn id="83" dur="1" fill="hold">
                                          <p:stCondLst>
                                            <p:cond delay="0"/>
                                          </p:stCondLst>
                                        </p:cTn>
                                        <p:tgtEl>
                                          <p:spTgt spid="5">
                                            <p:graphicEl>
                                              <a:dgm id="{51FB0C3D-E74F-4BAA-A176-74C3514CB89C}"/>
                                            </p:graphicEl>
                                          </p:spTgt>
                                        </p:tgtEl>
                                        <p:attrNameLst>
                                          <p:attrName>style.visibility</p:attrName>
                                        </p:attrNameLst>
                                      </p:cBhvr>
                                      <p:to>
                                        <p:strVal val="visible"/>
                                      </p:to>
                                    </p:set>
                                    <p:animEffect transition="in" filter="diamond(out)">
                                      <p:cBhvr>
                                        <p:cTn id="84" dur="1000"/>
                                        <p:tgtEl>
                                          <p:spTgt spid="5">
                                            <p:graphicEl>
                                              <a:dgm id="{51FB0C3D-E74F-4BAA-A176-74C3514CB89C}"/>
                                            </p:graphicEl>
                                          </p:spTgt>
                                        </p:tgtEl>
                                      </p:cBhvr>
                                    </p:animEffect>
                                  </p:childTnLst>
                                </p:cTn>
                              </p:par>
                              <p:par>
                                <p:cTn id="85" presetID="8" presetClass="entr" presetSubtype="32" fill="hold" grpId="0" nodeType="withEffect">
                                  <p:stCondLst>
                                    <p:cond delay="0"/>
                                  </p:stCondLst>
                                  <p:childTnLst>
                                    <p:set>
                                      <p:cBhvr>
                                        <p:cTn id="86" dur="1" fill="hold">
                                          <p:stCondLst>
                                            <p:cond delay="0"/>
                                          </p:stCondLst>
                                        </p:cTn>
                                        <p:tgtEl>
                                          <p:spTgt spid="5">
                                            <p:graphicEl>
                                              <a:dgm id="{6ACE300A-D137-42D9-8384-578274F1B3D5}"/>
                                            </p:graphicEl>
                                          </p:spTgt>
                                        </p:tgtEl>
                                        <p:attrNameLst>
                                          <p:attrName>style.visibility</p:attrName>
                                        </p:attrNameLst>
                                      </p:cBhvr>
                                      <p:to>
                                        <p:strVal val="visible"/>
                                      </p:to>
                                    </p:set>
                                    <p:animEffect transition="in" filter="diamond(out)">
                                      <p:cBhvr>
                                        <p:cTn id="87" dur="1000"/>
                                        <p:tgtEl>
                                          <p:spTgt spid="5">
                                            <p:graphicEl>
                                              <a:dgm id="{6ACE300A-D137-42D9-8384-578274F1B3D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uiExpand="1">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692696"/>
            <a:ext cx="8229600" cy="1517104"/>
          </a:xfrm>
        </p:spPr>
        <p:txBody>
          <a:bodyPr>
            <a:normAutofit/>
          </a:bodyPr>
          <a:lstStyle/>
          <a:p>
            <a:r>
              <a:rPr lang="tr-TR" sz="3400" b="1" dirty="0">
                <a:latin typeface="+mn-lt"/>
              </a:rPr>
              <a:t>Zeyilname gerektiren temel değişiklikler:</a:t>
            </a:r>
            <a:endParaRPr lang="tr-TR" sz="3400" dirty="0">
              <a:latin typeface="+mn-lt"/>
            </a:endParaRPr>
          </a:p>
        </p:txBody>
      </p:sp>
      <p:sp>
        <p:nvSpPr>
          <p:cNvPr id="3" name="2 İçerik Yer Tutucusu"/>
          <p:cNvSpPr>
            <a:spLocks noGrp="1"/>
          </p:cNvSpPr>
          <p:nvPr>
            <p:ph idx="1"/>
          </p:nvPr>
        </p:nvSpPr>
        <p:spPr>
          <a:xfrm>
            <a:off x="395536" y="1916832"/>
            <a:ext cx="8229600" cy="3528392"/>
          </a:xfrm>
        </p:spPr>
        <p:txBody>
          <a:bodyPr>
            <a:normAutofit/>
          </a:bodyPr>
          <a:lstStyle/>
          <a:p>
            <a:pPr marL="92075" indent="17463" algn="just">
              <a:buNone/>
            </a:pPr>
            <a:r>
              <a:rPr lang="tr-TR" sz="2400" dirty="0">
                <a:solidFill>
                  <a:srgbClr val="FF0000"/>
                </a:solidFill>
              </a:rPr>
              <a:t>Mali desteğin verilmesine ilişkin kararın sorgulanmasına neden olmayacak ya da başvuru sahiplerine eşit </a:t>
            </a:r>
            <a:r>
              <a:rPr lang="nn-NO" sz="2400" dirty="0">
                <a:solidFill>
                  <a:srgbClr val="FF0000"/>
                </a:solidFill>
              </a:rPr>
              <a:t>muamele ilkesine aykırı dü</a:t>
            </a:r>
            <a:r>
              <a:rPr lang="tr-TR" sz="2400" dirty="0">
                <a:solidFill>
                  <a:srgbClr val="FF0000"/>
                </a:solidFill>
              </a:rPr>
              <a:t>ş</a:t>
            </a:r>
            <a:r>
              <a:rPr lang="nn-NO" sz="2400" dirty="0">
                <a:solidFill>
                  <a:srgbClr val="FF0000"/>
                </a:solidFill>
              </a:rPr>
              <a:t>meyecek </a:t>
            </a:r>
            <a:r>
              <a:rPr lang="tr-TR" sz="2400" dirty="0">
                <a:solidFill>
                  <a:srgbClr val="FF0000"/>
                </a:solidFill>
              </a:rPr>
              <a:t>ş</a:t>
            </a:r>
            <a:r>
              <a:rPr lang="nn-NO" sz="2400" dirty="0">
                <a:solidFill>
                  <a:srgbClr val="FF0000"/>
                </a:solidFill>
              </a:rPr>
              <a:t>ekilde:</a:t>
            </a:r>
            <a:endParaRPr lang="tr-TR" sz="2400" dirty="0">
              <a:solidFill>
                <a:srgbClr val="FF0000"/>
              </a:solidFill>
            </a:endParaRPr>
          </a:p>
          <a:p>
            <a:pPr marL="92075" indent="17463" algn="just">
              <a:buNone/>
            </a:pPr>
            <a:endParaRPr lang="nn-NO" sz="1050" dirty="0"/>
          </a:p>
          <a:p>
            <a:pPr marL="916496" lvl="1" indent="-514350" algn="just">
              <a:buFont typeface="+mj-lt"/>
              <a:buAutoNum type="arabicPeriod"/>
            </a:pPr>
            <a:r>
              <a:rPr lang="tr-TR" dirty="0"/>
              <a:t>Faaliyetlerdeki önemli değişiklikler,</a:t>
            </a:r>
          </a:p>
          <a:p>
            <a:pPr marL="916496" lvl="1" indent="-514350" algn="just">
              <a:buFont typeface="+mj-lt"/>
              <a:buAutoNum type="arabicPeriod"/>
            </a:pPr>
            <a:r>
              <a:rPr lang="tr-TR" dirty="0"/>
              <a:t>Ana bütçe başlıkları arasında, her bir bütçe başlığının başlangıçtaki (ya da zeyilname ile düzenlenen) uygun maliyetlerinin yüzde 5’ini aşan değişiklikler,</a:t>
            </a:r>
          </a:p>
        </p:txBody>
      </p:sp>
      <p:sp>
        <p:nvSpPr>
          <p:cNvPr id="5" name="5 Başlık"/>
          <p:cNvSpPr txBox="1">
            <a:spLocks/>
          </p:cNvSpPr>
          <p:nvPr/>
        </p:nvSpPr>
        <p:spPr>
          <a:xfrm>
            <a:off x="1907704" y="0"/>
            <a:ext cx="5256584" cy="908720"/>
          </a:xfrm>
          <a:prstGeom prst="rect">
            <a:avLst/>
          </a:prstGeom>
        </p:spPr>
        <p:txBody>
          <a:bodyPr vert="horz" anchor="ctr">
            <a:normAutofit/>
          </a:bodyPr>
          <a:lstStyle/>
          <a:p>
            <a:pPr>
              <a:spcBef>
                <a:spcPct val="0"/>
              </a:spcBef>
              <a:defRPr/>
            </a:pPr>
            <a:r>
              <a:rPr lang="tr-TR" sz="3200" b="1" dirty="0">
                <a:solidFill>
                  <a:prstClr val="white"/>
                </a:solidFill>
                <a:latin typeface="Trebuchet MS"/>
              </a:rPr>
              <a:t>Sözleşme Değişiklikleri</a:t>
            </a:r>
            <a:endParaRPr lang="tr-TR" sz="3200" dirty="0">
              <a:solidFill>
                <a:prstClr val="white"/>
              </a:solidFill>
              <a:latin typeface="Trebuchet MS"/>
            </a:endParaRPr>
          </a:p>
        </p:txBody>
      </p:sp>
      <p:pic>
        <p:nvPicPr>
          <p:cNvPr id="6" name="Resim 5">
            <a:extLst>
              <a:ext uri="{FF2B5EF4-FFF2-40B4-BE49-F238E27FC236}">
                <a16:creationId xmlns:a16="http://schemas.microsoft.com/office/drawing/2014/main" id="{C1F8FF87-9950-4186-9E98-088B5C761D2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7" name="Resim 6">
            <a:extLst>
              <a:ext uri="{FF2B5EF4-FFF2-40B4-BE49-F238E27FC236}">
                <a16:creationId xmlns:a16="http://schemas.microsoft.com/office/drawing/2014/main" id="{81F5AE89-F38D-4BB0-82A0-254B3D1FA32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124744"/>
            <a:ext cx="8229600" cy="4392488"/>
          </a:xfrm>
        </p:spPr>
        <p:txBody>
          <a:bodyPr/>
          <a:lstStyle/>
          <a:p>
            <a:pPr marL="1105408" lvl="1" indent="-546100" algn="just">
              <a:buFont typeface="+mj-lt"/>
              <a:buAutoNum type="arabicPeriod" startAt="3"/>
            </a:pPr>
            <a:r>
              <a:rPr lang="tr-TR" dirty="0"/>
              <a:t>Bütçeye yeni bir kaleminin eklenmesi ya da mevcut kalemin çıkarılması, </a:t>
            </a:r>
          </a:p>
          <a:p>
            <a:pPr marL="1105408" lvl="1" indent="-546100" algn="just">
              <a:buFont typeface="+mj-lt"/>
              <a:buAutoNum type="arabicPeriod" startAt="3"/>
            </a:pPr>
            <a:r>
              <a:rPr lang="tr-TR" dirty="0"/>
              <a:t>Yararlanıcının isim ya da hukuki statüsünün değişmesi, </a:t>
            </a:r>
          </a:p>
          <a:p>
            <a:pPr marL="1105408" lvl="1" indent="-546100" algn="just">
              <a:buFont typeface="+mj-lt"/>
              <a:buAutoNum type="arabicPeriod" startAt="3"/>
            </a:pPr>
            <a:r>
              <a:rPr lang="tr-TR" dirty="0"/>
              <a:t>Proje ortaklarının ve/veya iştirakçilerinin çekilmesi ya da eklenmesi, </a:t>
            </a:r>
          </a:p>
          <a:p>
            <a:pPr marL="1105408" lvl="1" indent="-546100" algn="just">
              <a:buFont typeface="+mj-lt"/>
              <a:buAutoNum type="arabicPeriod" startAt="3"/>
            </a:pPr>
            <a:r>
              <a:rPr lang="tr-TR" dirty="0"/>
              <a:t>Sözleşme süresinin uzatılması, </a:t>
            </a:r>
          </a:p>
          <a:p>
            <a:pPr marL="1105408" lvl="1" indent="-546100" algn="just">
              <a:buFont typeface="+mj-lt"/>
              <a:buAutoNum type="arabicPeriod" startAt="3"/>
            </a:pPr>
            <a:r>
              <a:rPr lang="tr-TR" dirty="0"/>
              <a:t>Proje mekânının değiştirilmesi, </a:t>
            </a:r>
          </a:p>
          <a:p>
            <a:pPr marL="1105408" lvl="1" indent="-546100" algn="just">
              <a:buFont typeface="+mj-lt"/>
              <a:buAutoNum type="arabicPeriod" startAt="3"/>
            </a:pPr>
            <a:r>
              <a:rPr lang="tr-TR" dirty="0"/>
              <a:t>Sözleşme Özel Koşullarda yapılacak değişiklikler </a:t>
            </a:r>
          </a:p>
          <a:p>
            <a:pPr algn="just">
              <a:buNone/>
            </a:pPr>
            <a:r>
              <a:rPr lang="tr-TR" dirty="0">
                <a:solidFill>
                  <a:srgbClr val="FF0000"/>
                </a:solidFill>
              </a:rPr>
              <a:t>gibi durumlarda zeyilname hazırlanabilir.</a:t>
            </a:r>
          </a:p>
        </p:txBody>
      </p:sp>
      <p:sp>
        <p:nvSpPr>
          <p:cNvPr id="5" name="1 Başlık"/>
          <p:cNvSpPr txBox="1">
            <a:spLocks/>
          </p:cNvSpPr>
          <p:nvPr/>
        </p:nvSpPr>
        <p:spPr>
          <a:xfrm>
            <a:off x="395536" y="908720"/>
            <a:ext cx="8229600" cy="1066800"/>
          </a:xfrm>
          <a:prstGeom prst="rect">
            <a:avLst/>
          </a:prstGeom>
        </p:spPr>
        <p:txBody>
          <a:bodyPr vert="horz" anchor="ctr">
            <a:normAutofit fontScale="97500"/>
          </a:bodyPr>
          <a:lstStyle/>
          <a:p>
            <a:pPr>
              <a:spcBef>
                <a:spcPct val="0"/>
              </a:spcBef>
              <a:defRPr/>
            </a:pPr>
            <a:endParaRPr lang="tr-TR" sz="3200" b="1" dirty="0">
              <a:solidFill>
                <a:srgbClr val="424456"/>
              </a:solidFill>
              <a:latin typeface="Trebuchet MS"/>
            </a:endParaRPr>
          </a:p>
        </p:txBody>
      </p:sp>
      <p:sp>
        <p:nvSpPr>
          <p:cNvPr id="6" name="5 Başlık"/>
          <p:cNvSpPr txBox="1">
            <a:spLocks/>
          </p:cNvSpPr>
          <p:nvPr/>
        </p:nvSpPr>
        <p:spPr>
          <a:xfrm>
            <a:off x="1907704" y="0"/>
            <a:ext cx="5256584" cy="908720"/>
          </a:xfrm>
          <a:prstGeom prst="rect">
            <a:avLst/>
          </a:prstGeom>
        </p:spPr>
        <p:txBody>
          <a:bodyPr vert="horz" anchor="ctr">
            <a:normAutofit/>
          </a:bodyPr>
          <a:lstStyle/>
          <a:p>
            <a:pPr>
              <a:spcBef>
                <a:spcPct val="0"/>
              </a:spcBef>
              <a:defRPr/>
            </a:pPr>
            <a:r>
              <a:rPr lang="tr-TR" sz="3200" b="1" dirty="0">
                <a:solidFill>
                  <a:prstClr val="white"/>
                </a:solidFill>
                <a:latin typeface="Trebuchet MS"/>
              </a:rPr>
              <a:t>Sözleşme Değişiklikleri</a:t>
            </a:r>
            <a:endParaRPr lang="tr-TR" sz="3200" dirty="0">
              <a:solidFill>
                <a:prstClr val="white"/>
              </a:solidFill>
              <a:latin typeface="Trebuchet MS"/>
            </a:endParaRPr>
          </a:p>
        </p:txBody>
      </p:sp>
      <p:pic>
        <p:nvPicPr>
          <p:cNvPr id="7" name="Resim 6">
            <a:extLst>
              <a:ext uri="{FF2B5EF4-FFF2-40B4-BE49-F238E27FC236}">
                <a16:creationId xmlns:a16="http://schemas.microsoft.com/office/drawing/2014/main" id="{A1F327F6-3C81-494A-BE8F-3CB13F6DEC8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FA5AA064-5EA8-4EC8-9BB4-01B12D0CFFF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395536" y="1052736"/>
            <a:ext cx="8229600" cy="936104"/>
          </a:xfrm>
        </p:spPr>
        <p:txBody>
          <a:bodyPr>
            <a:normAutofit/>
          </a:bodyPr>
          <a:lstStyle/>
          <a:p>
            <a:pPr algn="just"/>
            <a:r>
              <a:rPr lang="tr-TR" sz="2400" dirty="0">
                <a:latin typeface="+mn-lt"/>
              </a:rPr>
              <a:t>Sözleşme Genel Koşullar Madde 14.1, maliyetlerin uygunluğu için genel ilkeleri tanımlar. Bu koşullar aşağıdaki gibidir: </a:t>
            </a:r>
          </a:p>
        </p:txBody>
      </p:sp>
      <p:sp>
        <p:nvSpPr>
          <p:cNvPr id="3" name="2 İçerik Yer Tutucusu"/>
          <p:cNvSpPr>
            <a:spLocks noGrp="1"/>
          </p:cNvSpPr>
          <p:nvPr>
            <p:ph idx="1"/>
          </p:nvPr>
        </p:nvSpPr>
        <p:spPr>
          <a:xfrm>
            <a:off x="467544" y="2060848"/>
            <a:ext cx="8229600" cy="3960440"/>
          </a:xfrm>
        </p:spPr>
        <p:txBody>
          <a:bodyPr>
            <a:noAutofit/>
          </a:bodyPr>
          <a:lstStyle/>
          <a:p>
            <a:pPr marL="723900" indent="-457200" algn="just">
              <a:buFont typeface="Wingdings" pitchFamily="2" charset="2"/>
              <a:buChar char="Ø"/>
            </a:pPr>
            <a:r>
              <a:rPr lang="tr-TR" sz="2200" dirty="0"/>
              <a:t>Sözleşme bütçesinde yer almayan tüm harcamalar uygun olmayan maliyettir.</a:t>
            </a:r>
          </a:p>
          <a:p>
            <a:pPr marL="723900" lvl="0" indent="-457200" algn="just">
              <a:buFont typeface="Wingdings" pitchFamily="2" charset="2"/>
              <a:buChar char="Ø"/>
            </a:pPr>
            <a:r>
              <a:rPr lang="tr-TR" sz="2200" dirty="0"/>
              <a:t>Maliyetler projeyi yürütmek için gerekli olmalıdır.</a:t>
            </a:r>
          </a:p>
          <a:p>
            <a:pPr marL="723900" lvl="0" indent="-457200" algn="just">
              <a:buFont typeface="Wingdings" pitchFamily="2" charset="2"/>
              <a:buChar char="Ø"/>
            </a:pPr>
            <a:r>
              <a:rPr lang="tr-TR" sz="2200" dirty="0"/>
              <a:t>Ajansa yapacağınız ödeme taleplerine konu olan faaliyetler, projede kesin olarak tanımlanmış olmalıdır.</a:t>
            </a:r>
          </a:p>
          <a:p>
            <a:pPr marL="723900" indent="-457200" algn="just">
              <a:buFont typeface="Wingdings" pitchFamily="2" charset="2"/>
              <a:buChar char="Ø"/>
            </a:pPr>
            <a:r>
              <a:rPr lang="tr-TR" sz="2200" dirty="0"/>
              <a:t>Maliyetler, yararlanıcının veya ortaklarının muhasebe hesaplarında kayıtlı olmalıdır ve saptanabilir, doğrulanabilir ve destekleyici belgelerin asılları ile kanıtlanabilir olmalıdır.</a:t>
            </a:r>
          </a:p>
          <a:p>
            <a:pPr marL="723900" indent="-457200" algn="just">
              <a:buFont typeface="Wingdings" pitchFamily="2" charset="2"/>
              <a:buChar char="Ø"/>
            </a:pPr>
            <a:r>
              <a:rPr lang="tr-TR" sz="2200" dirty="0"/>
              <a:t>Yararlanıcı veya ortakları tarafından gerçekleştirilmesi gerekir.</a:t>
            </a:r>
          </a:p>
          <a:p>
            <a:pPr marL="723900" indent="-457200" algn="just">
              <a:buFont typeface="Wingdings" pitchFamily="2" charset="2"/>
              <a:buChar char="Ø"/>
            </a:pPr>
            <a:r>
              <a:rPr lang="tr-TR" sz="2200" dirty="0"/>
              <a:t>Maliyetler, proje uygulama döneminde gerçekleşmiş olmalıdır.</a:t>
            </a:r>
          </a:p>
        </p:txBody>
      </p:sp>
      <p:sp>
        <p:nvSpPr>
          <p:cNvPr id="5" name="1 Başlık"/>
          <p:cNvSpPr txBox="1">
            <a:spLocks/>
          </p:cNvSpPr>
          <p:nvPr/>
        </p:nvSpPr>
        <p:spPr>
          <a:xfrm>
            <a:off x="1835696" y="0"/>
            <a:ext cx="5328592" cy="836712"/>
          </a:xfrm>
          <a:prstGeom prst="rect">
            <a:avLst/>
          </a:prstGeom>
        </p:spPr>
        <p:txBody>
          <a:bodyPr vert="horz" anchor="ctr">
            <a:normAutofit/>
          </a:bodyPr>
          <a:lstStyle/>
          <a:p>
            <a:pPr>
              <a:spcBef>
                <a:spcPct val="0"/>
              </a:spcBef>
              <a:defRPr/>
            </a:pPr>
            <a:r>
              <a:rPr lang="tr-TR" sz="4400" dirty="0">
                <a:solidFill>
                  <a:prstClr val="white"/>
                </a:solidFill>
                <a:latin typeface="Trebuchet MS"/>
              </a:rPr>
              <a:t>Uygun Maliyetler</a:t>
            </a:r>
          </a:p>
        </p:txBody>
      </p:sp>
      <p:pic>
        <p:nvPicPr>
          <p:cNvPr id="6" name="Resim 5">
            <a:extLst>
              <a:ext uri="{FF2B5EF4-FFF2-40B4-BE49-F238E27FC236}">
                <a16:creationId xmlns:a16="http://schemas.microsoft.com/office/drawing/2014/main" id="{210CCFB4-162B-4A19-914F-5CBE1FA054B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7" name="Resim 6">
            <a:extLst>
              <a:ext uri="{FF2B5EF4-FFF2-40B4-BE49-F238E27FC236}">
                <a16:creationId xmlns:a16="http://schemas.microsoft.com/office/drawing/2014/main" id="{93265F75-5A61-404E-A9C5-86BAB67D30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Başlık"/>
          <p:cNvSpPr>
            <a:spLocks noGrp="1"/>
          </p:cNvSpPr>
          <p:nvPr>
            <p:ph type="title"/>
          </p:nvPr>
        </p:nvSpPr>
        <p:spPr>
          <a:xfrm>
            <a:off x="1763688" y="0"/>
            <a:ext cx="8229600" cy="1066800"/>
          </a:xfrm>
        </p:spPr>
        <p:txBody>
          <a:bodyPr/>
          <a:lstStyle/>
          <a:p>
            <a:r>
              <a:rPr lang="tr-TR" dirty="0">
                <a:solidFill>
                  <a:schemeClr val="tx1"/>
                </a:solidFill>
              </a:rPr>
              <a:t>Muhasebe Yükümlülükleri</a:t>
            </a:r>
          </a:p>
        </p:txBody>
      </p:sp>
      <p:sp>
        <p:nvSpPr>
          <p:cNvPr id="4" name="3 İçerik Yer Tutucusu"/>
          <p:cNvSpPr>
            <a:spLocks noGrp="1"/>
          </p:cNvSpPr>
          <p:nvPr>
            <p:ph idx="1"/>
          </p:nvPr>
        </p:nvSpPr>
        <p:spPr>
          <a:xfrm>
            <a:off x="467544" y="1340768"/>
            <a:ext cx="8229600" cy="4536504"/>
          </a:xfrm>
        </p:spPr>
        <p:txBody>
          <a:bodyPr>
            <a:normAutofit fontScale="92500" lnSpcReduction="10000"/>
          </a:bodyPr>
          <a:lstStyle/>
          <a:p>
            <a:pPr algn="just"/>
            <a:r>
              <a:rPr lang="tr-TR" dirty="0">
                <a:solidFill>
                  <a:srgbClr val="FF0000"/>
                </a:solidFill>
              </a:rPr>
              <a:t>Mali rapor; yararlanıcının ve ortaklarının muhasebe ve defter tutma sistemleri, muhasebe kayıtları ile uyumlu olmalıdır. (</a:t>
            </a:r>
            <a:r>
              <a:rPr lang="tr-TR" dirty="0"/>
              <a:t>2018 Yılı Kalkınma Ajansları Mali Desteklerinden Yararlanan Kamu İdarelerine Tahsis Edilen Kaynakların Aktarımı, Kullanımı, Muhasebeleştirilmesi İle Diğer Hususlara İlişkin Usul Ve Esaslar </a:t>
            </a:r>
            <a:r>
              <a:rPr lang="tr-TR" dirty="0">
                <a:solidFill>
                  <a:srgbClr val="FF0000"/>
                </a:solidFill>
              </a:rPr>
              <a:t>)</a:t>
            </a:r>
          </a:p>
          <a:p>
            <a:pPr algn="just">
              <a:defRPr/>
            </a:pPr>
            <a:r>
              <a:rPr lang="tr-TR" dirty="0">
                <a:solidFill>
                  <a:srgbClr val="FF0000"/>
                </a:solidFill>
              </a:rPr>
              <a:t>Alınan mali destek iki yolla muhasebeleştirilebilir:</a:t>
            </a:r>
          </a:p>
          <a:p>
            <a:pPr marL="1181862" lvl="2" indent="-514350" algn="just">
              <a:buFont typeface="+mj-lt"/>
              <a:buAutoNum type="arabicPeriod"/>
              <a:defRPr/>
            </a:pPr>
            <a:r>
              <a:rPr lang="tr-TR" dirty="0"/>
              <a:t>Alınan mali destek, gelir olarak kaydedilebilir. Tüm kamu kuruluşları bu metodu kullanmalıdır.</a:t>
            </a:r>
          </a:p>
          <a:p>
            <a:pPr marL="1181862" lvl="2" indent="-514350" algn="just">
              <a:buFont typeface="+mj-lt"/>
              <a:buAutoNum type="arabicPeriod"/>
              <a:defRPr/>
            </a:pPr>
            <a:r>
              <a:rPr lang="tr-TR" dirty="0"/>
              <a:t>Özkaynak yönteminde ise alınan mali destek özel fon olarak kaydedilebilir.  Ancak bu durumda,  satın alınan demirbaşın mali destek oranına tekabül eden kısmı amortismana tabi tutulmaz.</a:t>
            </a:r>
          </a:p>
        </p:txBody>
      </p:sp>
      <p:pic>
        <p:nvPicPr>
          <p:cNvPr id="5" name="Resim 4">
            <a:extLst>
              <a:ext uri="{FF2B5EF4-FFF2-40B4-BE49-F238E27FC236}">
                <a16:creationId xmlns:a16="http://schemas.microsoft.com/office/drawing/2014/main" id="{E125FC49-CEF2-4558-97CD-98406F44AA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6" name="Resim 5">
            <a:extLst>
              <a:ext uri="{FF2B5EF4-FFF2-40B4-BE49-F238E27FC236}">
                <a16:creationId xmlns:a16="http://schemas.microsoft.com/office/drawing/2014/main" id="{E6B4AF52-C770-4A75-B28C-FD809DD5542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lvl="0"/>
            <a:r>
              <a:rPr lang="tr-TR" dirty="0">
                <a:solidFill>
                  <a:schemeClr val="tx1"/>
                </a:solidFill>
              </a:rPr>
              <a:t>Raporlama Yükümlülükleri</a:t>
            </a:r>
          </a:p>
        </p:txBody>
      </p:sp>
      <p:sp>
        <p:nvSpPr>
          <p:cNvPr id="3" name="2 İçerik Yer Tutucusu"/>
          <p:cNvSpPr>
            <a:spLocks noGrp="1"/>
          </p:cNvSpPr>
          <p:nvPr>
            <p:ph idx="1"/>
          </p:nvPr>
        </p:nvSpPr>
        <p:spPr>
          <a:xfrm>
            <a:off x="448444" y="2708920"/>
            <a:ext cx="8229600" cy="2835760"/>
          </a:xfrm>
        </p:spPr>
        <p:txBody>
          <a:bodyPr>
            <a:normAutofit/>
          </a:bodyPr>
          <a:lstStyle/>
          <a:p>
            <a:pPr marL="916686" lvl="1" indent="-514350">
              <a:buFont typeface="+mj-lt"/>
              <a:buAutoNum type="arabicPeriod"/>
            </a:pPr>
            <a:r>
              <a:rPr lang="tr-TR" dirty="0"/>
              <a:t>Ara/Nihai Raporlar</a:t>
            </a:r>
          </a:p>
          <a:p>
            <a:pPr marL="916686" lvl="1" indent="-514350">
              <a:buFont typeface="+mj-lt"/>
              <a:buAutoNum type="arabicPeriod"/>
            </a:pPr>
            <a:r>
              <a:rPr lang="tr-TR" dirty="0"/>
              <a:t>YMM tarafından hazırlanacak denetim raporu</a:t>
            </a:r>
          </a:p>
          <a:p>
            <a:pPr marL="916686" lvl="1" indent="-514350">
              <a:buFont typeface="+mj-lt"/>
              <a:buAutoNum type="arabicPeriod"/>
            </a:pPr>
            <a:r>
              <a:rPr lang="tr-TR" dirty="0"/>
              <a:t>Proje Sonrası Değerlendirme Raporu</a:t>
            </a:r>
          </a:p>
        </p:txBody>
      </p:sp>
      <p:sp>
        <p:nvSpPr>
          <p:cNvPr id="5" name="2 Başlık"/>
          <p:cNvSpPr txBox="1">
            <a:spLocks/>
          </p:cNvSpPr>
          <p:nvPr/>
        </p:nvSpPr>
        <p:spPr>
          <a:xfrm>
            <a:off x="1763688" y="0"/>
            <a:ext cx="8229600" cy="1066800"/>
          </a:xfrm>
          <a:prstGeom prst="rect">
            <a:avLst/>
          </a:prstGeom>
        </p:spPr>
        <p:txBody>
          <a:bodyPr vert="horz" anchor="ctr">
            <a:normAutofit/>
          </a:bodyPr>
          <a:lstStyle/>
          <a:p>
            <a:pPr>
              <a:spcBef>
                <a:spcPct val="0"/>
              </a:spcBef>
              <a:defRPr/>
            </a:pPr>
            <a:endParaRPr lang="tr-TR" sz="4000" dirty="0">
              <a:solidFill>
                <a:prstClr val="white"/>
              </a:solidFill>
              <a:latin typeface="Trebuchet MS"/>
            </a:endParaRPr>
          </a:p>
        </p:txBody>
      </p:sp>
      <p:pic>
        <p:nvPicPr>
          <p:cNvPr id="3073" name="Picture 1"/>
          <p:cNvPicPr>
            <a:picLocks noChangeAspect="1" noChangeArrowheads="1"/>
          </p:cNvPicPr>
          <p:nvPr/>
        </p:nvPicPr>
        <p:blipFill>
          <a:blip r:embed="rId4" cstate="print"/>
          <a:srcRect/>
          <a:stretch>
            <a:fillRect/>
          </a:stretch>
        </p:blipFill>
        <p:spPr bwMode="auto">
          <a:xfrm>
            <a:off x="6948264" y="1484784"/>
            <a:ext cx="1354743" cy="1474465"/>
          </a:xfrm>
          <a:prstGeom prst="rect">
            <a:avLst/>
          </a:prstGeom>
          <a:noFill/>
          <a:ln w="9525">
            <a:noFill/>
            <a:miter lim="800000"/>
            <a:headEnd/>
            <a:tailEnd/>
          </a:ln>
        </p:spPr>
      </p:pic>
      <p:pic>
        <p:nvPicPr>
          <p:cNvPr id="6" name="Resim 5">
            <a:extLst>
              <a:ext uri="{FF2B5EF4-FFF2-40B4-BE49-F238E27FC236}">
                <a16:creationId xmlns:a16="http://schemas.microsoft.com/office/drawing/2014/main" id="{FF280DD0-E1C4-44D6-BA09-4162D8CF5FC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7" name="Resim 6">
            <a:extLst>
              <a:ext uri="{FF2B5EF4-FFF2-40B4-BE49-F238E27FC236}">
                <a16:creationId xmlns:a16="http://schemas.microsoft.com/office/drawing/2014/main" id="{2012342A-1B4F-40A7-B075-FD866BAF3A7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35.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67544" y="980728"/>
            <a:ext cx="8229600" cy="792088"/>
          </a:xfrm>
        </p:spPr>
        <p:txBody>
          <a:bodyPr>
            <a:normAutofit/>
          </a:bodyPr>
          <a:lstStyle/>
          <a:p>
            <a:pPr lvl="1" algn="l" rtl="0">
              <a:spcBef>
                <a:spcPct val="0"/>
              </a:spcBef>
            </a:pPr>
            <a:r>
              <a:rPr lang="tr-TR" sz="3200" dirty="0">
                <a:solidFill>
                  <a:srgbClr val="002060"/>
                </a:solidFill>
                <a:latin typeface="+mj-lt"/>
              </a:rPr>
              <a:t>Ara ve Nihai Raporlar</a:t>
            </a:r>
          </a:p>
        </p:txBody>
      </p:sp>
      <p:sp>
        <p:nvSpPr>
          <p:cNvPr id="3" name="2 İçerik Yer Tutucusu"/>
          <p:cNvSpPr>
            <a:spLocks noGrp="1"/>
          </p:cNvSpPr>
          <p:nvPr>
            <p:ph idx="1"/>
          </p:nvPr>
        </p:nvSpPr>
        <p:spPr>
          <a:xfrm>
            <a:off x="467544" y="1700808"/>
            <a:ext cx="8229600" cy="4104456"/>
          </a:xfrm>
        </p:spPr>
        <p:txBody>
          <a:bodyPr>
            <a:normAutofit/>
          </a:bodyPr>
          <a:lstStyle/>
          <a:p>
            <a:pPr marL="622300" indent="-512763" algn="just">
              <a:buFont typeface="Wingdings" pitchFamily="2" charset="2"/>
              <a:buChar char="ü"/>
            </a:pPr>
            <a:r>
              <a:rPr lang="tr-TR" sz="2700" dirty="0"/>
              <a:t>Bu raporlar; gerçekleştirilen faaliyetleri, çıktıları, projenin son durumunu gösterdikleri ve ödemeye esas teşkil ettikleri için izleme sürecinin çok önemli araçları ve aşamalarıdır. </a:t>
            </a:r>
          </a:p>
          <a:p>
            <a:pPr marL="622300" indent="-512763" algn="just">
              <a:buFont typeface="Wingdings" pitchFamily="2" charset="2"/>
              <a:buChar char="ü"/>
            </a:pPr>
            <a:r>
              <a:rPr lang="tr-TR" sz="2700" dirty="0"/>
              <a:t>Ön ödemenin kapatılması ile ara ve nihai ödemenin yapılabilmesi için ilk başta bu raporların sunulması gerekmektedir.</a:t>
            </a:r>
          </a:p>
          <a:p>
            <a:pPr marL="622300" indent="-512763" algn="just">
              <a:buFont typeface="Wingdings" pitchFamily="2" charset="2"/>
              <a:buChar char="ü"/>
            </a:pPr>
            <a:r>
              <a:rPr lang="tr-TR" sz="2700" i="1" u="sng" dirty="0">
                <a:solidFill>
                  <a:srgbClr val="FF0000"/>
                </a:solidFill>
              </a:rPr>
              <a:t>Ara veya nihai ödemeler, ilgili raporun Ajans tarafından uygun bulunması halinde yapılır.</a:t>
            </a:r>
          </a:p>
        </p:txBody>
      </p:sp>
      <p:sp>
        <p:nvSpPr>
          <p:cNvPr id="5" name="2 Başlık"/>
          <p:cNvSpPr txBox="1">
            <a:spLocks/>
          </p:cNvSpPr>
          <p:nvPr/>
        </p:nvSpPr>
        <p:spPr>
          <a:xfrm>
            <a:off x="1763688" y="0"/>
            <a:ext cx="8229600" cy="1066800"/>
          </a:xfrm>
          <a:prstGeom prst="rect">
            <a:avLst/>
          </a:prstGeom>
        </p:spPr>
        <p:txBody>
          <a:bodyPr vert="horz" anchor="ctr">
            <a:normAutofit/>
          </a:bodyPr>
          <a:lstStyle/>
          <a:p>
            <a:pPr>
              <a:spcBef>
                <a:spcPct val="0"/>
              </a:spcBef>
              <a:defRPr/>
            </a:pPr>
            <a:r>
              <a:rPr lang="tr-TR" sz="4000" dirty="0">
                <a:solidFill>
                  <a:prstClr val="white"/>
                </a:solidFill>
                <a:latin typeface="Trebuchet MS"/>
              </a:rPr>
              <a:t>Raporlama Yükümlülükleri</a:t>
            </a:r>
          </a:p>
        </p:txBody>
      </p:sp>
      <p:pic>
        <p:nvPicPr>
          <p:cNvPr id="6" name="Resim 5">
            <a:extLst>
              <a:ext uri="{FF2B5EF4-FFF2-40B4-BE49-F238E27FC236}">
                <a16:creationId xmlns:a16="http://schemas.microsoft.com/office/drawing/2014/main" id="{D7792BD9-6FE4-49CD-9EF6-C5446574AA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7" name="Resim 6">
            <a:extLst>
              <a:ext uri="{FF2B5EF4-FFF2-40B4-BE49-F238E27FC236}">
                <a16:creationId xmlns:a16="http://schemas.microsoft.com/office/drawing/2014/main" id="{A92EC2A8-4895-42CD-9805-0338D8D7058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3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8" name="7 İçerik Yer Tutucusu"/>
          <p:cNvSpPr>
            <a:spLocks noGrp="1"/>
          </p:cNvSpPr>
          <p:nvPr>
            <p:ph idx="1"/>
          </p:nvPr>
        </p:nvSpPr>
        <p:spPr>
          <a:xfrm>
            <a:off x="539552" y="2132856"/>
            <a:ext cx="8229600" cy="3600400"/>
          </a:xfrm>
        </p:spPr>
        <p:txBody>
          <a:bodyPr>
            <a:normAutofit/>
          </a:bodyPr>
          <a:lstStyle/>
          <a:p>
            <a:pPr algn="just"/>
            <a:r>
              <a:rPr lang="tr-TR" dirty="0"/>
              <a:t>Projenize ilişkin Ara Raporu, ödeme talebi ile birlikte, sözleşmede belirtilen raporlama döneminin bitimini müteakip </a:t>
            </a:r>
            <a:r>
              <a:rPr lang="tr-TR" i="1" dirty="0">
                <a:solidFill>
                  <a:srgbClr val="FF0000"/>
                </a:solidFill>
              </a:rPr>
              <a:t>7 (yedi) gün</a:t>
            </a:r>
            <a:r>
              <a:rPr lang="tr-TR" dirty="0">
                <a:solidFill>
                  <a:srgbClr val="FF0000"/>
                </a:solidFill>
              </a:rPr>
              <a:t> </a:t>
            </a:r>
            <a:r>
              <a:rPr lang="tr-TR" dirty="0"/>
              <a:t>içinde Ajansa sunmalısınız. </a:t>
            </a:r>
          </a:p>
          <a:p>
            <a:pPr algn="just"/>
            <a:r>
              <a:rPr lang="tr-TR" dirty="0"/>
              <a:t>Nihai raporu ise, ödeme talebi ile birlikte, proje uygulama süresinin bitimini müteakip </a:t>
            </a:r>
            <a:r>
              <a:rPr lang="tr-TR" i="1" dirty="0">
                <a:solidFill>
                  <a:srgbClr val="FF0000"/>
                </a:solidFill>
              </a:rPr>
              <a:t>en geç 30 (otuz) gün</a:t>
            </a:r>
            <a:r>
              <a:rPr lang="tr-TR" dirty="0">
                <a:solidFill>
                  <a:srgbClr val="FF0000"/>
                </a:solidFill>
              </a:rPr>
              <a:t> </a:t>
            </a:r>
            <a:r>
              <a:rPr lang="tr-TR" dirty="0"/>
              <a:t>içinde Ajansa sunmanız gerekir.</a:t>
            </a:r>
          </a:p>
        </p:txBody>
      </p:sp>
      <p:sp>
        <p:nvSpPr>
          <p:cNvPr id="6" name="2 Başlık"/>
          <p:cNvSpPr txBox="1">
            <a:spLocks/>
          </p:cNvSpPr>
          <p:nvPr/>
        </p:nvSpPr>
        <p:spPr>
          <a:xfrm>
            <a:off x="1763688" y="0"/>
            <a:ext cx="8229600" cy="1066800"/>
          </a:xfrm>
          <a:prstGeom prst="rect">
            <a:avLst/>
          </a:prstGeom>
        </p:spPr>
        <p:txBody>
          <a:bodyPr vert="horz" anchor="ctr">
            <a:normAutofit/>
          </a:bodyPr>
          <a:lstStyle/>
          <a:p>
            <a:pPr>
              <a:spcBef>
                <a:spcPct val="0"/>
              </a:spcBef>
              <a:defRPr/>
            </a:pPr>
            <a:r>
              <a:rPr lang="tr-TR" sz="4000" dirty="0">
                <a:solidFill>
                  <a:prstClr val="white"/>
                </a:solidFill>
                <a:latin typeface="Trebuchet MS"/>
              </a:rPr>
              <a:t>Raporlama Yükümlülükleri</a:t>
            </a:r>
          </a:p>
        </p:txBody>
      </p:sp>
      <p:sp>
        <p:nvSpPr>
          <p:cNvPr id="9" name="1 Başlık"/>
          <p:cNvSpPr>
            <a:spLocks noGrp="1"/>
          </p:cNvSpPr>
          <p:nvPr>
            <p:ph type="title"/>
          </p:nvPr>
        </p:nvSpPr>
        <p:spPr>
          <a:xfrm>
            <a:off x="467544" y="980728"/>
            <a:ext cx="8229600" cy="1066800"/>
          </a:xfrm>
        </p:spPr>
        <p:txBody>
          <a:bodyPr>
            <a:normAutofit/>
          </a:bodyPr>
          <a:lstStyle/>
          <a:p>
            <a:pPr lvl="1" algn="l" rtl="0">
              <a:spcBef>
                <a:spcPct val="0"/>
              </a:spcBef>
            </a:pPr>
            <a:r>
              <a:rPr lang="tr-TR" sz="3200" dirty="0">
                <a:solidFill>
                  <a:srgbClr val="002060"/>
                </a:solidFill>
                <a:latin typeface="+mj-lt"/>
              </a:rPr>
              <a:t>Ara ve Nihai Raporlar</a:t>
            </a:r>
          </a:p>
        </p:txBody>
      </p:sp>
      <p:pic>
        <p:nvPicPr>
          <p:cNvPr id="5" name="Resim 4">
            <a:extLst>
              <a:ext uri="{FF2B5EF4-FFF2-40B4-BE49-F238E27FC236}">
                <a16:creationId xmlns:a16="http://schemas.microsoft.com/office/drawing/2014/main" id="{D83AD0D1-BE9A-442D-948D-99655B077BE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7" name="Resim 6">
            <a:extLst>
              <a:ext uri="{FF2B5EF4-FFF2-40B4-BE49-F238E27FC236}">
                <a16:creationId xmlns:a16="http://schemas.microsoft.com/office/drawing/2014/main" id="{9C70DAA1-E4C1-469A-969B-CD5C2C8A5F1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3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49424"/>
            <a:ext cx="8229600" cy="2979776"/>
          </a:xfrm>
        </p:spPr>
        <p:txBody>
          <a:bodyPr>
            <a:normAutofit/>
          </a:bodyPr>
          <a:lstStyle/>
          <a:p>
            <a:pPr marL="624078" indent="-514350">
              <a:buFont typeface="+mj-lt"/>
              <a:buAutoNum type="arabicPeriod"/>
            </a:pPr>
            <a:r>
              <a:rPr lang="tr-TR" dirty="0"/>
              <a:t>(Varsa) Ödeme Talebi</a:t>
            </a:r>
          </a:p>
          <a:p>
            <a:pPr marL="624078" indent="-514350">
              <a:buFont typeface="+mj-lt"/>
              <a:buAutoNum type="arabicPeriod"/>
            </a:pPr>
            <a:r>
              <a:rPr lang="tr-TR" dirty="0"/>
              <a:t>Teknik Bölüm ve Destekleyici Belgeleri</a:t>
            </a:r>
          </a:p>
          <a:p>
            <a:pPr marL="624078" indent="-514350">
              <a:buFont typeface="+mj-lt"/>
              <a:buAutoNum type="arabicPeriod"/>
            </a:pPr>
            <a:r>
              <a:rPr lang="tr-TR" dirty="0"/>
              <a:t>Mali Bölüm ve Destekleyici Belgeleri</a:t>
            </a:r>
          </a:p>
          <a:p>
            <a:pPr marL="624078" indent="-514350">
              <a:buFont typeface="+mj-lt"/>
              <a:buAutoNum type="arabicPeriod"/>
            </a:pPr>
            <a:r>
              <a:rPr lang="tr-TR" dirty="0"/>
              <a:t>İlgili döneme ait ödemelerin banka dekontları</a:t>
            </a:r>
          </a:p>
          <a:p>
            <a:pPr marL="624078" indent="-514350">
              <a:buFont typeface="+mj-lt"/>
              <a:buAutoNum type="arabicPeriod"/>
            </a:pPr>
            <a:r>
              <a:rPr lang="tr-TR" dirty="0"/>
              <a:t>Diğer destekleyici belgeler (hakkedişler, proje hesabı dökümü vb.)</a:t>
            </a:r>
          </a:p>
        </p:txBody>
      </p:sp>
      <p:sp>
        <p:nvSpPr>
          <p:cNvPr id="5" name="1 Başlık"/>
          <p:cNvSpPr>
            <a:spLocks noGrp="1"/>
          </p:cNvSpPr>
          <p:nvPr>
            <p:ph type="title"/>
          </p:nvPr>
        </p:nvSpPr>
        <p:spPr>
          <a:xfrm>
            <a:off x="467544" y="980728"/>
            <a:ext cx="8229600" cy="1066800"/>
          </a:xfrm>
        </p:spPr>
        <p:txBody>
          <a:bodyPr>
            <a:normAutofit/>
          </a:bodyPr>
          <a:lstStyle/>
          <a:p>
            <a:pPr lvl="1" algn="l" rtl="0">
              <a:spcBef>
                <a:spcPct val="0"/>
              </a:spcBef>
            </a:pPr>
            <a:r>
              <a:rPr lang="tr-TR" sz="3200" dirty="0">
                <a:solidFill>
                  <a:srgbClr val="002060"/>
                </a:solidFill>
                <a:latin typeface="+mj-lt"/>
              </a:rPr>
              <a:t>Ara ve Nihai Rapor İçeriği</a:t>
            </a:r>
          </a:p>
        </p:txBody>
      </p:sp>
      <p:sp>
        <p:nvSpPr>
          <p:cNvPr id="6" name="2 Başlık"/>
          <p:cNvSpPr txBox="1">
            <a:spLocks/>
          </p:cNvSpPr>
          <p:nvPr/>
        </p:nvSpPr>
        <p:spPr>
          <a:xfrm>
            <a:off x="1763688" y="0"/>
            <a:ext cx="8229600" cy="1066800"/>
          </a:xfrm>
          <a:prstGeom prst="rect">
            <a:avLst/>
          </a:prstGeom>
        </p:spPr>
        <p:txBody>
          <a:bodyPr vert="horz" anchor="ctr">
            <a:normAutofit/>
          </a:bodyPr>
          <a:lstStyle/>
          <a:p>
            <a:pPr>
              <a:spcBef>
                <a:spcPct val="0"/>
              </a:spcBef>
              <a:defRPr/>
            </a:pPr>
            <a:r>
              <a:rPr lang="tr-TR" sz="4000" dirty="0">
                <a:solidFill>
                  <a:prstClr val="white"/>
                </a:solidFill>
                <a:latin typeface="Trebuchet MS"/>
              </a:rPr>
              <a:t>Raporlama Yükümlülükleri</a:t>
            </a:r>
          </a:p>
        </p:txBody>
      </p:sp>
      <p:pic>
        <p:nvPicPr>
          <p:cNvPr id="7" name="Resim 6">
            <a:extLst>
              <a:ext uri="{FF2B5EF4-FFF2-40B4-BE49-F238E27FC236}">
                <a16:creationId xmlns:a16="http://schemas.microsoft.com/office/drawing/2014/main" id="{057C2EB9-7C55-4154-9865-5D6C77AADFC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2BBEDF66-0073-450B-875D-F2D53A2DF59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3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5" name="2 Başlık"/>
          <p:cNvSpPr txBox="1">
            <a:spLocks/>
          </p:cNvSpPr>
          <p:nvPr/>
        </p:nvSpPr>
        <p:spPr>
          <a:xfrm>
            <a:off x="1763688" y="0"/>
            <a:ext cx="8229600" cy="1066800"/>
          </a:xfrm>
          <a:prstGeom prst="rect">
            <a:avLst/>
          </a:prstGeom>
        </p:spPr>
        <p:txBody>
          <a:bodyPr vert="horz" anchor="ctr">
            <a:normAutofit/>
          </a:bodyPr>
          <a:lstStyle/>
          <a:p>
            <a:pPr>
              <a:spcBef>
                <a:spcPct val="0"/>
              </a:spcBef>
              <a:defRPr/>
            </a:pPr>
            <a:r>
              <a:rPr lang="tr-TR" sz="4000" dirty="0">
                <a:solidFill>
                  <a:prstClr val="white"/>
                </a:solidFill>
                <a:latin typeface="Trebuchet MS"/>
              </a:rPr>
              <a:t>Raporlama Yükümlülükleri</a:t>
            </a:r>
          </a:p>
        </p:txBody>
      </p:sp>
      <p:sp>
        <p:nvSpPr>
          <p:cNvPr id="6" name="5 İçerik Yer Tutucusu"/>
          <p:cNvSpPr>
            <a:spLocks noGrp="1"/>
          </p:cNvSpPr>
          <p:nvPr>
            <p:ph idx="1"/>
          </p:nvPr>
        </p:nvSpPr>
        <p:spPr>
          <a:xfrm>
            <a:off x="457200" y="1844824"/>
            <a:ext cx="8229600" cy="3672408"/>
          </a:xfrm>
        </p:spPr>
        <p:txBody>
          <a:bodyPr>
            <a:normAutofit/>
          </a:bodyPr>
          <a:lstStyle/>
          <a:p>
            <a:pPr marL="630238" indent="-520700" algn="just">
              <a:buFont typeface="Wingdings" pitchFamily="2" charset="2"/>
              <a:buChar char="ü"/>
            </a:pPr>
            <a:r>
              <a:rPr lang="tr-TR" sz="2400" dirty="0"/>
              <a:t>proje faaliyetleri, </a:t>
            </a:r>
          </a:p>
          <a:p>
            <a:pPr marL="630238" indent="-520700" algn="just">
              <a:buFont typeface="Wingdings" pitchFamily="2" charset="2"/>
              <a:buChar char="ü"/>
            </a:pPr>
            <a:r>
              <a:rPr lang="tr-TR" sz="2400" dirty="0"/>
              <a:t>proje yönetimi, </a:t>
            </a:r>
          </a:p>
          <a:p>
            <a:pPr marL="630238" indent="-520700" algn="just">
              <a:buFont typeface="Wingdings" pitchFamily="2" charset="2"/>
              <a:buChar char="ü"/>
            </a:pPr>
            <a:r>
              <a:rPr lang="tr-TR" sz="2400" dirty="0"/>
              <a:t>ortakların katılımı, </a:t>
            </a:r>
          </a:p>
          <a:p>
            <a:pPr marL="630238" indent="-520700" algn="just">
              <a:buFont typeface="Wingdings" pitchFamily="2" charset="2"/>
              <a:buChar char="ü"/>
            </a:pPr>
            <a:r>
              <a:rPr lang="tr-TR" sz="2400" dirty="0"/>
              <a:t>paydaşlarla ilişkiler, </a:t>
            </a:r>
          </a:p>
          <a:p>
            <a:pPr marL="630238" indent="-520700" algn="just">
              <a:buFont typeface="Wingdings" pitchFamily="2" charset="2"/>
              <a:buChar char="ü"/>
            </a:pPr>
            <a:r>
              <a:rPr lang="tr-TR" sz="2400" dirty="0"/>
              <a:t>görünürlük, </a:t>
            </a:r>
          </a:p>
          <a:p>
            <a:pPr marL="630238" indent="-520700" algn="just">
              <a:buFont typeface="Wingdings" pitchFamily="2" charset="2"/>
              <a:buChar char="ü"/>
            </a:pPr>
            <a:r>
              <a:rPr lang="tr-TR" sz="2400" dirty="0"/>
              <a:t>performans göstergelerindeki ilerlemeler, </a:t>
            </a:r>
          </a:p>
          <a:p>
            <a:pPr marL="630238" indent="-520700" algn="just">
              <a:buFont typeface="Wingdings" pitchFamily="2" charset="2"/>
              <a:buChar char="ü"/>
            </a:pPr>
            <a:r>
              <a:rPr lang="tr-TR" sz="2400" dirty="0"/>
              <a:t>projenin genel değerlendirmesi</a:t>
            </a:r>
          </a:p>
          <a:p>
            <a:pPr marL="630238" indent="-520700" algn="just">
              <a:buFont typeface="Wingdings" pitchFamily="2" charset="2"/>
              <a:buChar char="ü"/>
            </a:pPr>
            <a:r>
              <a:rPr lang="tr-TR" sz="2400" dirty="0"/>
              <a:t>(varsa) sözleşme değişikliklerine ilişkin bilgilere yer verilir.</a:t>
            </a:r>
          </a:p>
          <a:p>
            <a:pPr algn="just"/>
            <a:endParaRPr lang="tr-TR" dirty="0"/>
          </a:p>
        </p:txBody>
      </p:sp>
      <p:sp>
        <p:nvSpPr>
          <p:cNvPr id="7" name="1 Başlık"/>
          <p:cNvSpPr>
            <a:spLocks noGrp="1"/>
          </p:cNvSpPr>
          <p:nvPr>
            <p:ph type="title"/>
          </p:nvPr>
        </p:nvSpPr>
        <p:spPr>
          <a:xfrm>
            <a:off x="467544" y="980728"/>
            <a:ext cx="8229600" cy="648072"/>
          </a:xfrm>
        </p:spPr>
        <p:txBody>
          <a:bodyPr>
            <a:normAutofit/>
          </a:bodyPr>
          <a:lstStyle/>
          <a:p>
            <a:pPr lvl="1" algn="l" rtl="0">
              <a:spcBef>
                <a:spcPct val="0"/>
              </a:spcBef>
            </a:pPr>
            <a:r>
              <a:rPr lang="tr-TR" sz="3200" dirty="0">
                <a:solidFill>
                  <a:srgbClr val="002060"/>
                </a:solidFill>
                <a:latin typeface="+mj-lt"/>
              </a:rPr>
              <a:t>Ara ve Nihai Rapor Teknik Bölümde;</a:t>
            </a:r>
          </a:p>
        </p:txBody>
      </p:sp>
      <p:pic>
        <p:nvPicPr>
          <p:cNvPr id="8" name="Resim 7">
            <a:extLst>
              <a:ext uri="{FF2B5EF4-FFF2-40B4-BE49-F238E27FC236}">
                <a16:creationId xmlns:a16="http://schemas.microsoft.com/office/drawing/2014/main" id="{A09F9E1E-7AAC-4DFB-B79C-4286EBE1B07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9" name="Resim 8">
            <a:extLst>
              <a:ext uri="{FF2B5EF4-FFF2-40B4-BE49-F238E27FC236}">
                <a16:creationId xmlns:a16="http://schemas.microsoft.com/office/drawing/2014/main" id="{90C2B7EF-E92F-474C-8062-7CE95E22027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3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5" name="4 Tablo"/>
          <p:cNvGraphicFramePr>
            <a:graphicFrameLocks noGrp="1"/>
          </p:cNvGraphicFramePr>
          <p:nvPr/>
        </p:nvGraphicFramePr>
        <p:xfrm>
          <a:off x="1115616" y="884272"/>
          <a:ext cx="7200800" cy="5425048"/>
        </p:xfrm>
        <a:graphic>
          <a:graphicData uri="http://schemas.openxmlformats.org/drawingml/2006/table">
            <a:tbl>
              <a:tblPr firstRow="1" bandRow="1">
                <a:tableStyleId>{72833802-FEF1-4C79-8D5D-14CF1EAF98D9}</a:tableStyleId>
              </a:tblPr>
              <a:tblGrid>
                <a:gridCol w="2607186">
                  <a:extLst>
                    <a:ext uri="{9D8B030D-6E8A-4147-A177-3AD203B41FA5}">
                      <a16:colId xmlns:a16="http://schemas.microsoft.com/office/drawing/2014/main" val="20000"/>
                    </a:ext>
                  </a:extLst>
                </a:gridCol>
                <a:gridCol w="4593614">
                  <a:extLst>
                    <a:ext uri="{9D8B030D-6E8A-4147-A177-3AD203B41FA5}">
                      <a16:colId xmlns:a16="http://schemas.microsoft.com/office/drawing/2014/main" val="20001"/>
                    </a:ext>
                  </a:extLst>
                </a:gridCol>
              </a:tblGrid>
              <a:tr h="432048">
                <a:tc>
                  <a:txBody>
                    <a:bodyPr/>
                    <a:lstStyle/>
                    <a:p>
                      <a:pPr algn="l"/>
                      <a:r>
                        <a:rPr kumimoji="0" lang="tr-TR" sz="2000" b="1" i="1" kern="1200" dirty="0">
                          <a:solidFill>
                            <a:schemeClr val="bg1"/>
                          </a:solidFill>
                          <a:latin typeface="+mn-lt"/>
                          <a:ea typeface="+mn-ea"/>
                          <a:cs typeface="+mn-cs"/>
                        </a:rPr>
                        <a:t>FAALİYETLER</a:t>
                      </a:r>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tr-TR" sz="2000" b="1" i="1" kern="1200" dirty="0">
                          <a:solidFill>
                            <a:schemeClr val="bg1"/>
                          </a:solidFill>
                          <a:latin typeface="+mn-lt"/>
                          <a:ea typeface="+mn-ea"/>
                          <a:cs typeface="+mn-cs"/>
                        </a:rPr>
                        <a:t>Örnek</a:t>
                      </a:r>
                      <a:r>
                        <a:rPr kumimoji="0" lang="tr-TR" sz="2000" b="1" i="1" kern="1200" baseline="0" dirty="0">
                          <a:solidFill>
                            <a:schemeClr val="bg1"/>
                          </a:solidFill>
                          <a:latin typeface="+mn-lt"/>
                          <a:ea typeface="+mn-ea"/>
                          <a:cs typeface="+mn-cs"/>
                        </a:rPr>
                        <a:t> </a:t>
                      </a:r>
                      <a:r>
                        <a:rPr kumimoji="0" lang="tr-TR" sz="2000" b="1" i="1" kern="1200" dirty="0">
                          <a:solidFill>
                            <a:schemeClr val="bg1"/>
                          </a:solidFill>
                          <a:latin typeface="+mn-lt"/>
                          <a:ea typeface="+mn-ea"/>
                          <a:cs typeface="+mn-cs"/>
                        </a:rPr>
                        <a:t>Dokümanlar</a:t>
                      </a:r>
                      <a:endParaRPr lang="tr-TR" sz="20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60040">
                <a:tc>
                  <a:txBody>
                    <a:bodyPr/>
                    <a:lstStyle/>
                    <a:p>
                      <a:r>
                        <a:rPr kumimoji="0" lang="tr-TR" sz="1800" b="1" i="1" kern="1200" dirty="0">
                          <a:solidFill>
                            <a:schemeClr val="tx1"/>
                          </a:solidFill>
                          <a:latin typeface="+mn-lt"/>
                          <a:ea typeface="+mn-ea"/>
                          <a:cs typeface="+mn-cs"/>
                        </a:rPr>
                        <a:t>Araştırmalar /çalışmalar</a:t>
                      </a:r>
                      <a:endParaRPr kumimoji="0" lang="tr-TR" sz="1800" i="1" kern="1200" dirty="0">
                        <a:solidFill>
                          <a:schemeClr val="tx1"/>
                        </a:solidFill>
                        <a:latin typeface="+mn-lt"/>
                        <a:ea typeface="+mn-ea"/>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Wingdings" pitchFamily="2" charset="2"/>
                        <a:buChar char="ü"/>
                        <a:tabLst/>
                        <a:defRPr/>
                      </a:pPr>
                      <a:r>
                        <a:rPr kumimoji="0" lang="tr-TR" sz="1400" kern="1200" dirty="0">
                          <a:solidFill>
                            <a:schemeClr val="tx1"/>
                          </a:solidFill>
                          <a:latin typeface="+mn-lt"/>
                          <a:ea typeface="+mn-ea"/>
                          <a:cs typeface="+mn-cs"/>
                        </a:rPr>
                        <a:t>Raporlar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600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1" i="1" kern="1200" dirty="0">
                          <a:solidFill>
                            <a:schemeClr val="tx1"/>
                          </a:solidFill>
                          <a:latin typeface="+mn-lt"/>
                          <a:ea typeface="+mn-ea"/>
                          <a:cs typeface="+mn-cs"/>
                        </a:rPr>
                        <a:t>Yayımlar</a:t>
                      </a:r>
                      <a:endParaRPr kumimoji="0" lang="tr-TR" sz="1800" i="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358775" marR="0" lvl="0" indent="-358775" algn="l" defTabSz="914400" rtl="0" eaLnBrk="1" fontAlgn="auto" latinLnBrk="0" hangingPunct="1">
                        <a:lnSpc>
                          <a:spcPct val="100000"/>
                        </a:lnSpc>
                        <a:spcBef>
                          <a:spcPts val="0"/>
                        </a:spcBef>
                        <a:spcAft>
                          <a:spcPts val="0"/>
                        </a:spcAft>
                        <a:buClrTx/>
                        <a:buSzTx/>
                        <a:buFont typeface="Wingdings" pitchFamily="2" charset="2"/>
                        <a:buChar char="ü"/>
                        <a:tabLst/>
                        <a:defRPr/>
                      </a:pPr>
                      <a:r>
                        <a:rPr kumimoji="0" lang="tr-TR" sz="1400" kern="1200" dirty="0">
                          <a:solidFill>
                            <a:schemeClr val="tx1"/>
                          </a:solidFill>
                          <a:latin typeface="+mn-lt"/>
                          <a:ea typeface="+mn-ea"/>
                          <a:cs typeface="+mn-cs"/>
                        </a:rPr>
                        <a:t>Yayımların kopyaları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2"/>
                  </a:ext>
                </a:extLst>
              </a:tr>
              <a:tr h="993710">
                <a:tc>
                  <a:txBody>
                    <a:bodyPr/>
                    <a:lstStyle/>
                    <a:p>
                      <a:pPr algn="l"/>
                      <a:r>
                        <a:rPr kumimoji="0" lang="tr-TR" sz="1800" b="1" i="1" kern="1200" dirty="0">
                          <a:solidFill>
                            <a:schemeClr val="tx1"/>
                          </a:solidFill>
                          <a:latin typeface="+mn-lt"/>
                          <a:ea typeface="+mn-ea"/>
                          <a:cs typeface="+mn-cs"/>
                        </a:rPr>
                        <a:t>Seminerler, konferanslar, çalışma toplantıları </a:t>
                      </a:r>
                      <a:endParaRPr lang="tr-TR" i="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58775" indent="-358775">
                        <a:buFont typeface="Wingdings" pitchFamily="2" charset="2"/>
                        <a:buChar char="ü"/>
                      </a:pPr>
                      <a:r>
                        <a:rPr lang="tr-TR" sz="1400" dirty="0"/>
                        <a:t>Program </a:t>
                      </a:r>
                    </a:p>
                    <a:p>
                      <a:pPr marL="358775" indent="-358775">
                        <a:buFont typeface="Wingdings" pitchFamily="2" charset="2"/>
                        <a:buChar char="ü"/>
                      </a:pPr>
                      <a:r>
                        <a:rPr lang="tr-TR" sz="1400" dirty="0"/>
                        <a:t>Sunum listeleri / konferans raporları</a:t>
                      </a:r>
                    </a:p>
                    <a:p>
                      <a:pPr marL="358775" indent="-358775">
                        <a:buFont typeface="Wingdings" pitchFamily="2" charset="2"/>
                        <a:buChar char="ü"/>
                      </a:pPr>
                      <a:r>
                        <a:rPr lang="tr-TR" sz="1400" dirty="0"/>
                        <a:t>El ilanı</a:t>
                      </a:r>
                    </a:p>
                    <a:p>
                      <a:pPr marL="358775" indent="-358775">
                        <a:buFont typeface="Wingdings" pitchFamily="2" charset="2"/>
                        <a:buChar char="ü"/>
                      </a:pPr>
                      <a:r>
                        <a:rPr lang="tr-TR" sz="1400" dirty="0"/>
                        <a:t>Katılımcı listesi</a:t>
                      </a:r>
                    </a:p>
                    <a:p>
                      <a:pPr marL="358775" indent="-358775">
                        <a:buFont typeface="Wingdings" pitchFamily="2" charset="2"/>
                        <a:buChar char="ü"/>
                      </a:pPr>
                      <a:r>
                        <a:rPr lang="tr-TR" sz="1400" dirty="0"/>
                        <a:t>Konuşmacı listesi</a:t>
                      </a:r>
                    </a:p>
                    <a:p>
                      <a:pPr marL="358775" indent="-358775">
                        <a:buFont typeface="Wingdings" pitchFamily="2" charset="2"/>
                        <a:buChar char="ü"/>
                      </a:pPr>
                      <a:r>
                        <a:rPr lang="tr-TR" sz="1400" dirty="0"/>
                        <a:t>Toplantı notları (uygun olduğu durumlarda)</a:t>
                      </a:r>
                    </a:p>
                    <a:p>
                      <a:pPr marL="358775" indent="-358775">
                        <a:buFont typeface="Wingdings" pitchFamily="2" charset="2"/>
                        <a:buChar char="ü"/>
                      </a:pPr>
                      <a:r>
                        <a:rPr lang="tr-TR" sz="1400" dirty="0"/>
                        <a:t>Basın kupürleri</a:t>
                      </a:r>
                    </a:p>
                    <a:p>
                      <a:pPr marL="358775" indent="-358775">
                        <a:buFont typeface="Wingdings" pitchFamily="2" charset="2"/>
                        <a:buChar char="ü"/>
                      </a:pPr>
                      <a:r>
                        <a:rPr lang="tr-TR" sz="1400" dirty="0"/>
                        <a:t>Geri bildirim formları (uygun olduğu durumlarda) (EK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99371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1" i="1" kern="1200" dirty="0">
                          <a:solidFill>
                            <a:schemeClr val="tx1"/>
                          </a:solidFill>
                          <a:latin typeface="+mn-lt"/>
                          <a:ea typeface="+mn-ea"/>
                          <a:cs typeface="+mn-cs"/>
                        </a:rPr>
                        <a:t>Eğitim</a:t>
                      </a:r>
                      <a:endParaRPr kumimoji="0" lang="tr-TR" sz="1800" i="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358775" indent="-358775">
                        <a:buFont typeface="Wingdings" pitchFamily="2" charset="2"/>
                        <a:buChar char="ü"/>
                      </a:pPr>
                      <a:r>
                        <a:rPr lang="tr-TR" sz="1400" dirty="0"/>
                        <a:t>Eğitimin detaylı tanımı – eğitim modülleri, konu başına eğitim saatleri, yöntemler vb.</a:t>
                      </a:r>
                    </a:p>
                    <a:p>
                      <a:pPr marL="358775" indent="-358775">
                        <a:buFont typeface="Wingdings" pitchFamily="2" charset="2"/>
                        <a:buChar char="ü"/>
                      </a:pPr>
                      <a:r>
                        <a:rPr lang="tr-TR" sz="1400" dirty="0"/>
                        <a:t>Eğitim çizelgesi</a:t>
                      </a:r>
                    </a:p>
                    <a:p>
                      <a:pPr marL="358775" indent="-358775">
                        <a:buFont typeface="Wingdings" pitchFamily="2" charset="2"/>
                        <a:buChar char="ü"/>
                      </a:pPr>
                      <a:r>
                        <a:rPr lang="tr-TR" sz="1400" dirty="0"/>
                        <a:t>Eğitimcilerin listesi</a:t>
                      </a:r>
                    </a:p>
                    <a:p>
                      <a:pPr marL="358775" indent="-358775">
                        <a:buFont typeface="Wingdings" pitchFamily="2" charset="2"/>
                        <a:buChar char="ü"/>
                      </a:pPr>
                      <a:r>
                        <a:rPr lang="tr-TR" sz="1400" dirty="0"/>
                        <a:t>Geri bildirim formları (EK 3)</a:t>
                      </a:r>
                    </a:p>
                    <a:p>
                      <a:pPr marL="358775" indent="-358775">
                        <a:buFont typeface="Wingdings" pitchFamily="2" charset="2"/>
                        <a:buChar char="ü"/>
                      </a:pPr>
                      <a:r>
                        <a:rPr lang="tr-TR" sz="1400" dirty="0"/>
                        <a:t>Eğitim değerlendirme raporları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4"/>
                  </a:ext>
                </a:extLst>
              </a:tr>
              <a:tr h="7127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1" i="1" kern="1200" dirty="0">
                          <a:solidFill>
                            <a:schemeClr val="tx1"/>
                          </a:solidFill>
                          <a:latin typeface="+mn-lt"/>
                          <a:ea typeface="+mn-ea"/>
                          <a:cs typeface="+mn-cs"/>
                        </a:rPr>
                        <a:t>Uzmanlar</a:t>
                      </a:r>
                      <a:endParaRPr kumimoji="0" lang="tr-TR" sz="1800" i="1" kern="1200" dirty="0">
                        <a:solidFill>
                          <a:schemeClr val="tx1"/>
                        </a:solidFill>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58775" indent="-358775">
                        <a:buFont typeface="Wingdings" pitchFamily="2" charset="2"/>
                        <a:buChar char="ü"/>
                      </a:pPr>
                      <a:r>
                        <a:rPr lang="tr-TR" sz="1400" dirty="0"/>
                        <a:t>Zaman çizelgeleri (EK 5.1)</a:t>
                      </a:r>
                    </a:p>
                    <a:p>
                      <a:pPr marL="358775" indent="-358775">
                        <a:buFont typeface="Wingdings" pitchFamily="2" charset="2"/>
                        <a:buChar char="ü"/>
                      </a:pPr>
                      <a:r>
                        <a:rPr lang="tr-TR" sz="1400" dirty="0"/>
                        <a:t>Çıktıların kopyaları</a:t>
                      </a:r>
                    </a:p>
                    <a:p>
                      <a:pPr marL="358775" indent="-358775">
                        <a:buFont typeface="Wingdings" pitchFamily="2" charset="2"/>
                        <a:buChar char="ü"/>
                      </a:pPr>
                      <a:r>
                        <a:rPr lang="tr-TR" sz="1400" dirty="0"/>
                        <a:t>Faaliyet raporları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2693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tr-TR" sz="1800" b="1" i="1" kern="1200" dirty="0">
                          <a:solidFill>
                            <a:schemeClr val="tx1"/>
                          </a:solidFill>
                          <a:latin typeface="+mn-lt"/>
                          <a:ea typeface="+mn-ea"/>
                          <a:cs typeface="+mn-cs"/>
                        </a:rPr>
                        <a:t>Fotoğraflar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58775" indent="-358775">
                        <a:buFont typeface="Wingdings" pitchFamily="2" charset="2"/>
                        <a:buChar char="ü"/>
                      </a:pPr>
                      <a:endParaRPr lang="tr-TR"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bl>
          </a:graphicData>
        </a:graphic>
      </p:graphicFrame>
      <p:sp>
        <p:nvSpPr>
          <p:cNvPr id="6" name="1 Başlık"/>
          <p:cNvSpPr txBox="1">
            <a:spLocks/>
          </p:cNvSpPr>
          <p:nvPr/>
        </p:nvSpPr>
        <p:spPr>
          <a:xfrm>
            <a:off x="2051720" y="188640"/>
            <a:ext cx="5328592" cy="1066800"/>
          </a:xfrm>
          <a:prstGeom prst="rect">
            <a:avLst/>
          </a:prstGeom>
        </p:spPr>
        <p:txBody>
          <a:bodyPr>
            <a:normAutofit/>
          </a:bodyPr>
          <a:lstStyle/>
          <a:p>
            <a:pPr>
              <a:spcBef>
                <a:spcPct val="0"/>
              </a:spcBef>
              <a:defRPr/>
            </a:pPr>
            <a:r>
              <a:rPr lang="tr-TR" sz="3600" dirty="0">
                <a:solidFill>
                  <a:prstClr val="white"/>
                </a:solidFill>
                <a:latin typeface="Trebuchet MS"/>
              </a:rPr>
              <a:t>Teknik Dokümantasyon</a:t>
            </a:r>
          </a:p>
        </p:txBody>
      </p:sp>
      <p:pic>
        <p:nvPicPr>
          <p:cNvPr id="4" name="Resim 3">
            <a:extLst>
              <a:ext uri="{FF2B5EF4-FFF2-40B4-BE49-F238E27FC236}">
                <a16:creationId xmlns:a16="http://schemas.microsoft.com/office/drawing/2014/main" id="{9EDDF8CD-AFD2-4114-887C-DD7228413A6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7" name="Resim 6">
            <a:extLst>
              <a:ext uri="{FF2B5EF4-FFF2-40B4-BE49-F238E27FC236}">
                <a16:creationId xmlns:a16="http://schemas.microsoft.com/office/drawing/2014/main" id="{DD078B53-B42A-45F3-A410-38AE96AF16B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66566" name="Rectangle 6"/>
          <p:cNvSpPr>
            <a:spLocks noChangeArrowheads="1"/>
          </p:cNvSpPr>
          <p:nvPr/>
        </p:nvSpPr>
        <p:spPr bwMode="auto">
          <a:xfrm>
            <a:off x="467544" y="1196752"/>
            <a:ext cx="7632700" cy="2880221"/>
          </a:xfrm>
          <a:prstGeom prst="rect">
            <a:avLst/>
          </a:prstGeom>
          <a:noFill/>
          <a:ln w="57150">
            <a:noFill/>
            <a:miter lim="800000"/>
            <a:headEnd/>
            <a:tailEnd/>
          </a:ln>
          <a:effectLst/>
        </p:spPr>
        <p:txBody>
          <a:bodyPr/>
          <a:lstStyle/>
          <a:p>
            <a:pPr marL="285750" lvl="1" indent="-285750">
              <a:defRPr/>
            </a:pPr>
            <a:r>
              <a:rPr lang="tr-TR" sz="2400" dirty="0">
                <a:effectLst>
                  <a:outerShdw blurRad="38100" dist="38100" dir="2700000" algn="tl">
                    <a:srgbClr val="C0C0C0"/>
                  </a:outerShdw>
                </a:effectLst>
              </a:rPr>
              <a:t>Yararlanıcı ve Ajans arasındaki sözleşme;</a:t>
            </a:r>
            <a:endParaRPr lang="tr-TR" sz="2000" dirty="0">
              <a:effectLst>
                <a:outerShdw blurRad="38100" dist="38100" dir="2700000" algn="tl">
                  <a:srgbClr val="C0C0C0"/>
                </a:outerShdw>
              </a:effectLst>
            </a:endParaRPr>
          </a:p>
          <a:p>
            <a:pPr marL="742950" lvl="1" indent="-285750">
              <a:defRPr/>
            </a:pPr>
            <a:endParaRPr lang="tr-TR" sz="2000" dirty="0">
              <a:effectLst>
                <a:outerShdw blurRad="38100" dist="38100" dir="2700000" algn="tl">
                  <a:srgbClr val="C0C0C0"/>
                </a:outerShdw>
              </a:effectLst>
            </a:endParaRPr>
          </a:p>
          <a:p>
            <a:pPr marL="742950" lvl="1" indent="-285750">
              <a:buFont typeface="Wingdings" pitchFamily="2" charset="2"/>
              <a:buChar char="§"/>
              <a:defRPr/>
            </a:pPr>
            <a:r>
              <a:rPr lang="tr-TR" sz="2000" dirty="0">
                <a:effectLst>
                  <a:outerShdw blurRad="38100" dist="38100" dir="2700000" algn="tl">
                    <a:srgbClr val="C0C0C0"/>
                  </a:outerShdw>
                </a:effectLst>
              </a:rPr>
              <a:t>Tarafların yükümlülükleri</a:t>
            </a:r>
          </a:p>
          <a:p>
            <a:pPr marL="742950" lvl="1" indent="-285750">
              <a:buFont typeface="Wingdings" pitchFamily="2" charset="2"/>
              <a:buChar char="§"/>
              <a:defRPr/>
            </a:pPr>
            <a:r>
              <a:rPr lang="tr-TR" sz="2000" dirty="0">
                <a:effectLst>
                  <a:outerShdw blurRad="38100" dist="38100" dir="2700000" algn="tl">
                    <a:srgbClr val="C0C0C0"/>
                  </a:outerShdw>
                </a:effectLst>
              </a:rPr>
              <a:t>Raporlama</a:t>
            </a:r>
          </a:p>
          <a:p>
            <a:pPr marL="742950" lvl="1" indent="-285750">
              <a:buFont typeface="Wingdings" pitchFamily="2" charset="2"/>
              <a:buChar char="§"/>
              <a:defRPr/>
            </a:pPr>
            <a:r>
              <a:rPr lang="tr-TR" sz="2000" dirty="0">
                <a:effectLst>
                  <a:outerShdw blurRad="38100" dist="38100" dir="2700000" algn="tl">
                    <a:srgbClr val="C0C0C0"/>
                  </a:outerShdw>
                </a:effectLst>
              </a:rPr>
              <a:t>Maliyetlerin uygunluğu</a:t>
            </a:r>
          </a:p>
          <a:p>
            <a:pPr marL="742950" lvl="1" indent="-285750">
              <a:buFont typeface="Wingdings" pitchFamily="2" charset="2"/>
              <a:buChar char="§"/>
              <a:defRPr/>
            </a:pPr>
            <a:r>
              <a:rPr lang="tr-TR" sz="2000" dirty="0">
                <a:effectLst>
                  <a:outerShdw blurRad="38100" dist="38100" dir="2700000" algn="tl">
                    <a:srgbClr val="C0C0C0"/>
                  </a:outerShdw>
                </a:effectLst>
              </a:rPr>
              <a:t>Muhasebeleştirme</a:t>
            </a:r>
          </a:p>
          <a:p>
            <a:pPr marL="742950" lvl="1" indent="-285750">
              <a:buFont typeface="Wingdings" pitchFamily="2" charset="2"/>
              <a:buChar char="§"/>
              <a:defRPr/>
            </a:pPr>
            <a:r>
              <a:rPr lang="tr-TR" sz="2000" dirty="0">
                <a:effectLst>
                  <a:outerShdw blurRad="38100" dist="38100" dir="2700000" algn="tl">
                    <a:srgbClr val="C0C0C0"/>
                  </a:outerShdw>
                </a:effectLst>
              </a:rPr>
              <a:t>Ödemeler</a:t>
            </a:r>
          </a:p>
          <a:p>
            <a:pPr marL="742950" lvl="1" indent="-285750">
              <a:defRPr/>
            </a:pPr>
            <a:endParaRPr lang="tr-TR" sz="2000" dirty="0">
              <a:effectLst>
                <a:outerShdw blurRad="38100" dist="38100" dir="2700000" algn="tl">
                  <a:srgbClr val="C0C0C0"/>
                </a:outerShdw>
              </a:effectLst>
            </a:endParaRPr>
          </a:p>
          <a:p>
            <a:pPr marL="285750" lvl="1" indent="-285750">
              <a:defRPr/>
            </a:pPr>
            <a:r>
              <a:rPr lang="tr-TR" sz="2400" dirty="0">
                <a:effectLst>
                  <a:outerShdw blurRad="38100" dist="38100" dir="2700000" algn="tl">
                    <a:srgbClr val="C0C0C0"/>
                  </a:outerShdw>
                </a:effectLst>
              </a:rPr>
              <a:t>gibi konuları tanımlayan ana dokümandır.</a:t>
            </a:r>
          </a:p>
        </p:txBody>
      </p:sp>
      <p:sp>
        <p:nvSpPr>
          <p:cNvPr id="3079" name="Text Box 7"/>
          <p:cNvSpPr txBox="1">
            <a:spLocks noChangeArrowheads="1"/>
          </p:cNvSpPr>
          <p:nvPr/>
        </p:nvSpPr>
        <p:spPr bwMode="auto">
          <a:xfrm>
            <a:off x="0" y="6700838"/>
            <a:ext cx="9144000" cy="184150"/>
          </a:xfrm>
          <a:prstGeom prst="rect">
            <a:avLst/>
          </a:prstGeom>
          <a:solidFill>
            <a:schemeClr val="tx2"/>
          </a:solidFill>
          <a:ln w="9525">
            <a:noFill/>
            <a:miter lim="800000"/>
            <a:headEnd/>
            <a:tailEnd/>
          </a:ln>
        </p:spPr>
        <p:txBody>
          <a:bodyPr>
            <a:spAutoFit/>
          </a:bodyPr>
          <a:lstStyle/>
          <a:p>
            <a:pPr algn="r">
              <a:spcBef>
                <a:spcPct val="50000"/>
              </a:spcBef>
              <a:spcAft>
                <a:spcPct val="0"/>
              </a:spcAft>
              <a:buFontTx/>
              <a:buNone/>
            </a:pPr>
            <a:endParaRPr lang="en-US" sz="600" dirty="0">
              <a:solidFill>
                <a:schemeClr val="bg1"/>
              </a:solidFill>
              <a:effectLst/>
              <a:latin typeface="Arial" charset="0"/>
            </a:endParaRPr>
          </a:p>
        </p:txBody>
      </p:sp>
      <p:sp>
        <p:nvSpPr>
          <p:cNvPr id="3080" name="Text Box 11"/>
          <p:cNvSpPr txBox="1">
            <a:spLocks noChangeArrowheads="1"/>
          </p:cNvSpPr>
          <p:nvPr/>
        </p:nvSpPr>
        <p:spPr bwMode="auto">
          <a:xfrm>
            <a:off x="900113" y="1989138"/>
            <a:ext cx="4967287" cy="366712"/>
          </a:xfrm>
          <a:prstGeom prst="rect">
            <a:avLst/>
          </a:prstGeom>
          <a:noFill/>
          <a:ln w="9525">
            <a:noFill/>
            <a:miter lim="800000"/>
            <a:headEnd/>
            <a:tailEnd/>
          </a:ln>
        </p:spPr>
        <p:txBody>
          <a:bodyPr>
            <a:spAutoFit/>
          </a:bodyPr>
          <a:lstStyle/>
          <a:p>
            <a:pPr algn="l">
              <a:spcAft>
                <a:spcPct val="0"/>
              </a:spcAft>
              <a:buFontTx/>
              <a:buNone/>
            </a:pPr>
            <a:endParaRPr lang="tr-TR" sz="1800" dirty="0">
              <a:effectLst/>
              <a:latin typeface="Arial" charset="0"/>
            </a:endParaRPr>
          </a:p>
        </p:txBody>
      </p:sp>
      <p:sp>
        <p:nvSpPr>
          <p:cNvPr id="3081" name="Text Box 12"/>
          <p:cNvSpPr txBox="1">
            <a:spLocks noChangeArrowheads="1"/>
          </p:cNvSpPr>
          <p:nvPr/>
        </p:nvSpPr>
        <p:spPr bwMode="auto">
          <a:xfrm>
            <a:off x="827088" y="1916113"/>
            <a:ext cx="3673475" cy="366712"/>
          </a:xfrm>
          <a:prstGeom prst="rect">
            <a:avLst/>
          </a:prstGeom>
          <a:noFill/>
          <a:ln w="9525">
            <a:noFill/>
            <a:miter lim="800000"/>
            <a:headEnd/>
            <a:tailEnd/>
          </a:ln>
        </p:spPr>
        <p:txBody>
          <a:bodyPr>
            <a:spAutoFit/>
          </a:bodyPr>
          <a:lstStyle/>
          <a:p>
            <a:pPr algn="l">
              <a:spcBef>
                <a:spcPct val="50000"/>
              </a:spcBef>
              <a:spcAft>
                <a:spcPct val="0"/>
              </a:spcAft>
              <a:buFontTx/>
              <a:buNone/>
            </a:pPr>
            <a:endParaRPr lang="tr-TR" sz="1800" dirty="0">
              <a:effectLst/>
              <a:latin typeface="Arial" charset="0"/>
            </a:endParaRPr>
          </a:p>
        </p:txBody>
      </p:sp>
      <p:pic>
        <p:nvPicPr>
          <p:cNvPr id="10" name="Picture 2"/>
          <p:cNvPicPr>
            <a:picLocks noChangeAspect="1" noChangeArrowheads="1"/>
          </p:cNvPicPr>
          <p:nvPr/>
        </p:nvPicPr>
        <p:blipFill>
          <a:blip r:embed="rId4" cstate="print"/>
          <a:srcRect/>
          <a:stretch>
            <a:fillRect/>
          </a:stretch>
        </p:blipFill>
        <p:spPr bwMode="auto">
          <a:xfrm>
            <a:off x="6876256" y="1196752"/>
            <a:ext cx="1123950" cy="1114425"/>
          </a:xfrm>
          <a:prstGeom prst="rect">
            <a:avLst/>
          </a:prstGeom>
          <a:noFill/>
          <a:ln w="9525">
            <a:noFill/>
            <a:miter lim="800000"/>
            <a:headEnd/>
            <a:tailEnd/>
          </a:ln>
        </p:spPr>
      </p:pic>
      <p:sp>
        <p:nvSpPr>
          <p:cNvPr id="12" name="11 Metin kutusu"/>
          <p:cNvSpPr txBox="1"/>
          <p:nvPr/>
        </p:nvSpPr>
        <p:spPr>
          <a:xfrm>
            <a:off x="1979712" y="4509120"/>
            <a:ext cx="6048672" cy="1015663"/>
          </a:xfrm>
          <a:prstGeom prst="rect">
            <a:avLst/>
          </a:prstGeom>
          <a:noFill/>
          <a:ln w="22225">
            <a:noFill/>
          </a:ln>
        </p:spPr>
        <p:txBody>
          <a:bodyPr wrap="square" rtlCol="0">
            <a:spAutoFit/>
          </a:bodyPr>
          <a:lstStyle/>
          <a:p>
            <a:pPr algn="just"/>
            <a:r>
              <a:rPr lang="tr-TR" sz="2000" b="1" u="sng" dirty="0">
                <a:solidFill>
                  <a:schemeClr val="accent5">
                    <a:lumMod val="75000"/>
                  </a:schemeClr>
                </a:solidFill>
              </a:rPr>
              <a:t>Sözleşme, Ajans ile yazılı mutabakat olmadan değiştirilemeyecek ve zorunlu olan birçok bölüm ihtiva etmektedir.</a:t>
            </a:r>
          </a:p>
        </p:txBody>
      </p:sp>
      <p:pic>
        <p:nvPicPr>
          <p:cNvPr id="2051" name="Picture 3"/>
          <p:cNvPicPr>
            <a:picLocks noChangeAspect="1" noChangeArrowheads="1"/>
          </p:cNvPicPr>
          <p:nvPr/>
        </p:nvPicPr>
        <p:blipFill>
          <a:blip r:embed="rId5" cstate="print"/>
          <a:srcRect/>
          <a:stretch>
            <a:fillRect/>
          </a:stretch>
        </p:blipFill>
        <p:spPr bwMode="auto">
          <a:xfrm>
            <a:off x="683568" y="4581128"/>
            <a:ext cx="864096" cy="864096"/>
          </a:xfrm>
          <a:prstGeom prst="rect">
            <a:avLst/>
          </a:prstGeom>
          <a:noFill/>
          <a:ln w="9525">
            <a:noFill/>
            <a:miter lim="800000"/>
            <a:headEnd/>
            <a:tailEnd/>
          </a:ln>
        </p:spPr>
      </p:pic>
      <p:sp>
        <p:nvSpPr>
          <p:cNvPr id="13" name="1 Başlık"/>
          <p:cNvSpPr txBox="1">
            <a:spLocks/>
          </p:cNvSpPr>
          <p:nvPr/>
        </p:nvSpPr>
        <p:spPr>
          <a:xfrm>
            <a:off x="1907704" y="260648"/>
            <a:ext cx="5904656" cy="648072"/>
          </a:xfrm>
          <a:prstGeom prst="rect">
            <a:avLst/>
          </a:prstGeom>
        </p:spPr>
        <p:txBody>
          <a:bodyPr>
            <a:normAutofit fontScale="92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0" i="0" u="none" strike="noStrike" kern="1200" cap="none" spc="0" normalizeH="0" baseline="0" noProof="0" dirty="0">
                <a:ln>
                  <a:noFill/>
                </a:ln>
                <a:solidFill>
                  <a:schemeClr val="bg1"/>
                </a:solidFill>
                <a:effectLst/>
                <a:uLnTx/>
                <a:uFillTx/>
                <a:latin typeface="+mj-lt"/>
                <a:ea typeface="+mj-ea"/>
                <a:cs typeface="+mj-cs"/>
              </a:rPr>
              <a:t>Sözleşmenin Temel Bölümleri</a:t>
            </a:r>
          </a:p>
        </p:txBody>
      </p:sp>
      <p:pic>
        <p:nvPicPr>
          <p:cNvPr id="11" name="Resim 10">
            <a:extLst>
              <a:ext uri="{FF2B5EF4-FFF2-40B4-BE49-F238E27FC236}">
                <a16:creationId xmlns:a16="http://schemas.microsoft.com/office/drawing/2014/main" id="{2F4B163A-295C-421C-B578-4F0647CB79A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14" name="Resim 13">
            <a:extLst>
              <a:ext uri="{FF2B5EF4-FFF2-40B4-BE49-F238E27FC236}">
                <a16:creationId xmlns:a16="http://schemas.microsoft.com/office/drawing/2014/main" id="{7ACB55DF-8791-4EF2-8E10-DCC4C3C8BC8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40.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249424"/>
            <a:ext cx="8229600" cy="1755640"/>
          </a:xfrm>
        </p:spPr>
        <p:txBody>
          <a:bodyPr/>
          <a:lstStyle/>
          <a:p>
            <a:pPr marL="539750" indent="-430213" algn="just">
              <a:buFont typeface="Wingdings" pitchFamily="2" charset="2"/>
              <a:buChar char="ü"/>
            </a:pPr>
            <a:r>
              <a:rPr lang="tr-TR" u="sng" dirty="0"/>
              <a:t>Mali bölümde</a:t>
            </a:r>
            <a:r>
              <a:rPr lang="tr-TR" dirty="0"/>
              <a:t> ise, yine raporun ait olduğu dönemde yapılan harcamalara ilişkin bilgiler ve destekleyici belgeler eklenir. </a:t>
            </a:r>
          </a:p>
        </p:txBody>
      </p:sp>
      <p:sp>
        <p:nvSpPr>
          <p:cNvPr id="5" name="1 Başlık"/>
          <p:cNvSpPr>
            <a:spLocks noGrp="1"/>
          </p:cNvSpPr>
          <p:nvPr>
            <p:ph type="title"/>
          </p:nvPr>
        </p:nvSpPr>
        <p:spPr>
          <a:xfrm>
            <a:off x="467544" y="980728"/>
            <a:ext cx="8229600" cy="1066800"/>
          </a:xfrm>
        </p:spPr>
        <p:txBody>
          <a:bodyPr>
            <a:normAutofit/>
          </a:bodyPr>
          <a:lstStyle/>
          <a:p>
            <a:pPr lvl="1" algn="l" rtl="0">
              <a:spcBef>
                <a:spcPct val="0"/>
              </a:spcBef>
            </a:pPr>
            <a:r>
              <a:rPr lang="tr-TR" sz="3200" dirty="0">
                <a:solidFill>
                  <a:srgbClr val="002060"/>
                </a:solidFill>
                <a:latin typeface="+mj-lt"/>
              </a:rPr>
              <a:t>Ara ve Nihai Rapor Mali Bölüm</a:t>
            </a:r>
          </a:p>
        </p:txBody>
      </p:sp>
      <p:sp>
        <p:nvSpPr>
          <p:cNvPr id="6" name="2 Başlık"/>
          <p:cNvSpPr txBox="1">
            <a:spLocks/>
          </p:cNvSpPr>
          <p:nvPr/>
        </p:nvSpPr>
        <p:spPr>
          <a:xfrm>
            <a:off x="1763688" y="0"/>
            <a:ext cx="8229600" cy="1066800"/>
          </a:xfrm>
          <a:prstGeom prst="rect">
            <a:avLst/>
          </a:prstGeom>
        </p:spPr>
        <p:txBody>
          <a:bodyPr vert="horz" anchor="ctr">
            <a:normAutofit/>
          </a:bodyPr>
          <a:lstStyle/>
          <a:p>
            <a:pPr>
              <a:spcBef>
                <a:spcPct val="0"/>
              </a:spcBef>
              <a:defRPr/>
            </a:pPr>
            <a:r>
              <a:rPr lang="tr-TR" sz="4000" dirty="0">
                <a:solidFill>
                  <a:prstClr val="white"/>
                </a:solidFill>
                <a:latin typeface="Trebuchet MS"/>
              </a:rPr>
              <a:t>Raporlama Yükümlülükleri</a:t>
            </a:r>
          </a:p>
        </p:txBody>
      </p:sp>
      <p:pic>
        <p:nvPicPr>
          <p:cNvPr id="7" name="Resim 6">
            <a:extLst>
              <a:ext uri="{FF2B5EF4-FFF2-40B4-BE49-F238E27FC236}">
                <a16:creationId xmlns:a16="http://schemas.microsoft.com/office/drawing/2014/main" id="{001678D5-D66F-46AA-B6E1-7374FF6EE70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7609C0A4-1378-41E7-81C2-C3DA250E2A8A}"/>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4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195736" y="0"/>
            <a:ext cx="5328592" cy="1066800"/>
          </a:xfrm>
        </p:spPr>
        <p:txBody>
          <a:bodyPr>
            <a:normAutofit/>
          </a:bodyPr>
          <a:lstStyle/>
          <a:p>
            <a:r>
              <a:rPr lang="tr-TR" sz="3600" dirty="0">
                <a:solidFill>
                  <a:schemeClr val="bg1"/>
                </a:solidFill>
              </a:rPr>
              <a:t>Mali Dokümantasyon</a:t>
            </a:r>
          </a:p>
        </p:txBody>
      </p:sp>
      <p:graphicFrame>
        <p:nvGraphicFramePr>
          <p:cNvPr id="6" name="5 Tablo"/>
          <p:cNvGraphicFramePr>
            <a:graphicFrameLocks noGrp="1"/>
          </p:cNvGraphicFramePr>
          <p:nvPr/>
        </p:nvGraphicFramePr>
        <p:xfrm>
          <a:off x="251520" y="980728"/>
          <a:ext cx="8640960" cy="4996760"/>
        </p:xfrm>
        <a:graphic>
          <a:graphicData uri="http://schemas.openxmlformats.org/drawingml/2006/table">
            <a:tbl>
              <a:tblPr firstRow="1" bandRow="1">
                <a:tableStyleId>{72833802-FEF1-4C79-8D5D-14CF1EAF98D9}</a:tableStyleId>
              </a:tblPr>
              <a:tblGrid>
                <a:gridCol w="1728192">
                  <a:extLst>
                    <a:ext uri="{9D8B030D-6E8A-4147-A177-3AD203B41FA5}">
                      <a16:colId xmlns:a16="http://schemas.microsoft.com/office/drawing/2014/main" val="20000"/>
                    </a:ext>
                  </a:extLst>
                </a:gridCol>
                <a:gridCol w="6912768">
                  <a:extLst>
                    <a:ext uri="{9D8B030D-6E8A-4147-A177-3AD203B41FA5}">
                      <a16:colId xmlns:a16="http://schemas.microsoft.com/office/drawing/2014/main" val="20001"/>
                    </a:ext>
                  </a:extLst>
                </a:gridCol>
              </a:tblGrid>
              <a:tr h="432048">
                <a:tc>
                  <a:txBody>
                    <a:bodyPr/>
                    <a:lstStyle/>
                    <a:p>
                      <a:pPr algn="l"/>
                      <a:r>
                        <a:rPr kumimoji="0" lang="tr-TR" sz="2000" b="1" i="1" kern="1200" dirty="0">
                          <a:solidFill>
                            <a:schemeClr val="bg1"/>
                          </a:solidFill>
                          <a:latin typeface="+mn-lt"/>
                          <a:ea typeface="+mn-ea"/>
                          <a:cs typeface="+mn-cs"/>
                        </a:rPr>
                        <a:t>HARCAMALAR </a:t>
                      </a:r>
                      <a:endParaRPr lang="tr-TR"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0" lang="tr-TR" sz="2000" b="1" i="1" kern="1200" dirty="0">
                          <a:solidFill>
                            <a:schemeClr val="bg1"/>
                          </a:solidFill>
                          <a:latin typeface="+mn-lt"/>
                          <a:ea typeface="+mn-ea"/>
                          <a:cs typeface="+mn-cs"/>
                        </a:rPr>
                        <a:t>DOKÜMANLAR</a:t>
                      </a:r>
                      <a:endParaRPr lang="tr-TR" sz="2000"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36304">
                <a:tc>
                  <a:txBody>
                    <a:bodyPr/>
                    <a:lstStyle/>
                    <a:p>
                      <a:pPr algn="l">
                        <a:lnSpc>
                          <a:spcPct val="120000"/>
                        </a:lnSpc>
                        <a:spcBef>
                          <a:spcPts val="300"/>
                        </a:spcBef>
                        <a:spcAft>
                          <a:spcPts val="300"/>
                        </a:spcAft>
                      </a:pPr>
                      <a:r>
                        <a:rPr kumimoji="0" lang="tr-TR" sz="1800" b="1" kern="1200" dirty="0">
                          <a:solidFill>
                            <a:schemeClr val="tx1"/>
                          </a:solidFill>
                          <a:latin typeface="+mn-lt"/>
                          <a:ea typeface="+mn-ea"/>
                          <a:cs typeface="+mn-cs"/>
                        </a:rPr>
                        <a:t>Tüm harcamalar</a:t>
                      </a:r>
                      <a:endParaRPr lang="tr-TR" sz="1800" dirty="0">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342900" lvl="0" indent="-342900">
                        <a:buFont typeface="Wingdings" pitchFamily="2" charset="2"/>
                        <a:buChar char="ü"/>
                      </a:pPr>
                      <a:r>
                        <a:rPr kumimoji="0" lang="tr-TR" sz="1800" kern="1200" dirty="0">
                          <a:solidFill>
                            <a:schemeClr val="tx1"/>
                          </a:solidFill>
                          <a:latin typeface="+mn-lt"/>
                          <a:ea typeface="+mn-ea"/>
                          <a:cs typeface="+mn-cs"/>
                        </a:rPr>
                        <a:t>Fatura ve makbuz gibi </a:t>
                      </a:r>
                      <a:r>
                        <a:rPr kumimoji="0" lang="tr-TR" sz="1800" b="1" u="sng" kern="1200" dirty="0">
                          <a:solidFill>
                            <a:schemeClr val="tx1"/>
                          </a:solidFill>
                          <a:latin typeface="+mn-lt"/>
                          <a:ea typeface="+mn-ea"/>
                          <a:cs typeface="+mn-cs"/>
                        </a:rPr>
                        <a:t>satın alma</a:t>
                      </a:r>
                      <a:r>
                        <a:rPr kumimoji="0" lang="tr-TR" sz="1800" kern="1200" dirty="0">
                          <a:solidFill>
                            <a:schemeClr val="tx1"/>
                          </a:solidFill>
                          <a:latin typeface="+mn-lt"/>
                          <a:ea typeface="+mn-ea"/>
                          <a:cs typeface="+mn-cs"/>
                        </a:rPr>
                        <a:t> belgeleri</a:t>
                      </a:r>
                    </a:p>
                    <a:p>
                      <a:pPr marL="342900" lvl="0" indent="-342900">
                        <a:buFont typeface="Wingdings" pitchFamily="2" charset="2"/>
                        <a:buChar char="ü"/>
                      </a:pPr>
                      <a:r>
                        <a:rPr kumimoji="0" lang="tr-TR" sz="1800" kern="1200" dirty="0">
                          <a:solidFill>
                            <a:schemeClr val="tx1"/>
                          </a:solidFill>
                          <a:latin typeface="+mn-lt"/>
                          <a:ea typeface="+mn-ea"/>
                          <a:cs typeface="+mn-cs"/>
                        </a:rPr>
                        <a:t>Banka hesap özeti, borç makbuzu, taşeron ödemeleri gibi </a:t>
                      </a:r>
                      <a:r>
                        <a:rPr kumimoji="0" lang="tr-TR" sz="1800" b="1" u="sng" kern="1200" dirty="0">
                          <a:solidFill>
                            <a:schemeClr val="tx1"/>
                          </a:solidFill>
                          <a:latin typeface="+mn-lt"/>
                          <a:ea typeface="+mn-ea"/>
                          <a:cs typeface="+mn-cs"/>
                        </a:rPr>
                        <a:t>ödeme</a:t>
                      </a:r>
                      <a:r>
                        <a:rPr kumimoji="0" lang="tr-TR" sz="1800" kern="1200" dirty="0">
                          <a:solidFill>
                            <a:schemeClr val="tx1"/>
                          </a:solidFill>
                          <a:latin typeface="+mn-lt"/>
                          <a:ea typeface="+mn-ea"/>
                          <a:cs typeface="+mn-cs"/>
                        </a:rPr>
                        <a:t> belgeleri</a:t>
                      </a:r>
                    </a:p>
                    <a:p>
                      <a:pPr marL="342900" lvl="0" indent="-342900">
                        <a:buFont typeface="Wingdings" pitchFamily="2" charset="2"/>
                        <a:buChar char="ü"/>
                      </a:pPr>
                      <a:r>
                        <a:rPr kumimoji="0" lang="tr-TR" sz="1800" kern="1200" dirty="0">
                          <a:solidFill>
                            <a:schemeClr val="tx1"/>
                          </a:solidFill>
                          <a:latin typeface="+mn-lt"/>
                          <a:ea typeface="+mn-ea"/>
                          <a:cs typeface="+mn-cs"/>
                        </a:rPr>
                        <a:t>Onaylanmış raporlar, seminer, konferans ve eğitim katılım belgeleri (ilgili belgeler ve elde edilen malzemeler, katılımcı listeleri ile sertifikalar dahil olmak üzere) gibi </a:t>
                      </a:r>
                      <a:r>
                        <a:rPr kumimoji="0" lang="tr-TR" sz="1800" b="1" u="sng" kern="1200" dirty="0">
                          <a:solidFill>
                            <a:schemeClr val="tx1"/>
                          </a:solidFill>
                          <a:latin typeface="+mn-lt"/>
                          <a:ea typeface="+mn-ea"/>
                          <a:cs typeface="+mn-cs"/>
                        </a:rPr>
                        <a:t>hizmetlerin gerçekleştiğine dair belgeler</a:t>
                      </a:r>
                      <a:endParaRPr kumimoji="0" lang="tr-TR" sz="1800" kern="1200" dirty="0">
                        <a:solidFill>
                          <a:schemeClr val="tx1"/>
                        </a:solidFill>
                        <a:latin typeface="+mn-lt"/>
                        <a:ea typeface="+mn-ea"/>
                        <a:cs typeface="+mn-cs"/>
                      </a:endParaRPr>
                    </a:p>
                    <a:p>
                      <a:pPr marL="342900" indent="-342900">
                        <a:buFont typeface="Wingdings" pitchFamily="2" charset="2"/>
                        <a:buChar char="ü"/>
                      </a:pPr>
                      <a:r>
                        <a:rPr kumimoji="0" lang="tr-TR" sz="1800" kern="1200" dirty="0">
                          <a:solidFill>
                            <a:schemeClr val="tx1"/>
                          </a:solidFill>
                          <a:latin typeface="+mn-lt"/>
                          <a:ea typeface="+mn-ea"/>
                          <a:cs typeface="+mn-cs"/>
                        </a:rPr>
                        <a:t>Hesap defterleri, alt hesaplar ve bordro hesapları, demirbaş kayıtları ve ilgili diğer muhasebe bilgileri gibi yararlanıcının muhasebe kayıtları (bilgisayar ya da elle tutulmuş)</a:t>
                      </a:r>
                      <a:endParaRPr lang="tr-TR"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730072">
                <a:tc>
                  <a:txBody>
                    <a:bodyPr/>
                    <a:lstStyle/>
                    <a:p>
                      <a:pPr algn="l"/>
                      <a:r>
                        <a:rPr kumimoji="0" lang="tr-TR" sz="1800" b="1" kern="1200" dirty="0">
                          <a:solidFill>
                            <a:schemeClr val="tx1"/>
                          </a:solidFill>
                          <a:latin typeface="+mn-lt"/>
                          <a:ea typeface="+mn-ea"/>
                          <a:cs typeface="+mn-cs"/>
                        </a:rPr>
                        <a:t>Taşeronlardan temin edilen mal, hizmet ya da yapım işleri</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pPr marL="358775" indent="-358775">
                        <a:buFont typeface="Wingdings" pitchFamily="2" charset="2"/>
                        <a:buChar char="ü"/>
                      </a:pPr>
                      <a:r>
                        <a:rPr kumimoji="0" lang="tr-TR" sz="1800" kern="1200" dirty="0">
                          <a:solidFill>
                            <a:schemeClr val="tx1"/>
                          </a:solidFill>
                          <a:latin typeface="+mn-lt"/>
                          <a:ea typeface="+mn-ea"/>
                          <a:cs typeface="+mn-cs"/>
                        </a:rPr>
                        <a:t>İhale belgeleri, ihaleye katılanların teklifleri ve değerlendirme raporu gibi satın alma usullerine ilişkin belgeler</a:t>
                      </a:r>
                    </a:p>
                    <a:p>
                      <a:pPr marL="358775" indent="-358775">
                        <a:buFont typeface="Wingdings" pitchFamily="2" charset="2"/>
                        <a:buChar char="ü"/>
                      </a:pPr>
                      <a:r>
                        <a:rPr kumimoji="0" lang="tr-TR" sz="1800" kern="1200" dirty="0">
                          <a:solidFill>
                            <a:schemeClr val="tx1"/>
                          </a:solidFill>
                          <a:latin typeface="+mn-lt"/>
                          <a:ea typeface="+mn-ea"/>
                          <a:cs typeface="+mn-cs"/>
                        </a:rPr>
                        <a:t>Sözleşme ve sipariş formları gibi taahhüt belgeleri</a:t>
                      </a:r>
                    </a:p>
                    <a:p>
                      <a:pPr marL="358775" indent="-358775">
                        <a:buFont typeface="Wingdings" pitchFamily="2" charset="2"/>
                        <a:buChar char="ü"/>
                      </a:pPr>
                      <a:r>
                        <a:rPr kumimoji="0" lang="tr-TR" sz="1800" kern="1200" dirty="0">
                          <a:solidFill>
                            <a:schemeClr val="tx1"/>
                          </a:solidFill>
                          <a:latin typeface="+mn-lt"/>
                          <a:ea typeface="+mn-ea"/>
                          <a:cs typeface="+mn-cs"/>
                        </a:rPr>
                        <a:t>Tedarikçiden tesellüm makbuzları gibi mal alımlarına ait belge</a:t>
                      </a:r>
                    </a:p>
                    <a:p>
                      <a:pPr marL="358775" indent="-358775">
                        <a:buFont typeface="Wingdings" pitchFamily="2" charset="2"/>
                        <a:buChar char="ü"/>
                      </a:pPr>
                      <a:r>
                        <a:rPr kumimoji="0" lang="tr-TR" sz="1800" kern="1200" dirty="0">
                          <a:solidFill>
                            <a:schemeClr val="tx1"/>
                          </a:solidFill>
                          <a:latin typeface="+mn-lt"/>
                          <a:ea typeface="+mn-ea"/>
                          <a:cs typeface="+mn-cs"/>
                        </a:rPr>
                        <a:t>Kabul belgeleri gibi yapım işlerinin tamamlandığına dair belgeler</a:t>
                      </a:r>
                      <a:endParaRPr lang="tr-TR" sz="18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10002"/>
                  </a:ext>
                </a:extLst>
              </a:tr>
            </a:tbl>
          </a:graphicData>
        </a:graphic>
      </p:graphicFrame>
      <p:pic>
        <p:nvPicPr>
          <p:cNvPr id="4" name="Resim 3">
            <a:extLst>
              <a:ext uri="{FF2B5EF4-FFF2-40B4-BE49-F238E27FC236}">
                <a16:creationId xmlns:a16="http://schemas.microsoft.com/office/drawing/2014/main" id="{740E1D92-E696-40CC-921E-3B06FB4823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5" name="Resim 4">
            <a:extLst>
              <a:ext uri="{FF2B5EF4-FFF2-40B4-BE49-F238E27FC236}">
                <a16:creationId xmlns:a16="http://schemas.microsoft.com/office/drawing/2014/main" id="{F17622AD-45A5-4163-A696-3E08DD3DF51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42.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a:t>Proje Sonrası Değerlendirme Raporu</a:t>
            </a:r>
            <a:endParaRPr lang="tr-TR" dirty="0"/>
          </a:p>
        </p:txBody>
      </p:sp>
      <p:sp>
        <p:nvSpPr>
          <p:cNvPr id="3" name="2 İçerik Yer Tutucusu"/>
          <p:cNvSpPr>
            <a:spLocks noGrp="1"/>
          </p:cNvSpPr>
          <p:nvPr>
            <p:ph idx="1"/>
          </p:nvPr>
        </p:nvSpPr>
        <p:spPr/>
        <p:txBody>
          <a:bodyPr/>
          <a:lstStyle/>
          <a:p>
            <a:pPr marL="622300" indent="-512763" algn="just">
              <a:buFont typeface="Wingdings" pitchFamily="2" charset="2"/>
              <a:buChar char="ü"/>
            </a:pPr>
            <a:r>
              <a:rPr lang="tr-TR" dirty="0"/>
              <a:t>Projenin sonuçlarının başarısı, etkilerinin sürdürülebilirliği, hedeflerin gerçekleştirilme düzeyinin proje tamamlandıktan sonra değerlendirilmesini, izlenimleri, sorunları ve önerileri içerir.</a:t>
            </a:r>
          </a:p>
          <a:p>
            <a:pPr marL="622300" indent="-512763" algn="just">
              <a:buFont typeface="Wingdings" pitchFamily="2" charset="2"/>
              <a:buChar char="ü"/>
            </a:pPr>
            <a:r>
              <a:rPr lang="tr-TR" dirty="0"/>
              <a:t>Projenin tamamlanmasından üç ay sonra Ajansa sunulur. </a:t>
            </a:r>
          </a:p>
        </p:txBody>
      </p:sp>
      <p:sp>
        <p:nvSpPr>
          <p:cNvPr id="5" name="2 Başlık"/>
          <p:cNvSpPr txBox="1">
            <a:spLocks/>
          </p:cNvSpPr>
          <p:nvPr/>
        </p:nvSpPr>
        <p:spPr>
          <a:xfrm>
            <a:off x="1763688" y="0"/>
            <a:ext cx="8229600" cy="1066800"/>
          </a:xfrm>
          <a:prstGeom prst="rect">
            <a:avLst/>
          </a:prstGeom>
        </p:spPr>
        <p:txBody>
          <a:bodyPr vert="horz" anchor="ctr">
            <a:normAutofit/>
          </a:bodyPr>
          <a:lstStyle/>
          <a:p>
            <a:pPr>
              <a:spcBef>
                <a:spcPct val="0"/>
              </a:spcBef>
              <a:defRPr/>
            </a:pPr>
            <a:r>
              <a:rPr lang="tr-TR" sz="4000" dirty="0">
                <a:solidFill>
                  <a:prstClr val="white"/>
                </a:solidFill>
                <a:latin typeface="Trebuchet MS"/>
              </a:rPr>
              <a:t>Raporlama Yükümlülükleri</a:t>
            </a:r>
          </a:p>
        </p:txBody>
      </p:sp>
      <p:pic>
        <p:nvPicPr>
          <p:cNvPr id="6" name="Resim 5">
            <a:extLst>
              <a:ext uri="{FF2B5EF4-FFF2-40B4-BE49-F238E27FC236}">
                <a16:creationId xmlns:a16="http://schemas.microsoft.com/office/drawing/2014/main" id="{C476C933-E4BF-4012-9589-5E2EDCF1033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7" name="Resim 6">
            <a:extLst>
              <a:ext uri="{FF2B5EF4-FFF2-40B4-BE49-F238E27FC236}">
                <a16:creationId xmlns:a16="http://schemas.microsoft.com/office/drawing/2014/main" id="{1BEE4535-40C4-47C2-8033-1FADC051906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43.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323528" y="2132856"/>
            <a:ext cx="6347048" cy="1069848"/>
          </a:xfrm>
        </p:spPr>
        <p:txBody>
          <a:bodyPr>
            <a:normAutofit fontScale="90000"/>
          </a:bodyPr>
          <a:lstStyle/>
          <a:p>
            <a:pPr algn="ctr"/>
            <a:r>
              <a:rPr lang="tr-TR" b="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Mali Desteklerin Ödenmesi</a:t>
            </a:r>
          </a:p>
        </p:txBody>
      </p:sp>
      <p:sp>
        <p:nvSpPr>
          <p:cNvPr id="5" name="4 Oval"/>
          <p:cNvSpPr/>
          <p:nvPr/>
        </p:nvSpPr>
        <p:spPr>
          <a:xfrm>
            <a:off x="936104" y="3551379"/>
            <a:ext cx="1357322" cy="714380"/>
          </a:xfrm>
          <a:prstGeom prst="ellipse">
            <a:avLst/>
          </a:prstGeom>
        </p:spPr>
        <p:style>
          <a:lnRef idx="1">
            <a:schemeClr val="dk1"/>
          </a:lnRef>
          <a:fillRef idx="2">
            <a:schemeClr val="dk1"/>
          </a:fillRef>
          <a:effectRef idx="1">
            <a:schemeClr val="dk1"/>
          </a:effectRef>
          <a:fontRef idx="minor">
            <a:schemeClr val="dk1"/>
          </a:fontRef>
        </p:style>
        <p:txBody>
          <a:bodyPr rtlCol="0" anchor="ctr"/>
          <a:lstStyle/>
          <a:p>
            <a:pPr algn="ctr"/>
            <a:r>
              <a:rPr lang="tr-TR" dirty="0">
                <a:solidFill>
                  <a:prstClr val="black"/>
                </a:solidFill>
              </a:rPr>
              <a:t>Ön Ödeme</a:t>
            </a:r>
          </a:p>
        </p:txBody>
      </p:sp>
      <p:sp>
        <p:nvSpPr>
          <p:cNvPr id="7" name="6 Oval"/>
          <p:cNvSpPr/>
          <p:nvPr/>
        </p:nvSpPr>
        <p:spPr>
          <a:xfrm>
            <a:off x="2579178" y="3551379"/>
            <a:ext cx="1357322" cy="71438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dirty="0">
                <a:solidFill>
                  <a:prstClr val="black"/>
                </a:solidFill>
              </a:rPr>
              <a:t>Ara Ödeme</a:t>
            </a:r>
          </a:p>
        </p:txBody>
      </p:sp>
      <p:sp>
        <p:nvSpPr>
          <p:cNvPr id="9" name="8 Oval"/>
          <p:cNvSpPr/>
          <p:nvPr/>
        </p:nvSpPr>
        <p:spPr>
          <a:xfrm>
            <a:off x="4150814" y="3551379"/>
            <a:ext cx="1357322" cy="714380"/>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tr-TR" dirty="0">
                <a:solidFill>
                  <a:prstClr val="black"/>
                </a:solidFill>
              </a:rPr>
              <a:t>Nihai Ödeme</a:t>
            </a:r>
          </a:p>
        </p:txBody>
      </p:sp>
      <p:sp>
        <p:nvSpPr>
          <p:cNvPr id="14" name="13 Metin kutusu"/>
          <p:cNvSpPr txBox="1"/>
          <p:nvPr/>
        </p:nvSpPr>
        <p:spPr>
          <a:xfrm>
            <a:off x="1064730" y="4550941"/>
            <a:ext cx="857256" cy="461665"/>
          </a:xfrm>
          <a:prstGeom prst="rect">
            <a:avLst/>
          </a:prstGeom>
          <a:noFill/>
        </p:spPr>
        <p:txBody>
          <a:bodyPr wrap="square" rtlCol="0">
            <a:spAutoFit/>
          </a:bodyPr>
          <a:lstStyle/>
          <a:p>
            <a:r>
              <a:rPr lang="tr-TR" sz="2400" dirty="0">
                <a:solidFill>
                  <a:prstClr val="black"/>
                </a:solidFill>
              </a:rPr>
              <a:t>% 40</a:t>
            </a:r>
          </a:p>
        </p:txBody>
      </p:sp>
      <p:sp>
        <p:nvSpPr>
          <p:cNvPr id="15" name="14 Metin kutusu"/>
          <p:cNvSpPr txBox="1"/>
          <p:nvPr/>
        </p:nvSpPr>
        <p:spPr>
          <a:xfrm>
            <a:off x="2864930" y="4551511"/>
            <a:ext cx="928694" cy="461665"/>
          </a:xfrm>
          <a:prstGeom prst="rect">
            <a:avLst/>
          </a:prstGeom>
          <a:noFill/>
        </p:spPr>
        <p:txBody>
          <a:bodyPr wrap="square" rtlCol="0">
            <a:spAutoFit/>
          </a:bodyPr>
          <a:lstStyle/>
          <a:p>
            <a:r>
              <a:rPr lang="tr-TR" sz="2400" dirty="0">
                <a:solidFill>
                  <a:prstClr val="black"/>
                </a:solidFill>
              </a:rPr>
              <a:t>% 40</a:t>
            </a:r>
          </a:p>
        </p:txBody>
      </p:sp>
      <p:sp>
        <p:nvSpPr>
          <p:cNvPr id="16" name="15 Metin kutusu"/>
          <p:cNvSpPr txBox="1"/>
          <p:nvPr/>
        </p:nvSpPr>
        <p:spPr>
          <a:xfrm>
            <a:off x="4579442" y="4551511"/>
            <a:ext cx="785818" cy="461665"/>
          </a:xfrm>
          <a:prstGeom prst="rect">
            <a:avLst/>
          </a:prstGeom>
          <a:noFill/>
        </p:spPr>
        <p:txBody>
          <a:bodyPr wrap="square" rtlCol="0">
            <a:spAutoFit/>
          </a:bodyPr>
          <a:lstStyle/>
          <a:p>
            <a:r>
              <a:rPr lang="tr-TR" sz="2400" dirty="0">
                <a:solidFill>
                  <a:prstClr val="black"/>
                </a:solidFill>
              </a:rPr>
              <a:t>% 20</a:t>
            </a:r>
          </a:p>
        </p:txBody>
      </p:sp>
      <p:sp>
        <p:nvSpPr>
          <p:cNvPr id="20" name="19 Artı"/>
          <p:cNvSpPr/>
          <p:nvPr/>
        </p:nvSpPr>
        <p:spPr>
          <a:xfrm>
            <a:off x="2150550" y="4622949"/>
            <a:ext cx="428628" cy="35719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endParaRPr>
          </a:p>
        </p:txBody>
      </p:sp>
      <p:sp>
        <p:nvSpPr>
          <p:cNvPr id="21" name="20 Artı"/>
          <p:cNvSpPr/>
          <p:nvPr/>
        </p:nvSpPr>
        <p:spPr>
          <a:xfrm>
            <a:off x="3865062" y="4622949"/>
            <a:ext cx="428628" cy="35719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white"/>
              </a:solidFill>
            </a:endParaRPr>
          </a:p>
        </p:txBody>
      </p:sp>
      <p:sp>
        <p:nvSpPr>
          <p:cNvPr id="24" name="23 Eşittir"/>
          <p:cNvSpPr/>
          <p:nvPr/>
        </p:nvSpPr>
        <p:spPr>
          <a:xfrm>
            <a:off x="5508136" y="4622949"/>
            <a:ext cx="357190" cy="285752"/>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solidFill>
                <a:prstClr val="black"/>
              </a:solidFill>
            </a:endParaRPr>
          </a:p>
        </p:txBody>
      </p:sp>
      <p:sp>
        <p:nvSpPr>
          <p:cNvPr id="26" name="25 Metin kutusu"/>
          <p:cNvSpPr txBox="1"/>
          <p:nvPr/>
        </p:nvSpPr>
        <p:spPr>
          <a:xfrm>
            <a:off x="5936764" y="4551511"/>
            <a:ext cx="1071570" cy="461665"/>
          </a:xfrm>
          <a:prstGeom prst="rect">
            <a:avLst/>
          </a:prstGeom>
          <a:noFill/>
        </p:spPr>
        <p:txBody>
          <a:bodyPr wrap="square" rtlCol="0">
            <a:spAutoFit/>
          </a:bodyPr>
          <a:lstStyle/>
          <a:p>
            <a:r>
              <a:rPr lang="tr-TR" sz="2400" dirty="0">
                <a:solidFill>
                  <a:prstClr val="black"/>
                </a:solidFill>
              </a:rPr>
              <a:t>% 100</a:t>
            </a:r>
          </a:p>
        </p:txBody>
      </p:sp>
      <p:pic>
        <p:nvPicPr>
          <p:cNvPr id="28" name="Picture 4"/>
          <p:cNvPicPr>
            <a:picLocks noChangeAspect="1" noChangeArrowheads="1"/>
          </p:cNvPicPr>
          <p:nvPr/>
        </p:nvPicPr>
        <p:blipFill>
          <a:blip r:embed="rId4" cstate="print"/>
          <a:srcRect/>
          <a:stretch>
            <a:fillRect/>
          </a:stretch>
        </p:blipFill>
        <p:spPr bwMode="auto">
          <a:xfrm>
            <a:off x="6228184" y="3284984"/>
            <a:ext cx="2088232" cy="903179"/>
          </a:xfrm>
          <a:prstGeom prst="rect">
            <a:avLst/>
          </a:prstGeom>
          <a:noFill/>
          <a:ln w="9525">
            <a:noFill/>
            <a:miter lim="800000"/>
            <a:headEnd/>
            <a:tailEnd/>
          </a:ln>
        </p:spPr>
      </p:pic>
      <p:sp>
        <p:nvSpPr>
          <p:cNvPr id="29" name="2 Başlık"/>
          <p:cNvSpPr txBox="1">
            <a:spLocks/>
          </p:cNvSpPr>
          <p:nvPr/>
        </p:nvSpPr>
        <p:spPr>
          <a:xfrm>
            <a:off x="1763688" y="0"/>
            <a:ext cx="8229600" cy="1066800"/>
          </a:xfrm>
          <a:prstGeom prst="rect">
            <a:avLst/>
          </a:prstGeom>
        </p:spPr>
        <p:txBody>
          <a:bodyPr vert="horz" anchor="ctr">
            <a:normAutofit/>
          </a:bodyPr>
          <a:lstStyle/>
          <a:p>
            <a:pPr>
              <a:spcBef>
                <a:spcPct val="0"/>
              </a:spcBef>
              <a:defRPr/>
            </a:pPr>
            <a:r>
              <a:rPr lang="tr-TR" sz="4000" dirty="0">
                <a:solidFill>
                  <a:prstClr val="white"/>
                </a:solidFill>
                <a:latin typeface="Trebuchet MS"/>
              </a:rPr>
              <a:t>Ödeme Prosedürleri</a:t>
            </a:r>
          </a:p>
        </p:txBody>
      </p:sp>
      <p:sp>
        <p:nvSpPr>
          <p:cNvPr id="17" name="2 İçerik Yer Tutucusu"/>
          <p:cNvSpPr txBox="1">
            <a:spLocks/>
          </p:cNvSpPr>
          <p:nvPr/>
        </p:nvSpPr>
        <p:spPr>
          <a:xfrm>
            <a:off x="539552" y="1196752"/>
            <a:ext cx="8229600" cy="936104"/>
          </a:xfrm>
          <a:prstGeom prst="rect">
            <a:avLst/>
          </a:prstGeom>
        </p:spPr>
        <p:txBody>
          <a:bodyPr/>
          <a:lstStyle/>
          <a:p>
            <a:pPr marR="0" lvl="0" algn="l" defTabSz="914400" rtl="0" eaLnBrk="1" fontAlgn="auto" latinLnBrk="0" hangingPunct="1">
              <a:lnSpc>
                <a:spcPct val="100000"/>
              </a:lnSpc>
              <a:spcBef>
                <a:spcPts val="300"/>
              </a:spcBef>
              <a:spcAft>
                <a:spcPts val="0"/>
              </a:spcAft>
              <a:buClr>
                <a:schemeClr val="accent3"/>
              </a:buClr>
              <a:buSzTx/>
              <a:tabLst/>
              <a:defRPr/>
            </a:pPr>
            <a:r>
              <a:rPr kumimoji="0" lang="tr-TR" sz="2400" b="0" i="1" u="none" strike="noStrike" kern="1200" cap="none" spc="0" normalizeH="0" baseline="0" noProof="0" dirty="0">
                <a:ln>
                  <a:noFill/>
                </a:ln>
                <a:solidFill>
                  <a:srgbClr val="FF0000"/>
                </a:solidFill>
                <a:effectLst/>
                <a:uLnTx/>
                <a:uFillTx/>
                <a:latin typeface="+mn-lt"/>
                <a:ea typeface="+mn-ea"/>
                <a:cs typeface="+mn-cs"/>
              </a:rPr>
              <a:t>Ödeme prosedürleri sözleşmenin Özel Koşullarının dördüncü maddesinde düzenlenmiştir.</a:t>
            </a:r>
          </a:p>
        </p:txBody>
      </p:sp>
      <p:pic>
        <p:nvPicPr>
          <p:cNvPr id="18" name="Resim 17">
            <a:extLst>
              <a:ext uri="{FF2B5EF4-FFF2-40B4-BE49-F238E27FC236}">
                <a16:creationId xmlns:a16="http://schemas.microsoft.com/office/drawing/2014/main" id="{28745402-171B-4B2C-91FF-E42BA2C069B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19" name="Resim 18">
            <a:extLst>
              <a:ext uri="{FF2B5EF4-FFF2-40B4-BE49-F238E27FC236}">
                <a16:creationId xmlns:a16="http://schemas.microsoft.com/office/drawing/2014/main" id="{DB2222DA-4A3B-4E77-A973-4D7E4CAEF77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44.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graphicFrame>
        <p:nvGraphicFramePr>
          <p:cNvPr id="5" name="6 İçerik Yer Tutucusu"/>
          <p:cNvGraphicFramePr>
            <a:graphicFrameLocks/>
          </p:cNvGraphicFramePr>
          <p:nvPr>
            <p:extLst>
              <p:ext uri="{D42A27DB-BD31-4B8C-83A1-F6EECF244321}">
                <p14:modId xmlns:p14="http://schemas.microsoft.com/office/powerpoint/2010/main" val="2761874216"/>
              </p:ext>
            </p:extLst>
          </p:nvPr>
        </p:nvGraphicFramePr>
        <p:xfrm>
          <a:off x="899592" y="1916832"/>
          <a:ext cx="7200800" cy="692043"/>
        </p:xfrm>
        <a:graphic>
          <a:graphicData uri="http://schemas.openxmlformats.org/drawingml/2006/table">
            <a:tbl>
              <a:tblPr firstRow="1" bandRow="1">
                <a:tableStyleId>{5C22544A-7EE6-4342-B048-85BDC9FD1C3A}</a:tableStyleId>
              </a:tblPr>
              <a:tblGrid>
                <a:gridCol w="1854214">
                  <a:extLst>
                    <a:ext uri="{9D8B030D-6E8A-4147-A177-3AD203B41FA5}">
                      <a16:colId xmlns:a16="http://schemas.microsoft.com/office/drawing/2014/main" val="20000"/>
                    </a:ext>
                  </a:extLst>
                </a:gridCol>
                <a:gridCol w="1458154">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2016224">
                  <a:extLst>
                    <a:ext uri="{9D8B030D-6E8A-4147-A177-3AD203B41FA5}">
                      <a16:colId xmlns:a16="http://schemas.microsoft.com/office/drawing/2014/main" val="20003"/>
                    </a:ext>
                  </a:extLst>
                </a:gridCol>
              </a:tblGrid>
              <a:tr h="692043">
                <a:tc>
                  <a:txBody>
                    <a:bodyPr/>
                    <a:lstStyle/>
                    <a:p>
                      <a:pPr algn="ctr"/>
                      <a:r>
                        <a:rPr lang="tr-TR" sz="2800" b="0" dirty="0">
                          <a:solidFill>
                            <a:schemeClr val="tx1"/>
                          </a:solidFill>
                        </a:rPr>
                        <a:t>Ödeme</a:t>
                      </a:r>
                    </a:p>
                  </a:txBody>
                  <a:tcPr anchor="ctr">
                    <a:solidFill>
                      <a:schemeClr val="accent4">
                        <a:lumMod val="60000"/>
                        <a:lumOff val="40000"/>
                      </a:schemeClr>
                    </a:solidFill>
                  </a:tcPr>
                </a:tc>
                <a:tc>
                  <a:txBody>
                    <a:bodyPr/>
                    <a:lstStyle/>
                    <a:p>
                      <a:pPr algn="ctr"/>
                      <a:r>
                        <a:rPr lang="tr-TR" sz="2200" b="0" dirty="0">
                          <a:solidFill>
                            <a:schemeClr val="tx1"/>
                          </a:solidFill>
                        </a:rPr>
                        <a:t>Hibe Oranı</a:t>
                      </a:r>
                    </a:p>
                  </a:txBody>
                  <a:tcPr anchor="ctr">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800" b="0" dirty="0">
                          <a:solidFill>
                            <a:schemeClr val="tx1"/>
                          </a:solidFill>
                        </a:rPr>
                        <a:t>DİKA</a:t>
                      </a:r>
                      <a:r>
                        <a:rPr lang="tr-TR" sz="2800" b="0" baseline="0" dirty="0">
                          <a:solidFill>
                            <a:schemeClr val="tx1"/>
                          </a:solidFill>
                        </a:rPr>
                        <a:t> </a:t>
                      </a:r>
                      <a:endParaRPr lang="tr-TR" sz="2800" b="0" dirty="0">
                        <a:solidFill>
                          <a:schemeClr val="tx1"/>
                        </a:solidFill>
                      </a:endParaRPr>
                    </a:p>
                  </a:txBody>
                  <a:tcPr anchor="ctr">
                    <a:solidFill>
                      <a:schemeClr val="accent4">
                        <a:lumMod val="60000"/>
                        <a:lumOff val="4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sz="2800" b="0" dirty="0">
                          <a:solidFill>
                            <a:schemeClr val="tx1"/>
                          </a:solidFill>
                        </a:rPr>
                        <a:t>Yararlanıcı</a:t>
                      </a:r>
                    </a:p>
                  </a:txBody>
                  <a:tcPr anchor="ctr">
                    <a:solidFill>
                      <a:schemeClr val="accent4">
                        <a:lumMod val="60000"/>
                        <a:lumOff val="40000"/>
                      </a:schemeClr>
                    </a:solidFill>
                  </a:tcPr>
                </a:tc>
                <a:extLst>
                  <a:ext uri="{0D108BD9-81ED-4DB2-BD59-A6C34878D82A}">
                    <a16:rowId xmlns:a16="http://schemas.microsoft.com/office/drawing/2014/main" val="10000"/>
                  </a:ext>
                </a:extLst>
              </a:tr>
            </a:tbl>
          </a:graphicData>
        </a:graphic>
      </p:graphicFrame>
      <p:sp>
        <p:nvSpPr>
          <p:cNvPr id="7" name="2 Başlık"/>
          <p:cNvSpPr txBox="1">
            <a:spLocks/>
          </p:cNvSpPr>
          <p:nvPr/>
        </p:nvSpPr>
        <p:spPr>
          <a:xfrm>
            <a:off x="1763688" y="0"/>
            <a:ext cx="8229600" cy="1066800"/>
          </a:xfrm>
          <a:prstGeom prst="rect">
            <a:avLst/>
          </a:prstGeom>
        </p:spPr>
        <p:txBody>
          <a:bodyPr vert="horz" anchor="ctr">
            <a:normAutofit/>
          </a:bodyPr>
          <a:lstStyle/>
          <a:p>
            <a:pPr>
              <a:spcBef>
                <a:spcPct val="0"/>
              </a:spcBef>
              <a:defRPr/>
            </a:pPr>
            <a:r>
              <a:rPr lang="tr-TR" sz="4000" dirty="0">
                <a:solidFill>
                  <a:prstClr val="white"/>
                </a:solidFill>
                <a:latin typeface="Trebuchet MS"/>
              </a:rPr>
              <a:t>Ödeme Prosedürleri</a:t>
            </a:r>
          </a:p>
        </p:txBody>
      </p:sp>
      <p:sp>
        <p:nvSpPr>
          <p:cNvPr id="8" name="7 Metin kutusu"/>
          <p:cNvSpPr txBox="1"/>
          <p:nvPr/>
        </p:nvSpPr>
        <p:spPr>
          <a:xfrm>
            <a:off x="323528" y="1052736"/>
            <a:ext cx="8064896" cy="646331"/>
          </a:xfrm>
          <a:prstGeom prst="rect">
            <a:avLst/>
          </a:prstGeom>
          <a:noFill/>
        </p:spPr>
        <p:txBody>
          <a:bodyPr wrap="square" rtlCol="0">
            <a:spAutoFit/>
          </a:bodyPr>
          <a:lstStyle/>
          <a:p>
            <a:r>
              <a:rPr lang="tr-TR" dirty="0">
                <a:solidFill>
                  <a:prstClr val="black"/>
                </a:solidFill>
              </a:rPr>
              <a:t>Diyelim ki 200.000 ₺ toplam bütçeli ve destek oranı % 75 olan bir projemiz olsun. Ödeme süreci şöyle olacaktır:</a:t>
            </a:r>
          </a:p>
        </p:txBody>
      </p:sp>
      <p:graphicFrame>
        <p:nvGraphicFramePr>
          <p:cNvPr id="9" name="8 Tablo"/>
          <p:cNvGraphicFramePr>
            <a:graphicFrameLocks noGrp="1"/>
          </p:cNvGraphicFramePr>
          <p:nvPr/>
        </p:nvGraphicFramePr>
        <p:xfrm>
          <a:off x="899592" y="2636912"/>
          <a:ext cx="1851634" cy="692043"/>
        </p:xfrm>
        <a:graphic>
          <a:graphicData uri="http://schemas.openxmlformats.org/drawingml/2006/table">
            <a:tbl>
              <a:tblPr firstRow="1" bandRow="1">
                <a:tableStyleId>{5C22544A-7EE6-4342-B048-85BDC9FD1C3A}</a:tableStyleId>
              </a:tblPr>
              <a:tblGrid>
                <a:gridCol w="1851634">
                  <a:extLst>
                    <a:ext uri="{9D8B030D-6E8A-4147-A177-3AD203B41FA5}">
                      <a16:colId xmlns:a16="http://schemas.microsoft.com/office/drawing/2014/main" val="20000"/>
                    </a:ext>
                  </a:extLst>
                </a:gridCol>
              </a:tblGrid>
              <a:tr h="692043">
                <a:tc>
                  <a:txBody>
                    <a:bodyPr/>
                    <a:lstStyle/>
                    <a:p>
                      <a:pPr algn="ctr"/>
                      <a:r>
                        <a:rPr lang="tr-TR" sz="2400" b="0" dirty="0">
                          <a:solidFill>
                            <a:schemeClr val="tx1"/>
                          </a:solidFill>
                        </a:rPr>
                        <a:t>Ön</a:t>
                      </a:r>
                    </a:p>
                  </a:txBody>
                  <a:tcPr anchor="ctr">
                    <a:solidFill>
                      <a:schemeClr val="tx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10" name="9 Tablo"/>
          <p:cNvGraphicFramePr>
            <a:graphicFrameLocks noGrp="1"/>
          </p:cNvGraphicFramePr>
          <p:nvPr/>
        </p:nvGraphicFramePr>
        <p:xfrm>
          <a:off x="899592" y="3356992"/>
          <a:ext cx="1851634" cy="692043"/>
        </p:xfrm>
        <a:graphic>
          <a:graphicData uri="http://schemas.openxmlformats.org/drawingml/2006/table">
            <a:tbl>
              <a:tblPr firstRow="1" bandRow="1">
                <a:tableStyleId>{5C22544A-7EE6-4342-B048-85BDC9FD1C3A}</a:tableStyleId>
              </a:tblPr>
              <a:tblGrid>
                <a:gridCol w="1851634">
                  <a:extLst>
                    <a:ext uri="{9D8B030D-6E8A-4147-A177-3AD203B41FA5}">
                      <a16:colId xmlns:a16="http://schemas.microsoft.com/office/drawing/2014/main" val="20000"/>
                    </a:ext>
                  </a:extLst>
                </a:gridCol>
              </a:tblGrid>
              <a:tr h="692043">
                <a:tc>
                  <a:txBody>
                    <a:bodyPr/>
                    <a:lstStyle/>
                    <a:p>
                      <a:pPr algn="ctr"/>
                      <a:r>
                        <a:rPr lang="tr-TR" sz="2400" b="0" dirty="0">
                          <a:solidFill>
                            <a:schemeClr val="tx1"/>
                          </a:solidFill>
                        </a:rPr>
                        <a:t>Ara</a:t>
                      </a:r>
                    </a:p>
                  </a:txBody>
                  <a:tcPr anchor="ctr">
                    <a:solidFill>
                      <a:schemeClr val="tx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11" name="10 Tablo"/>
          <p:cNvGraphicFramePr>
            <a:graphicFrameLocks noGrp="1"/>
          </p:cNvGraphicFramePr>
          <p:nvPr/>
        </p:nvGraphicFramePr>
        <p:xfrm>
          <a:off x="899592" y="4077072"/>
          <a:ext cx="1851634" cy="682563"/>
        </p:xfrm>
        <a:graphic>
          <a:graphicData uri="http://schemas.openxmlformats.org/drawingml/2006/table">
            <a:tbl>
              <a:tblPr firstRow="1" bandRow="1">
                <a:tableStyleId>{5C22544A-7EE6-4342-B048-85BDC9FD1C3A}</a:tableStyleId>
              </a:tblPr>
              <a:tblGrid>
                <a:gridCol w="1851634">
                  <a:extLst>
                    <a:ext uri="{9D8B030D-6E8A-4147-A177-3AD203B41FA5}">
                      <a16:colId xmlns:a16="http://schemas.microsoft.com/office/drawing/2014/main" val="20000"/>
                    </a:ext>
                  </a:extLst>
                </a:gridCol>
              </a:tblGrid>
              <a:tr h="682563">
                <a:tc>
                  <a:txBody>
                    <a:bodyPr/>
                    <a:lstStyle/>
                    <a:p>
                      <a:pPr algn="ctr"/>
                      <a:r>
                        <a:rPr lang="tr-TR" sz="2400" b="0" dirty="0">
                          <a:solidFill>
                            <a:schemeClr val="tx1"/>
                          </a:solidFill>
                        </a:rPr>
                        <a:t>Nihai</a:t>
                      </a:r>
                    </a:p>
                  </a:txBody>
                  <a:tcPr anchor="ctr">
                    <a:solidFill>
                      <a:schemeClr val="tx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12" name="11 Tablo"/>
          <p:cNvGraphicFramePr>
            <a:graphicFrameLocks noGrp="1"/>
          </p:cNvGraphicFramePr>
          <p:nvPr>
            <p:extLst>
              <p:ext uri="{D42A27DB-BD31-4B8C-83A1-F6EECF244321}">
                <p14:modId xmlns:p14="http://schemas.microsoft.com/office/powerpoint/2010/main" val="566885748"/>
              </p:ext>
            </p:extLst>
          </p:nvPr>
        </p:nvGraphicFramePr>
        <p:xfrm>
          <a:off x="899592" y="4797152"/>
          <a:ext cx="5184576" cy="625682"/>
        </p:xfrm>
        <a:graphic>
          <a:graphicData uri="http://schemas.openxmlformats.org/drawingml/2006/table">
            <a:tbl>
              <a:tblPr firstRow="1" bandRow="1">
                <a:tableStyleId>{5C22544A-7EE6-4342-B048-85BDC9FD1C3A}</a:tableStyleId>
              </a:tblPr>
              <a:tblGrid>
                <a:gridCol w="1851634">
                  <a:extLst>
                    <a:ext uri="{9D8B030D-6E8A-4147-A177-3AD203B41FA5}">
                      <a16:colId xmlns:a16="http://schemas.microsoft.com/office/drawing/2014/main" val="20000"/>
                    </a:ext>
                  </a:extLst>
                </a:gridCol>
                <a:gridCol w="1460734">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tblGrid>
              <a:tr h="625682">
                <a:tc>
                  <a:txBody>
                    <a:bodyPr/>
                    <a:lstStyle/>
                    <a:p>
                      <a:pPr algn="ctr"/>
                      <a:r>
                        <a:rPr lang="tr-TR" sz="2400" b="1" dirty="0">
                          <a:solidFill>
                            <a:schemeClr val="tx1"/>
                          </a:solidFill>
                        </a:rPr>
                        <a:t>Toplam</a:t>
                      </a:r>
                    </a:p>
                  </a:txBody>
                  <a:tcPr anchor="ctr">
                    <a:solidFill>
                      <a:schemeClr val="accent4">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2400" b="1" i="0" u="none" strike="noStrike" dirty="0">
                          <a:solidFill>
                            <a:srgbClr val="000000"/>
                          </a:solidFill>
                          <a:latin typeface="+mn-lt"/>
                        </a:rPr>
                        <a:t>100%</a:t>
                      </a:r>
                    </a:p>
                  </a:txBody>
                  <a:tcPr marL="8991" marR="8991" marT="8991" marB="0" anchor="ctr">
                    <a:solidFill>
                      <a:schemeClr val="accent4">
                        <a:lumMod val="60000"/>
                        <a:lumOff val="4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tr-TR" sz="2400" b="1" i="0" u="none" strike="noStrike" dirty="0">
                          <a:solidFill>
                            <a:srgbClr val="000000"/>
                          </a:solidFill>
                          <a:latin typeface="+mn-lt"/>
                        </a:rPr>
                        <a:t>150.000 TL</a:t>
                      </a:r>
                    </a:p>
                  </a:txBody>
                  <a:tcPr marL="8991" marR="8991" marT="8991" marB="0" anchor="ctr">
                    <a:solidFill>
                      <a:schemeClr val="accent4">
                        <a:lumMod val="60000"/>
                        <a:lumOff val="40000"/>
                      </a:schemeClr>
                    </a:solidFill>
                  </a:tcPr>
                </a:tc>
                <a:extLst>
                  <a:ext uri="{0D108BD9-81ED-4DB2-BD59-A6C34878D82A}">
                    <a16:rowId xmlns:a16="http://schemas.microsoft.com/office/drawing/2014/main" val="10000"/>
                  </a:ext>
                </a:extLst>
              </a:tr>
            </a:tbl>
          </a:graphicData>
        </a:graphic>
      </p:graphicFrame>
      <p:graphicFrame>
        <p:nvGraphicFramePr>
          <p:cNvPr id="17" name="16 Tablo"/>
          <p:cNvGraphicFramePr>
            <a:graphicFrameLocks noGrp="1"/>
          </p:cNvGraphicFramePr>
          <p:nvPr>
            <p:extLst>
              <p:ext uri="{D42A27DB-BD31-4B8C-83A1-F6EECF244321}">
                <p14:modId xmlns:p14="http://schemas.microsoft.com/office/powerpoint/2010/main" val="4248666729"/>
              </p:ext>
            </p:extLst>
          </p:nvPr>
        </p:nvGraphicFramePr>
        <p:xfrm>
          <a:off x="6084169" y="2636912"/>
          <a:ext cx="2016224" cy="692043"/>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0000"/>
                    </a:ext>
                  </a:extLst>
                </a:gridCol>
              </a:tblGrid>
              <a:tr h="692043">
                <a:tc>
                  <a:txBody>
                    <a:bodyPr/>
                    <a:lstStyle/>
                    <a:p>
                      <a:pPr algn="ctr" fontAlgn="b"/>
                      <a:r>
                        <a:rPr lang="tr-TR" sz="2000" b="0" i="0" u="none" strike="noStrike" baseline="0" dirty="0">
                          <a:solidFill>
                            <a:srgbClr val="000000"/>
                          </a:solidFill>
                          <a:latin typeface="Calibri"/>
                        </a:rPr>
                        <a:t>2</a:t>
                      </a:r>
                      <a:r>
                        <a:rPr lang="tr-TR" sz="2000" b="0" i="0" u="none" strike="noStrike" dirty="0">
                          <a:solidFill>
                            <a:srgbClr val="000000"/>
                          </a:solidFill>
                          <a:latin typeface="Calibri"/>
                        </a:rPr>
                        <a:t>0.000 </a:t>
                      </a:r>
                      <a:r>
                        <a:rPr lang="tr-TR" sz="2000" b="0" i="0" u="none" strike="noStrike" dirty="0">
                          <a:solidFill>
                            <a:srgbClr val="000000"/>
                          </a:solidFill>
                          <a:latin typeface="+mn-lt"/>
                        </a:rPr>
                        <a:t>₺</a:t>
                      </a:r>
                      <a:endParaRPr lang="tr-TR" sz="2000" b="0" i="0" u="none" strike="noStrike" dirty="0">
                        <a:solidFill>
                          <a:srgbClr val="000000"/>
                        </a:solidFill>
                        <a:latin typeface="Calibri"/>
                      </a:endParaRPr>
                    </a:p>
                  </a:txBody>
                  <a:tcPr marL="8991" marR="8991" marT="8991" marB="0" anchor="ctr"/>
                </a:tc>
                <a:extLst>
                  <a:ext uri="{0D108BD9-81ED-4DB2-BD59-A6C34878D82A}">
                    <a16:rowId xmlns:a16="http://schemas.microsoft.com/office/drawing/2014/main" val="10000"/>
                  </a:ext>
                </a:extLst>
              </a:tr>
            </a:tbl>
          </a:graphicData>
        </a:graphic>
      </p:graphicFrame>
      <p:graphicFrame>
        <p:nvGraphicFramePr>
          <p:cNvPr id="18" name="17 Tablo"/>
          <p:cNvGraphicFramePr>
            <a:graphicFrameLocks noGrp="1"/>
          </p:cNvGraphicFramePr>
          <p:nvPr>
            <p:extLst>
              <p:ext uri="{D42A27DB-BD31-4B8C-83A1-F6EECF244321}">
                <p14:modId xmlns:p14="http://schemas.microsoft.com/office/powerpoint/2010/main" val="3720302886"/>
              </p:ext>
            </p:extLst>
          </p:nvPr>
        </p:nvGraphicFramePr>
        <p:xfrm>
          <a:off x="4211960" y="2636912"/>
          <a:ext cx="1872208" cy="692043"/>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tblGrid>
              <a:tr h="692043">
                <a:tc>
                  <a:txBody>
                    <a:bodyPr/>
                    <a:lstStyle/>
                    <a:p>
                      <a:pPr algn="ctr" fontAlgn="b"/>
                      <a:r>
                        <a:rPr lang="tr-TR" sz="2000" b="0" i="0" u="none" strike="noStrike" baseline="0" dirty="0">
                          <a:solidFill>
                            <a:srgbClr val="000000"/>
                          </a:solidFill>
                          <a:latin typeface="Calibri"/>
                        </a:rPr>
                        <a:t>6</a:t>
                      </a:r>
                      <a:r>
                        <a:rPr lang="tr-TR" sz="2000" b="0" i="0" u="none" strike="noStrike" dirty="0">
                          <a:solidFill>
                            <a:srgbClr val="000000"/>
                          </a:solidFill>
                          <a:latin typeface="Calibri"/>
                        </a:rPr>
                        <a:t>0.000 </a:t>
                      </a:r>
                      <a:r>
                        <a:rPr lang="tr-TR" sz="2000" b="0" i="0" u="none" strike="noStrike" dirty="0">
                          <a:solidFill>
                            <a:srgbClr val="000000"/>
                          </a:solidFill>
                          <a:latin typeface="+mn-lt"/>
                        </a:rPr>
                        <a:t>₺</a:t>
                      </a:r>
                      <a:endParaRPr lang="tr-TR" sz="2000" b="0" i="0" u="none" strike="noStrike" dirty="0">
                        <a:solidFill>
                          <a:srgbClr val="000000"/>
                        </a:solidFill>
                        <a:latin typeface="Calibri"/>
                      </a:endParaRPr>
                    </a:p>
                  </a:txBody>
                  <a:tcPr marL="8991" marR="8991" marT="8991" marB="0" anchor="ctr">
                    <a:solidFill>
                      <a:schemeClr val="tx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19" name="18 Tablo"/>
          <p:cNvGraphicFramePr>
            <a:graphicFrameLocks noGrp="1"/>
          </p:cNvGraphicFramePr>
          <p:nvPr/>
        </p:nvGraphicFramePr>
        <p:xfrm>
          <a:off x="2771800" y="2636912"/>
          <a:ext cx="1440159" cy="692043"/>
        </p:xfrm>
        <a:graphic>
          <a:graphicData uri="http://schemas.openxmlformats.org/drawingml/2006/table">
            <a:tbl>
              <a:tblPr firstRow="1" bandRow="1">
                <a:tableStyleId>{5C22544A-7EE6-4342-B048-85BDC9FD1C3A}</a:tableStyleId>
              </a:tblPr>
              <a:tblGrid>
                <a:gridCol w="1440159">
                  <a:extLst>
                    <a:ext uri="{9D8B030D-6E8A-4147-A177-3AD203B41FA5}">
                      <a16:colId xmlns:a16="http://schemas.microsoft.com/office/drawing/2014/main" val="20000"/>
                    </a:ext>
                  </a:extLst>
                </a:gridCol>
              </a:tblGrid>
              <a:tr h="692043">
                <a:tc>
                  <a:txBody>
                    <a:bodyPr/>
                    <a:lstStyle/>
                    <a:p>
                      <a:pPr algn="ctr" fontAlgn="b"/>
                      <a:r>
                        <a:rPr lang="tr-TR" sz="2000" b="0" i="0" u="none" strike="noStrike" dirty="0">
                          <a:solidFill>
                            <a:srgbClr val="000000"/>
                          </a:solidFill>
                          <a:latin typeface="+mn-lt"/>
                        </a:rPr>
                        <a:t>40%</a:t>
                      </a:r>
                    </a:p>
                  </a:txBody>
                  <a:tcPr marL="8991" marR="8991" marT="8991" marB="0" anchor="ctr">
                    <a:solidFill>
                      <a:schemeClr val="tx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20" name="19 Tablo"/>
          <p:cNvGraphicFramePr>
            <a:graphicFrameLocks noGrp="1"/>
          </p:cNvGraphicFramePr>
          <p:nvPr>
            <p:extLst>
              <p:ext uri="{D42A27DB-BD31-4B8C-83A1-F6EECF244321}">
                <p14:modId xmlns:p14="http://schemas.microsoft.com/office/powerpoint/2010/main" val="1330665043"/>
              </p:ext>
            </p:extLst>
          </p:nvPr>
        </p:nvGraphicFramePr>
        <p:xfrm>
          <a:off x="6084169" y="3356992"/>
          <a:ext cx="2016224" cy="692043"/>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0000"/>
                    </a:ext>
                  </a:extLst>
                </a:gridCol>
              </a:tblGrid>
              <a:tr h="692043">
                <a:tc>
                  <a:txBody>
                    <a:bodyPr/>
                    <a:lstStyle/>
                    <a:p>
                      <a:pPr algn="ctr" fontAlgn="b"/>
                      <a:r>
                        <a:rPr lang="tr-TR" sz="2000" b="0" i="0" u="none" strike="noStrike" dirty="0">
                          <a:solidFill>
                            <a:srgbClr val="000000"/>
                          </a:solidFill>
                          <a:latin typeface="Calibri"/>
                        </a:rPr>
                        <a:t>20.000 </a:t>
                      </a:r>
                      <a:r>
                        <a:rPr lang="tr-TR" sz="2000" b="0" i="0" u="none" strike="noStrike" dirty="0">
                          <a:solidFill>
                            <a:srgbClr val="000000"/>
                          </a:solidFill>
                          <a:latin typeface="+mn-lt"/>
                        </a:rPr>
                        <a:t>₺</a:t>
                      </a:r>
                      <a:endParaRPr lang="tr-TR" sz="2000" b="0" i="0" u="none" strike="noStrike" dirty="0">
                        <a:solidFill>
                          <a:srgbClr val="000000"/>
                        </a:solidFill>
                        <a:latin typeface="Calibri"/>
                      </a:endParaRPr>
                    </a:p>
                  </a:txBody>
                  <a:tcPr marL="8991" marR="8991" marT="8991" marB="0" anchor="ctr"/>
                </a:tc>
                <a:extLst>
                  <a:ext uri="{0D108BD9-81ED-4DB2-BD59-A6C34878D82A}">
                    <a16:rowId xmlns:a16="http://schemas.microsoft.com/office/drawing/2014/main" val="10000"/>
                  </a:ext>
                </a:extLst>
              </a:tr>
            </a:tbl>
          </a:graphicData>
        </a:graphic>
      </p:graphicFrame>
      <p:graphicFrame>
        <p:nvGraphicFramePr>
          <p:cNvPr id="21" name="20 Tablo"/>
          <p:cNvGraphicFramePr>
            <a:graphicFrameLocks noGrp="1"/>
          </p:cNvGraphicFramePr>
          <p:nvPr>
            <p:extLst>
              <p:ext uri="{D42A27DB-BD31-4B8C-83A1-F6EECF244321}">
                <p14:modId xmlns:p14="http://schemas.microsoft.com/office/powerpoint/2010/main" val="4219463751"/>
              </p:ext>
            </p:extLst>
          </p:nvPr>
        </p:nvGraphicFramePr>
        <p:xfrm>
          <a:off x="4211960" y="3356992"/>
          <a:ext cx="1872208" cy="692043"/>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tblGrid>
              <a:tr h="692043">
                <a:tc>
                  <a:txBody>
                    <a:bodyPr/>
                    <a:lstStyle/>
                    <a:p>
                      <a:pPr algn="ctr" fontAlgn="b"/>
                      <a:r>
                        <a:rPr lang="tr-TR" sz="2000" b="0" i="0" u="none" strike="noStrike" baseline="0" dirty="0">
                          <a:solidFill>
                            <a:srgbClr val="000000"/>
                          </a:solidFill>
                          <a:latin typeface="Calibri"/>
                        </a:rPr>
                        <a:t>60</a:t>
                      </a:r>
                      <a:r>
                        <a:rPr lang="tr-TR" sz="2000" b="0" i="0" u="none" strike="noStrike" dirty="0">
                          <a:solidFill>
                            <a:srgbClr val="000000"/>
                          </a:solidFill>
                          <a:latin typeface="Calibri"/>
                        </a:rPr>
                        <a:t>.000 </a:t>
                      </a:r>
                      <a:r>
                        <a:rPr lang="tr-TR" sz="2000" b="0" i="0" u="none" strike="noStrike" dirty="0">
                          <a:solidFill>
                            <a:srgbClr val="000000"/>
                          </a:solidFill>
                          <a:latin typeface="+mn-lt"/>
                        </a:rPr>
                        <a:t>₺</a:t>
                      </a:r>
                      <a:endParaRPr lang="tr-TR" sz="2000" b="0" i="0" u="none" strike="noStrike" dirty="0">
                        <a:solidFill>
                          <a:srgbClr val="000000"/>
                        </a:solidFill>
                        <a:latin typeface="Calibri"/>
                      </a:endParaRPr>
                    </a:p>
                  </a:txBody>
                  <a:tcPr marL="8991" marR="8991" marT="8991" marB="0" anchor="ctr">
                    <a:solidFill>
                      <a:schemeClr val="tx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22" name="21 Tablo"/>
          <p:cNvGraphicFramePr>
            <a:graphicFrameLocks noGrp="1"/>
          </p:cNvGraphicFramePr>
          <p:nvPr>
            <p:extLst>
              <p:ext uri="{D42A27DB-BD31-4B8C-83A1-F6EECF244321}">
                <p14:modId xmlns:p14="http://schemas.microsoft.com/office/powerpoint/2010/main" val="1715409914"/>
              </p:ext>
            </p:extLst>
          </p:nvPr>
        </p:nvGraphicFramePr>
        <p:xfrm>
          <a:off x="2771800" y="3356992"/>
          <a:ext cx="1440159" cy="692043"/>
        </p:xfrm>
        <a:graphic>
          <a:graphicData uri="http://schemas.openxmlformats.org/drawingml/2006/table">
            <a:tbl>
              <a:tblPr firstRow="1" bandRow="1">
                <a:tableStyleId>{5C22544A-7EE6-4342-B048-85BDC9FD1C3A}</a:tableStyleId>
              </a:tblPr>
              <a:tblGrid>
                <a:gridCol w="1440159">
                  <a:extLst>
                    <a:ext uri="{9D8B030D-6E8A-4147-A177-3AD203B41FA5}">
                      <a16:colId xmlns:a16="http://schemas.microsoft.com/office/drawing/2014/main" val="20000"/>
                    </a:ext>
                  </a:extLst>
                </a:gridCol>
              </a:tblGrid>
              <a:tr h="692043">
                <a:tc>
                  <a:txBody>
                    <a:bodyPr/>
                    <a:lstStyle/>
                    <a:p>
                      <a:pPr algn="ctr" fontAlgn="b"/>
                      <a:r>
                        <a:rPr lang="tr-TR" sz="2000" b="0" i="0" u="none" strike="noStrike" dirty="0">
                          <a:solidFill>
                            <a:srgbClr val="000000"/>
                          </a:solidFill>
                          <a:latin typeface="+mn-lt"/>
                        </a:rPr>
                        <a:t>40%</a:t>
                      </a:r>
                    </a:p>
                  </a:txBody>
                  <a:tcPr marL="8991" marR="8991" marT="8991" marB="0" anchor="ctr">
                    <a:solidFill>
                      <a:schemeClr val="tx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23" name="22 Tablo"/>
          <p:cNvGraphicFramePr>
            <a:graphicFrameLocks noGrp="1"/>
          </p:cNvGraphicFramePr>
          <p:nvPr>
            <p:extLst>
              <p:ext uri="{D42A27DB-BD31-4B8C-83A1-F6EECF244321}">
                <p14:modId xmlns:p14="http://schemas.microsoft.com/office/powerpoint/2010/main" val="1616208995"/>
              </p:ext>
            </p:extLst>
          </p:nvPr>
        </p:nvGraphicFramePr>
        <p:xfrm>
          <a:off x="6084169" y="4077072"/>
          <a:ext cx="2016224" cy="692043"/>
        </p:xfrm>
        <a:graphic>
          <a:graphicData uri="http://schemas.openxmlformats.org/drawingml/2006/table">
            <a:tbl>
              <a:tblPr firstRow="1" bandRow="1">
                <a:tableStyleId>{5C22544A-7EE6-4342-B048-85BDC9FD1C3A}</a:tableStyleId>
              </a:tblPr>
              <a:tblGrid>
                <a:gridCol w="2016224">
                  <a:extLst>
                    <a:ext uri="{9D8B030D-6E8A-4147-A177-3AD203B41FA5}">
                      <a16:colId xmlns:a16="http://schemas.microsoft.com/office/drawing/2014/main" val="20000"/>
                    </a:ext>
                  </a:extLst>
                </a:gridCol>
              </a:tblGrid>
              <a:tr h="692043">
                <a:tc>
                  <a:txBody>
                    <a:bodyPr/>
                    <a:lstStyle/>
                    <a:p>
                      <a:pPr algn="ctr" fontAlgn="b"/>
                      <a:r>
                        <a:rPr lang="tr-TR" sz="2000" b="0" i="0" u="none" strike="noStrike" dirty="0">
                          <a:solidFill>
                            <a:srgbClr val="000000"/>
                          </a:solidFill>
                          <a:latin typeface="+mn-lt"/>
                        </a:rPr>
                        <a:t>10.000 ₺</a:t>
                      </a:r>
                    </a:p>
                  </a:txBody>
                  <a:tcPr marL="8991" marR="8991" marT="8991" marB="0" anchor="ctr"/>
                </a:tc>
                <a:extLst>
                  <a:ext uri="{0D108BD9-81ED-4DB2-BD59-A6C34878D82A}">
                    <a16:rowId xmlns:a16="http://schemas.microsoft.com/office/drawing/2014/main" val="10000"/>
                  </a:ext>
                </a:extLst>
              </a:tr>
            </a:tbl>
          </a:graphicData>
        </a:graphic>
      </p:graphicFrame>
      <p:graphicFrame>
        <p:nvGraphicFramePr>
          <p:cNvPr id="24" name="23 Tablo"/>
          <p:cNvGraphicFramePr>
            <a:graphicFrameLocks noGrp="1"/>
          </p:cNvGraphicFramePr>
          <p:nvPr>
            <p:extLst>
              <p:ext uri="{D42A27DB-BD31-4B8C-83A1-F6EECF244321}">
                <p14:modId xmlns:p14="http://schemas.microsoft.com/office/powerpoint/2010/main" val="1470908756"/>
              </p:ext>
            </p:extLst>
          </p:nvPr>
        </p:nvGraphicFramePr>
        <p:xfrm>
          <a:off x="4211960" y="4077072"/>
          <a:ext cx="1872208" cy="692043"/>
        </p:xfrm>
        <a:graphic>
          <a:graphicData uri="http://schemas.openxmlformats.org/drawingml/2006/table">
            <a:tbl>
              <a:tblPr firstRow="1" bandRow="1">
                <a:tableStyleId>{5C22544A-7EE6-4342-B048-85BDC9FD1C3A}</a:tableStyleId>
              </a:tblPr>
              <a:tblGrid>
                <a:gridCol w="1872208">
                  <a:extLst>
                    <a:ext uri="{9D8B030D-6E8A-4147-A177-3AD203B41FA5}">
                      <a16:colId xmlns:a16="http://schemas.microsoft.com/office/drawing/2014/main" val="20000"/>
                    </a:ext>
                  </a:extLst>
                </a:gridCol>
              </a:tblGrid>
              <a:tr h="692043">
                <a:tc>
                  <a:txBody>
                    <a:bodyPr/>
                    <a:lstStyle/>
                    <a:p>
                      <a:pPr algn="ctr" fontAlgn="b"/>
                      <a:r>
                        <a:rPr lang="tr-TR" sz="2000" b="0" i="0" u="none" strike="noStrike" baseline="0" dirty="0">
                          <a:solidFill>
                            <a:srgbClr val="000000"/>
                          </a:solidFill>
                          <a:latin typeface="Calibri"/>
                        </a:rPr>
                        <a:t>3</a:t>
                      </a:r>
                      <a:r>
                        <a:rPr lang="tr-TR" sz="2000" b="0" i="0" u="none" strike="noStrike" dirty="0">
                          <a:solidFill>
                            <a:srgbClr val="000000"/>
                          </a:solidFill>
                          <a:latin typeface="Calibri"/>
                        </a:rPr>
                        <a:t>0.000 ₺</a:t>
                      </a:r>
                    </a:p>
                  </a:txBody>
                  <a:tcPr marL="8991" marR="8991" marT="8991" marB="0" anchor="ctr">
                    <a:solidFill>
                      <a:schemeClr val="tx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25" name="24 Tablo"/>
          <p:cNvGraphicFramePr>
            <a:graphicFrameLocks noGrp="1"/>
          </p:cNvGraphicFramePr>
          <p:nvPr>
            <p:extLst>
              <p:ext uri="{D42A27DB-BD31-4B8C-83A1-F6EECF244321}">
                <p14:modId xmlns:p14="http://schemas.microsoft.com/office/powerpoint/2010/main" val="1789277050"/>
              </p:ext>
            </p:extLst>
          </p:nvPr>
        </p:nvGraphicFramePr>
        <p:xfrm>
          <a:off x="2771800" y="4077072"/>
          <a:ext cx="1440159" cy="692043"/>
        </p:xfrm>
        <a:graphic>
          <a:graphicData uri="http://schemas.openxmlformats.org/drawingml/2006/table">
            <a:tbl>
              <a:tblPr firstRow="1" bandRow="1">
                <a:tableStyleId>{5C22544A-7EE6-4342-B048-85BDC9FD1C3A}</a:tableStyleId>
              </a:tblPr>
              <a:tblGrid>
                <a:gridCol w="1440159">
                  <a:extLst>
                    <a:ext uri="{9D8B030D-6E8A-4147-A177-3AD203B41FA5}">
                      <a16:colId xmlns:a16="http://schemas.microsoft.com/office/drawing/2014/main" val="20000"/>
                    </a:ext>
                  </a:extLst>
                </a:gridCol>
              </a:tblGrid>
              <a:tr h="692043">
                <a:tc>
                  <a:txBody>
                    <a:bodyPr/>
                    <a:lstStyle/>
                    <a:p>
                      <a:pPr algn="ctr" fontAlgn="b"/>
                      <a:r>
                        <a:rPr lang="tr-TR" sz="2000" b="0" i="0" u="none" strike="noStrike" dirty="0">
                          <a:solidFill>
                            <a:srgbClr val="000000"/>
                          </a:solidFill>
                          <a:latin typeface="+mn-lt"/>
                        </a:rPr>
                        <a:t>20%</a:t>
                      </a:r>
                    </a:p>
                  </a:txBody>
                  <a:tcPr marL="8991" marR="8991" marT="8991" marB="0" anchor="ctr">
                    <a:solidFill>
                      <a:schemeClr val="tx2">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26" name="22 Tablo">
            <a:extLst>
              <a:ext uri="{FF2B5EF4-FFF2-40B4-BE49-F238E27FC236}">
                <a16:creationId xmlns:a16="http://schemas.microsoft.com/office/drawing/2014/main" id="{317D1278-B5FC-45B3-ACAB-B98426046D9C}"/>
              </a:ext>
            </a:extLst>
          </p:cNvPr>
          <p:cNvGraphicFramePr>
            <a:graphicFrameLocks noGrp="1"/>
          </p:cNvGraphicFramePr>
          <p:nvPr>
            <p:extLst>
              <p:ext uri="{D42A27DB-BD31-4B8C-83A1-F6EECF244321}">
                <p14:modId xmlns:p14="http://schemas.microsoft.com/office/powerpoint/2010/main" val="1885763351"/>
              </p:ext>
            </p:extLst>
          </p:nvPr>
        </p:nvGraphicFramePr>
        <p:xfrm>
          <a:off x="6084168" y="4797153"/>
          <a:ext cx="2016225" cy="625681"/>
        </p:xfrm>
        <a:graphic>
          <a:graphicData uri="http://schemas.openxmlformats.org/drawingml/2006/table">
            <a:tbl>
              <a:tblPr firstRow="1" bandRow="1">
                <a:tableStyleId>{5C22544A-7EE6-4342-B048-85BDC9FD1C3A}</a:tableStyleId>
              </a:tblPr>
              <a:tblGrid>
                <a:gridCol w="2016225">
                  <a:extLst>
                    <a:ext uri="{9D8B030D-6E8A-4147-A177-3AD203B41FA5}">
                      <a16:colId xmlns:a16="http://schemas.microsoft.com/office/drawing/2014/main" val="20000"/>
                    </a:ext>
                  </a:extLst>
                </a:gridCol>
              </a:tblGrid>
              <a:tr h="625681">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kumimoji="0" lang="tr-TR" sz="2400" b="1" i="0" u="none" strike="noStrike" kern="1200" dirty="0">
                          <a:solidFill>
                            <a:srgbClr val="000000"/>
                          </a:solidFill>
                          <a:latin typeface="+mn-lt"/>
                          <a:ea typeface="+mn-ea"/>
                          <a:cs typeface="+mn-cs"/>
                        </a:rPr>
                        <a:t>50.000 ₺</a:t>
                      </a:r>
                    </a:p>
                  </a:txBody>
                  <a:tcPr marL="8991" marR="8991" marT="8991" marB="0" anchor="ctr">
                    <a:solidFill>
                      <a:schemeClr val="accent4">
                        <a:lumMod val="60000"/>
                        <a:lumOff val="40000"/>
                      </a:schemeClr>
                    </a:solidFill>
                  </a:tcPr>
                </a:tc>
                <a:extLst>
                  <a:ext uri="{0D108BD9-81ED-4DB2-BD59-A6C34878D82A}">
                    <a16:rowId xmlns:a16="http://schemas.microsoft.com/office/drawing/2014/main" val="10000"/>
                  </a:ext>
                </a:extLst>
              </a:tr>
            </a:tbl>
          </a:graphicData>
        </a:graphic>
      </p:graphicFrame>
      <p:pic>
        <p:nvPicPr>
          <p:cNvPr id="27" name="Resim 26">
            <a:extLst>
              <a:ext uri="{FF2B5EF4-FFF2-40B4-BE49-F238E27FC236}">
                <a16:creationId xmlns:a16="http://schemas.microsoft.com/office/drawing/2014/main" id="{46377AF8-5385-43A8-9501-0CC55E72EE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28" name="Resim 27">
            <a:extLst>
              <a:ext uri="{FF2B5EF4-FFF2-40B4-BE49-F238E27FC236}">
                <a16:creationId xmlns:a16="http://schemas.microsoft.com/office/drawing/2014/main" id="{7D6DDD95-0216-4755-9494-F6E320CAEF4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4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a:xfrm>
            <a:off x="179512" y="908720"/>
            <a:ext cx="8229600" cy="648072"/>
          </a:xfrm>
        </p:spPr>
        <p:txBody>
          <a:bodyPr/>
          <a:lstStyle/>
          <a:p>
            <a:pPr algn="ctr" eaLnBrk="1" hangingPunct="1">
              <a:defRPr/>
            </a:pPr>
            <a:r>
              <a:rPr lang="tr-TR" sz="2800" dirty="0">
                <a:solidFill>
                  <a:schemeClr val="accent1">
                    <a:lumMod val="75000"/>
                  </a:schemeClr>
                </a:solidFill>
              </a:rPr>
              <a:t>Ödemelerle İlgili Genel Esaslar</a:t>
            </a:r>
          </a:p>
        </p:txBody>
      </p:sp>
      <p:sp>
        <p:nvSpPr>
          <p:cNvPr id="171011" name="Rectangle 3"/>
          <p:cNvSpPr>
            <a:spLocks noGrp="1" noChangeArrowheads="1"/>
          </p:cNvSpPr>
          <p:nvPr>
            <p:ph type="body" idx="1"/>
          </p:nvPr>
        </p:nvSpPr>
        <p:spPr>
          <a:xfrm>
            <a:off x="323528" y="1844824"/>
            <a:ext cx="8496944" cy="4248472"/>
          </a:xfrm>
        </p:spPr>
        <p:txBody>
          <a:bodyPr>
            <a:noAutofit/>
          </a:bodyPr>
          <a:lstStyle/>
          <a:p>
            <a:pPr marL="450850" indent="-450850" algn="just">
              <a:buFontTx/>
              <a:buAutoNum type="arabicPeriod"/>
              <a:defRPr/>
            </a:pPr>
            <a:r>
              <a:rPr lang="tr-TR" sz="2400" dirty="0"/>
              <a:t>Ödeme talepleri sözleşmeye bağlanmış faaliyet takvimine göre yapılır.</a:t>
            </a:r>
          </a:p>
          <a:p>
            <a:pPr marL="450850" indent="-450850" algn="just" eaLnBrk="1" hangingPunct="1">
              <a:buFontTx/>
              <a:buAutoNum type="arabicPeriod"/>
              <a:defRPr/>
            </a:pPr>
            <a:r>
              <a:rPr lang="tr-TR" sz="2400" dirty="0"/>
              <a:t>Ödeme yararlanıcının ödeme talebine istinaden yapılır.</a:t>
            </a:r>
          </a:p>
          <a:p>
            <a:pPr marL="450850" indent="-450850" algn="just">
              <a:buFontTx/>
              <a:buAutoNum type="arabicPeriod"/>
              <a:defRPr/>
            </a:pPr>
            <a:r>
              <a:rPr lang="tr-TR" sz="2400" dirty="0"/>
              <a:t>Ödeme talebinde bulunulması ajansın ödeme yapacağı anlamına gelmez.</a:t>
            </a:r>
          </a:p>
          <a:p>
            <a:pPr marL="450850" indent="-450850" algn="just" eaLnBrk="1" hangingPunct="1">
              <a:buFontTx/>
              <a:buAutoNum type="arabicPeriod"/>
              <a:defRPr/>
            </a:pPr>
            <a:r>
              <a:rPr lang="tr-TR" sz="2400" dirty="0"/>
              <a:t>Ödemelerin hak edilmesi için usulüne uygun harcanması gerekir.</a:t>
            </a:r>
          </a:p>
          <a:p>
            <a:pPr marL="450850" indent="-450850" algn="just">
              <a:buFontTx/>
              <a:buAutoNum type="arabicPeriod"/>
              <a:defRPr/>
            </a:pPr>
            <a:r>
              <a:rPr lang="tr-TR" sz="2400" dirty="0"/>
              <a:t>Projeye ilişkin tüm ödemeler proje hesabından  ilgili yüklenicilerin hesabına transfer şeklinde yapılmalıdır.</a:t>
            </a:r>
          </a:p>
          <a:p>
            <a:pPr marL="0" indent="0" algn="just">
              <a:buNone/>
              <a:defRPr/>
            </a:pPr>
            <a:endParaRPr lang="tr-TR" sz="2400" dirty="0"/>
          </a:p>
        </p:txBody>
      </p:sp>
      <p:pic>
        <p:nvPicPr>
          <p:cNvPr id="4" name="Resim 3">
            <a:extLst>
              <a:ext uri="{FF2B5EF4-FFF2-40B4-BE49-F238E27FC236}">
                <a16:creationId xmlns:a16="http://schemas.microsoft.com/office/drawing/2014/main" id="{AF6D997A-CAF1-40F5-A024-0925BF346C2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5" name="Resim 4">
            <a:extLst>
              <a:ext uri="{FF2B5EF4-FFF2-40B4-BE49-F238E27FC236}">
                <a16:creationId xmlns:a16="http://schemas.microsoft.com/office/drawing/2014/main" id="{39E41518-E2C3-4478-B8CE-9B370830D9B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46.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484784"/>
            <a:ext cx="8229600" cy="1800200"/>
          </a:xfrm>
        </p:spPr>
        <p:txBody>
          <a:bodyPr rtlCol="0">
            <a:noAutofit/>
          </a:bodyPr>
          <a:lstStyle/>
          <a:p>
            <a:pPr lvl="1" algn="just" eaLnBrk="1" fontAlgn="auto" hangingPunct="1">
              <a:spcAft>
                <a:spcPts val="0"/>
              </a:spcAft>
              <a:buFont typeface="Arial" pitchFamily="34" charset="0"/>
              <a:buChar char="–"/>
              <a:defRPr/>
            </a:pPr>
            <a:r>
              <a:rPr lang="tr-TR" sz="2400" dirty="0">
                <a:solidFill>
                  <a:srgbClr val="2D5559"/>
                </a:solidFill>
              </a:rPr>
              <a:t>Sözleşme imzasından sonraki 45 gün içinde yapılacak ilk izleme ziyareti sonrasında,</a:t>
            </a:r>
          </a:p>
          <a:p>
            <a:pPr lvl="1" algn="just">
              <a:buFont typeface="Arial" pitchFamily="34" charset="0"/>
              <a:buChar char="–"/>
              <a:defRPr/>
            </a:pPr>
            <a:r>
              <a:rPr lang="tr-TR" sz="2400" dirty="0">
                <a:solidFill>
                  <a:srgbClr val="2D5559"/>
                </a:solidFill>
              </a:rPr>
              <a:t>Risk değerlendirmesine göre tüm mali destek programları için </a:t>
            </a:r>
            <a:r>
              <a:rPr lang="tr-TR" sz="2400" b="1" u="sng" dirty="0">
                <a:solidFill>
                  <a:srgbClr val="2D5559"/>
                </a:solidFill>
              </a:rPr>
              <a:t>desteğin %40’ı </a:t>
            </a:r>
            <a:r>
              <a:rPr lang="tr-TR" sz="2400" dirty="0">
                <a:solidFill>
                  <a:srgbClr val="2D5559"/>
                </a:solidFill>
              </a:rPr>
              <a:t>Proje hesabına yatırılır.</a:t>
            </a:r>
          </a:p>
        </p:txBody>
      </p:sp>
      <p:sp>
        <p:nvSpPr>
          <p:cNvPr id="4" name="3 Dikdörtgen"/>
          <p:cNvSpPr/>
          <p:nvPr/>
        </p:nvSpPr>
        <p:spPr>
          <a:xfrm>
            <a:off x="2051720" y="961564"/>
            <a:ext cx="4572000" cy="523220"/>
          </a:xfrm>
          <a:prstGeom prst="rect">
            <a:avLst/>
          </a:prstGeom>
        </p:spPr>
        <p:txBody>
          <a:bodyPr>
            <a:spAutoFit/>
          </a:bodyPr>
          <a:lstStyle/>
          <a:p>
            <a:pPr algn="ctr"/>
            <a:r>
              <a:rPr lang="tr-TR" sz="2800" b="1" dirty="0">
                <a:solidFill>
                  <a:prstClr val="black"/>
                </a:solidFill>
              </a:rPr>
              <a:t>ÖN ÖDEME</a:t>
            </a:r>
          </a:p>
        </p:txBody>
      </p:sp>
      <p:sp>
        <p:nvSpPr>
          <p:cNvPr id="5" name="3 Dikdörtgen">
            <a:extLst>
              <a:ext uri="{FF2B5EF4-FFF2-40B4-BE49-F238E27FC236}">
                <a16:creationId xmlns:a16="http://schemas.microsoft.com/office/drawing/2014/main" id="{9254AA4B-33A0-4CF9-9EDC-60939C600E52}"/>
              </a:ext>
            </a:extLst>
          </p:cNvPr>
          <p:cNvSpPr/>
          <p:nvPr/>
        </p:nvSpPr>
        <p:spPr>
          <a:xfrm>
            <a:off x="1979712" y="3265820"/>
            <a:ext cx="4572000" cy="523220"/>
          </a:xfrm>
          <a:prstGeom prst="rect">
            <a:avLst/>
          </a:prstGeom>
        </p:spPr>
        <p:txBody>
          <a:bodyPr>
            <a:spAutoFit/>
          </a:bodyPr>
          <a:lstStyle/>
          <a:p>
            <a:pPr algn="ctr"/>
            <a:r>
              <a:rPr lang="tr-TR" sz="2800" b="1" dirty="0">
                <a:solidFill>
                  <a:prstClr val="black"/>
                </a:solidFill>
              </a:rPr>
              <a:t>ARA ÖDEME</a:t>
            </a:r>
          </a:p>
        </p:txBody>
      </p:sp>
      <p:sp>
        <p:nvSpPr>
          <p:cNvPr id="6" name="2 İçerik Yer Tutucusu">
            <a:extLst>
              <a:ext uri="{FF2B5EF4-FFF2-40B4-BE49-F238E27FC236}">
                <a16:creationId xmlns:a16="http://schemas.microsoft.com/office/drawing/2014/main" id="{3E564B74-EB4A-454F-BF8A-72615AD4045C}"/>
              </a:ext>
            </a:extLst>
          </p:cNvPr>
          <p:cNvSpPr txBox="1">
            <a:spLocks/>
          </p:cNvSpPr>
          <p:nvPr/>
        </p:nvSpPr>
        <p:spPr>
          <a:xfrm>
            <a:off x="557300" y="3789040"/>
            <a:ext cx="7560840" cy="1584176"/>
          </a:xfrm>
          <a:prstGeom prst="rect">
            <a:avLst/>
          </a:prstGeom>
        </p:spPr>
        <p:txBody>
          <a:bodyPr vert="horz" rtlCol="0">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533400" lvl="1" indent="-501650" algn="just">
              <a:buFont typeface="Arial" pitchFamily="34" charset="0"/>
              <a:buChar char="–"/>
              <a:defRPr/>
            </a:pPr>
            <a:r>
              <a:rPr lang="tr-TR" sz="2200" dirty="0"/>
              <a:t>Ödeme talebine istinaden hak ediş usulüne göre yapılır.</a:t>
            </a:r>
          </a:p>
          <a:p>
            <a:pPr marL="533400" lvl="1" indent="-501650" algn="just">
              <a:buFont typeface="Arial" pitchFamily="34" charset="0"/>
              <a:buChar char="–"/>
              <a:defRPr/>
            </a:pPr>
            <a:r>
              <a:rPr lang="tr-TR" sz="2200" dirty="0"/>
              <a:t>Sözleşmede belirlenen dönemde,</a:t>
            </a:r>
          </a:p>
          <a:p>
            <a:pPr marL="533400" lvl="1" indent="-501650" algn="just">
              <a:buFont typeface="Arial" pitchFamily="34" charset="0"/>
              <a:buChar char="–"/>
              <a:defRPr/>
            </a:pPr>
            <a:r>
              <a:rPr lang="tr-TR" sz="2200" dirty="0"/>
              <a:t>Sunulan </a:t>
            </a:r>
            <a:r>
              <a:rPr lang="tr-TR" sz="2200" dirty="0">
                <a:solidFill>
                  <a:schemeClr val="tx1"/>
                </a:solidFill>
              </a:rPr>
              <a:t>Ara Raporun </a:t>
            </a:r>
            <a:r>
              <a:rPr lang="tr-TR" sz="2200" dirty="0"/>
              <a:t>incelenmesi ve uygun bulunup onaylanmasına bağlıdır.</a:t>
            </a:r>
          </a:p>
        </p:txBody>
      </p:sp>
      <p:pic>
        <p:nvPicPr>
          <p:cNvPr id="7" name="Resim 6">
            <a:extLst>
              <a:ext uri="{FF2B5EF4-FFF2-40B4-BE49-F238E27FC236}">
                <a16:creationId xmlns:a16="http://schemas.microsoft.com/office/drawing/2014/main" id="{49BDFDFD-C4F2-4378-AC7B-0BFC945EBA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FB0B48A7-D8C3-4D52-B529-70C961B4C6E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47.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3" name="2 İçerik Yer Tutucusu"/>
          <p:cNvSpPr>
            <a:spLocks noGrp="1"/>
          </p:cNvSpPr>
          <p:nvPr>
            <p:ph idx="1"/>
          </p:nvPr>
        </p:nvSpPr>
        <p:spPr>
          <a:xfrm>
            <a:off x="539552" y="1124744"/>
            <a:ext cx="8229600" cy="4824536"/>
          </a:xfrm>
        </p:spPr>
        <p:txBody>
          <a:bodyPr rtlCol="0">
            <a:normAutofit fontScale="92500" lnSpcReduction="10000"/>
          </a:bodyPr>
          <a:lstStyle/>
          <a:p>
            <a:pPr marL="277813" lvl="1" indent="-246063" algn="just" eaLnBrk="1" fontAlgn="auto" hangingPunct="1">
              <a:spcAft>
                <a:spcPts val="0"/>
              </a:spcAft>
              <a:buFont typeface="Arial" pitchFamily="34" charset="0"/>
              <a:buChar char="–"/>
              <a:defRPr/>
            </a:pPr>
            <a:r>
              <a:rPr lang="tr-TR" sz="2400" b="1" dirty="0"/>
              <a:t>Sunulan Nihai Raporun incelenmesi sonucunda yapılır.</a:t>
            </a:r>
          </a:p>
          <a:p>
            <a:pPr lvl="1" algn="just" eaLnBrk="1" fontAlgn="auto" hangingPunct="1">
              <a:spcAft>
                <a:spcPts val="0"/>
              </a:spcAft>
              <a:buFont typeface="Arial" pitchFamily="34" charset="0"/>
              <a:buNone/>
              <a:defRPr/>
            </a:pPr>
            <a:endParaRPr lang="tr-TR" sz="2200" b="1" dirty="0"/>
          </a:p>
          <a:p>
            <a:pPr marL="263525" lvl="0" indent="-255588" algn="just">
              <a:buNone/>
            </a:pPr>
            <a:r>
              <a:rPr lang="tr-TR" sz="2400" dirty="0"/>
              <a:t>Nihai rapor sunulabilmesi için</a:t>
            </a:r>
          </a:p>
          <a:p>
            <a:pPr marL="263525" lvl="0" indent="-255588" algn="just">
              <a:buNone/>
            </a:pPr>
            <a:endParaRPr lang="tr-TR" sz="1700" dirty="0"/>
          </a:p>
          <a:p>
            <a:pPr marL="444500" lvl="0" indent="-444500" algn="just">
              <a:buFont typeface="Wingdings" pitchFamily="2" charset="2"/>
              <a:buChar char="ü"/>
            </a:pPr>
            <a:r>
              <a:rPr lang="tr-TR" sz="2400" dirty="0"/>
              <a:t>Projenizde belirtilen tüm faaliyetlerin </a:t>
            </a:r>
            <a:r>
              <a:rPr lang="tr-TR" sz="2400" u="sng" dirty="0"/>
              <a:t>proje süresi içerisinde</a:t>
            </a:r>
            <a:r>
              <a:rPr lang="tr-TR" sz="2400" dirty="0"/>
              <a:t> gerçekleştirilmiş olması gerekmektedir.</a:t>
            </a:r>
          </a:p>
          <a:p>
            <a:pPr marL="444500" indent="-444500" algn="just">
              <a:buFont typeface="Wingdings" pitchFamily="2" charset="2"/>
              <a:buChar char="ü"/>
            </a:pPr>
            <a:r>
              <a:rPr lang="tr-TR" sz="2400" dirty="0"/>
              <a:t>Projeniz ile ilgili </a:t>
            </a:r>
            <a:r>
              <a:rPr lang="tr-TR" sz="2400" u="sng" dirty="0"/>
              <a:t>tüm ödemelerin</a:t>
            </a:r>
            <a:r>
              <a:rPr lang="tr-TR" sz="2400" dirty="0"/>
              <a:t> proje hesabından proje süresi içerisinde ödenmiş olması gerekmektedir.</a:t>
            </a:r>
            <a:r>
              <a:rPr lang="tr-TR" sz="1900" dirty="0">
                <a:solidFill>
                  <a:srgbClr val="FF0000"/>
                </a:solidFill>
              </a:rPr>
              <a:t>(Ayrıca, bu harcamalara ait faturaların da proje süresi içerisinde kesilmiş olması gerekmektedir. Aksi takdirde, söz konusu harcama(</a:t>
            </a:r>
            <a:r>
              <a:rPr lang="tr-TR" sz="1900" dirty="0" err="1">
                <a:solidFill>
                  <a:srgbClr val="FF0000"/>
                </a:solidFill>
              </a:rPr>
              <a:t>lar</a:t>
            </a:r>
            <a:r>
              <a:rPr lang="tr-TR" sz="1900" dirty="0">
                <a:solidFill>
                  <a:srgbClr val="FF0000"/>
                </a:solidFill>
              </a:rPr>
              <a:t>) uygun maliyet olarak değerlendirilmeyecektir.)</a:t>
            </a:r>
            <a:endParaRPr lang="tr-TR" sz="2400" dirty="0">
              <a:solidFill>
                <a:srgbClr val="FF0000"/>
              </a:solidFill>
            </a:endParaRPr>
          </a:p>
          <a:p>
            <a:pPr marL="444500" lvl="0" indent="-444500" algn="just">
              <a:buFont typeface="Wingdings" pitchFamily="2" charset="2"/>
              <a:buChar char="ü"/>
            </a:pPr>
            <a:r>
              <a:rPr lang="tr-TR" sz="2400" dirty="0"/>
              <a:t>Projenizde belirtilen önemli performans göstergelerine ulaşılmış olması gerekmektedir. </a:t>
            </a:r>
          </a:p>
          <a:p>
            <a:pPr marL="444500" lvl="0" indent="-444500" algn="just">
              <a:buFont typeface="Wingdings" pitchFamily="2" charset="2"/>
              <a:buChar char="ü"/>
            </a:pPr>
            <a:r>
              <a:rPr lang="tr-TR" sz="2400" dirty="0"/>
              <a:t>Son olarak, KAYS üzerinden hazırlanan nihai raporun ve ödeme talebinin onaylanması ve destekleyici belgelerle beraber ıslak imzalı Ajans'a sunulması gerekmektedir.</a:t>
            </a:r>
          </a:p>
        </p:txBody>
      </p:sp>
      <p:sp>
        <p:nvSpPr>
          <p:cNvPr id="4" name="3 Dikdörtgen"/>
          <p:cNvSpPr/>
          <p:nvPr/>
        </p:nvSpPr>
        <p:spPr>
          <a:xfrm>
            <a:off x="1763688" y="332656"/>
            <a:ext cx="4572000" cy="523220"/>
          </a:xfrm>
          <a:prstGeom prst="rect">
            <a:avLst/>
          </a:prstGeom>
        </p:spPr>
        <p:txBody>
          <a:bodyPr>
            <a:spAutoFit/>
          </a:bodyPr>
          <a:lstStyle/>
          <a:p>
            <a:pPr algn="ctr"/>
            <a:r>
              <a:rPr lang="tr-TR" sz="2800" b="1" dirty="0">
                <a:solidFill>
                  <a:prstClr val="white"/>
                </a:solidFill>
              </a:rPr>
              <a:t>NİHAİ ÖDEME</a:t>
            </a:r>
          </a:p>
        </p:txBody>
      </p:sp>
      <p:pic>
        <p:nvPicPr>
          <p:cNvPr id="5" name="Resim 4">
            <a:extLst>
              <a:ext uri="{FF2B5EF4-FFF2-40B4-BE49-F238E27FC236}">
                <a16:creationId xmlns:a16="http://schemas.microsoft.com/office/drawing/2014/main" id="{57E80DD2-5D1C-4FB0-B187-6BAEA84C33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6" name="Resim 5">
            <a:extLst>
              <a:ext uri="{FF2B5EF4-FFF2-40B4-BE49-F238E27FC236}">
                <a16:creationId xmlns:a16="http://schemas.microsoft.com/office/drawing/2014/main" id="{3AE2DA4D-66A9-4D8A-84FA-2AD08C31D6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a:extLst>
              <a:ext uri="{FF2B5EF4-FFF2-40B4-BE49-F238E27FC236}">
                <a16:creationId xmlns:a16="http://schemas.microsoft.com/office/drawing/2014/main" id="{DC0F5A53-F78D-47CE-9486-71F63342D440}"/>
              </a:ext>
            </a:extLst>
          </p:cNvPr>
          <p:cNvGraphicFramePr>
            <a:graphicFrameLocks noGrp="1"/>
          </p:cNvGraphicFramePr>
          <p:nvPr>
            <p:ph idx="1"/>
            <p:extLst>
              <p:ext uri="{D42A27DB-BD31-4B8C-83A1-F6EECF244321}">
                <p14:modId xmlns:p14="http://schemas.microsoft.com/office/powerpoint/2010/main" val="792349606"/>
              </p:ext>
            </p:extLst>
          </p:nvPr>
        </p:nvGraphicFramePr>
        <p:xfrm>
          <a:off x="822412" y="1772816"/>
          <a:ext cx="7499176" cy="3474660"/>
        </p:xfrm>
        <a:graphic>
          <a:graphicData uri="http://schemas.openxmlformats.org/drawingml/2006/table">
            <a:tbl>
              <a:tblPr firstRow="1" bandRow="1">
                <a:tableStyleId>{8A107856-5554-42FB-B03E-39F5DBC370BA}</a:tableStyleId>
              </a:tblPr>
              <a:tblGrid>
                <a:gridCol w="2057400">
                  <a:extLst>
                    <a:ext uri="{9D8B030D-6E8A-4147-A177-3AD203B41FA5}">
                      <a16:colId xmlns:a16="http://schemas.microsoft.com/office/drawing/2014/main" val="3683403420"/>
                    </a:ext>
                  </a:extLst>
                </a:gridCol>
                <a:gridCol w="1523111">
                  <a:extLst>
                    <a:ext uri="{9D8B030D-6E8A-4147-A177-3AD203B41FA5}">
                      <a16:colId xmlns:a16="http://schemas.microsoft.com/office/drawing/2014/main" val="177021057"/>
                    </a:ext>
                  </a:extLst>
                </a:gridCol>
                <a:gridCol w="2736304">
                  <a:extLst>
                    <a:ext uri="{9D8B030D-6E8A-4147-A177-3AD203B41FA5}">
                      <a16:colId xmlns:a16="http://schemas.microsoft.com/office/drawing/2014/main" val="1232069519"/>
                    </a:ext>
                  </a:extLst>
                </a:gridCol>
                <a:gridCol w="1182361">
                  <a:extLst>
                    <a:ext uri="{9D8B030D-6E8A-4147-A177-3AD203B41FA5}">
                      <a16:colId xmlns:a16="http://schemas.microsoft.com/office/drawing/2014/main" val="2912773734"/>
                    </a:ext>
                  </a:extLst>
                </a:gridCol>
              </a:tblGrid>
              <a:tr h="796308">
                <a:tc>
                  <a:txBody>
                    <a:bodyPr/>
                    <a:lstStyle/>
                    <a:p>
                      <a:pPr algn="ctr"/>
                      <a:endParaRPr lang="tr-TR" dirty="0"/>
                    </a:p>
                    <a:p>
                      <a:pPr algn="ctr"/>
                      <a:r>
                        <a:rPr lang="tr-TR" dirty="0"/>
                        <a:t>Fatih AKGÜL</a:t>
                      </a:r>
                    </a:p>
                  </a:txBody>
                  <a:tcPr/>
                </a:tc>
                <a:tc>
                  <a:txBody>
                    <a:bodyPr/>
                    <a:lstStyle/>
                    <a:p>
                      <a:pPr algn="ctr"/>
                      <a:endParaRPr lang="tr-TR" dirty="0"/>
                    </a:p>
                    <a:p>
                      <a:pPr algn="ctr"/>
                      <a:r>
                        <a:rPr lang="tr-TR" dirty="0"/>
                        <a:t>Birim Başkanı</a:t>
                      </a:r>
                    </a:p>
                  </a:txBody>
                  <a:tcPr/>
                </a:tc>
                <a:tc>
                  <a:txBody>
                    <a:bodyPr/>
                    <a:lstStyle/>
                    <a:p>
                      <a:pPr algn="ctr"/>
                      <a:endParaRPr lang="tr-TR" dirty="0">
                        <a:hlinkClick r:id="rId2"/>
                      </a:endParaRPr>
                    </a:p>
                    <a:p>
                      <a:pPr algn="ctr"/>
                      <a:r>
                        <a:rPr lang="tr-TR" dirty="0">
                          <a:hlinkClick r:id="rId2"/>
                        </a:rPr>
                        <a:t>fatih.akgul@dika.org.tr</a:t>
                      </a:r>
                      <a:endParaRPr lang="tr-TR" dirty="0"/>
                    </a:p>
                  </a:txBody>
                  <a:tcPr/>
                </a:tc>
                <a:tc>
                  <a:txBody>
                    <a:bodyPr/>
                    <a:lstStyle/>
                    <a:p>
                      <a:pPr algn="ctr"/>
                      <a:endParaRPr lang="tr-TR" dirty="0"/>
                    </a:p>
                    <a:p>
                      <a:pPr algn="ctr"/>
                      <a:r>
                        <a:rPr lang="tr-TR" dirty="0"/>
                        <a:t>Dahili 170</a:t>
                      </a:r>
                    </a:p>
                  </a:txBody>
                  <a:tcPr/>
                </a:tc>
                <a:extLst>
                  <a:ext uri="{0D108BD9-81ED-4DB2-BD59-A6C34878D82A}">
                    <a16:rowId xmlns:a16="http://schemas.microsoft.com/office/drawing/2014/main" val="2887964661"/>
                  </a:ext>
                </a:extLst>
              </a:tr>
              <a:tr h="849552">
                <a:tc>
                  <a:txBody>
                    <a:bodyPr/>
                    <a:lstStyle/>
                    <a:p>
                      <a:pPr algn="ctr"/>
                      <a:endParaRPr lang="tr-TR" dirty="0"/>
                    </a:p>
                    <a:p>
                      <a:pPr algn="ctr"/>
                      <a:r>
                        <a:rPr lang="tr-TR" dirty="0"/>
                        <a:t>Suat UÇAR</a:t>
                      </a:r>
                    </a:p>
                  </a:txBody>
                  <a:tcPr/>
                </a:tc>
                <a:tc>
                  <a:txBody>
                    <a:bodyPr/>
                    <a:lstStyle/>
                    <a:p>
                      <a:pPr algn="ctr"/>
                      <a:endParaRPr lang="tr-TR" dirty="0"/>
                    </a:p>
                    <a:p>
                      <a:pPr algn="ctr"/>
                      <a:r>
                        <a:rPr lang="tr-TR" dirty="0"/>
                        <a:t>Uzman</a:t>
                      </a:r>
                    </a:p>
                  </a:txBody>
                  <a:tcPr/>
                </a:tc>
                <a:tc>
                  <a:txBody>
                    <a:bodyPr/>
                    <a:lstStyle/>
                    <a:p>
                      <a:pPr algn="ctr"/>
                      <a:endParaRPr lang="tr-TR" dirty="0">
                        <a:hlinkClick r:id="rId3"/>
                      </a:endParaRPr>
                    </a:p>
                    <a:p>
                      <a:pPr algn="ctr"/>
                      <a:r>
                        <a:rPr lang="tr-TR" dirty="0">
                          <a:hlinkClick r:id="rId3"/>
                        </a:rPr>
                        <a:t>suat.ucar@dika.org.tr</a:t>
                      </a:r>
                      <a:endParaRPr lang="tr-TR" dirty="0"/>
                    </a:p>
                  </a:txBody>
                  <a:tcPr/>
                </a:tc>
                <a:tc>
                  <a:txBody>
                    <a:bodyPr/>
                    <a:lstStyle/>
                    <a:p>
                      <a:pPr algn="ctr"/>
                      <a:endParaRPr lang="tr-TR" dirty="0"/>
                    </a:p>
                    <a:p>
                      <a:pPr algn="ctr"/>
                      <a:r>
                        <a:rPr lang="tr-TR" dirty="0"/>
                        <a:t>Dahili 172</a:t>
                      </a:r>
                    </a:p>
                  </a:txBody>
                  <a:tcPr/>
                </a:tc>
                <a:extLst>
                  <a:ext uri="{0D108BD9-81ED-4DB2-BD59-A6C34878D82A}">
                    <a16:rowId xmlns:a16="http://schemas.microsoft.com/office/drawing/2014/main" val="2658915322"/>
                  </a:ext>
                </a:extLst>
              </a:tr>
              <a:tr h="687527">
                <a:tc>
                  <a:txBody>
                    <a:bodyPr/>
                    <a:lstStyle/>
                    <a:p>
                      <a:pPr algn="ctr"/>
                      <a:endParaRPr lang="tr-TR" dirty="0"/>
                    </a:p>
                    <a:p>
                      <a:pPr algn="ctr"/>
                      <a:r>
                        <a:rPr lang="tr-TR" dirty="0"/>
                        <a:t>Naif ÇİFTÇİ</a:t>
                      </a:r>
                    </a:p>
                  </a:txBody>
                  <a:tcPr/>
                </a:tc>
                <a:tc>
                  <a:txBody>
                    <a:bodyPr/>
                    <a:lstStyle/>
                    <a:p>
                      <a:pPr algn="ctr"/>
                      <a:endParaRPr lang="tr-TR" dirty="0"/>
                    </a:p>
                    <a:p>
                      <a:pPr algn="ctr"/>
                      <a:r>
                        <a:rPr lang="tr-TR" dirty="0"/>
                        <a:t>Uzman</a:t>
                      </a:r>
                    </a:p>
                  </a:txBody>
                  <a:tcPr/>
                </a:tc>
                <a:tc>
                  <a:txBody>
                    <a:bodyPr/>
                    <a:lstStyle/>
                    <a:p>
                      <a:pPr algn="ctr"/>
                      <a:endParaRPr lang="tr-TR" dirty="0"/>
                    </a:p>
                    <a:p>
                      <a:pPr algn="ctr"/>
                      <a:r>
                        <a:rPr lang="tr-TR" dirty="0">
                          <a:hlinkClick r:id="rId4"/>
                        </a:rPr>
                        <a:t>naif.ciftci@dika.org.tr</a:t>
                      </a:r>
                      <a:endParaRPr lang="tr-TR" dirty="0"/>
                    </a:p>
                    <a:p>
                      <a:pPr algn="ctr"/>
                      <a:endParaRPr lang="tr-TR" dirty="0"/>
                    </a:p>
                  </a:txBody>
                  <a:tcPr/>
                </a:tc>
                <a:tc>
                  <a:txBody>
                    <a:bodyPr/>
                    <a:lstStyle/>
                    <a:p>
                      <a:pPr algn="ctr"/>
                      <a:endParaRPr lang="tr-TR" dirty="0"/>
                    </a:p>
                    <a:p>
                      <a:pPr algn="ctr"/>
                      <a:r>
                        <a:rPr lang="tr-TR" dirty="0"/>
                        <a:t>Dahili 171</a:t>
                      </a:r>
                    </a:p>
                  </a:txBody>
                  <a:tcPr/>
                </a:tc>
                <a:extLst>
                  <a:ext uri="{0D108BD9-81ED-4DB2-BD59-A6C34878D82A}">
                    <a16:rowId xmlns:a16="http://schemas.microsoft.com/office/drawing/2014/main" val="220200793"/>
                  </a:ext>
                </a:extLst>
              </a:tr>
              <a:tr h="834965">
                <a:tc>
                  <a:txBody>
                    <a:bodyPr/>
                    <a:lstStyle/>
                    <a:p>
                      <a:pPr algn="ctr"/>
                      <a:endParaRPr lang="tr-TR" dirty="0"/>
                    </a:p>
                    <a:p>
                      <a:pPr algn="ctr"/>
                      <a:r>
                        <a:rPr lang="tr-TR" dirty="0"/>
                        <a:t>Mehmet Fatih KAYA</a:t>
                      </a:r>
                    </a:p>
                  </a:txBody>
                  <a:tcPr/>
                </a:tc>
                <a:tc>
                  <a:txBody>
                    <a:bodyPr/>
                    <a:lstStyle/>
                    <a:p>
                      <a:pPr algn="ctr"/>
                      <a:endParaRPr lang="tr-TR" dirty="0"/>
                    </a:p>
                    <a:p>
                      <a:pPr algn="ctr"/>
                      <a:r>
                        <a:rPr lang="tr-TR" dirty="0"/>
                        <a:t>Uzman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tr-TR" dirty="0">
                        <a:hlinkClick r:id="rId5"/>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tr-TR" dirty="0">
                          <a:hlinkClick r:id="rId5"/>
                        </a:rPr>
                        <a:t>mfatih.kaya@dika.org.tr</a:t>
                      </a:r>
                      <a:endParaRPr lang="tr-TR" dirty="0"/>
                    </a:p>
                    <a:p>
                      <a:pPr algn="ctr"/>
                      <a:endParaRPr lang="tr-TR" dirty="0"/>
                    </a:p>
                  </a:txBody>
                  <a:tcPr/>
                </a:tc>
                <a:tc>
                  <a:txBody>
                    <a:bodyPr/>
                    <a:lstStyle/>
                    <a:p>
                      <a:pPr algn="ctr"/>
                      <a:endParaRPr lang="tr-TR" dirty="0"/>
                    </a:p>
                    <a:p>
                      <a:pPr algn="ctr"/>
                      <a:r>
                        <a:rPr lang="tr-TR" dirty="0"/>
                        <a:t>Dahili 174 </a:t>
                      </a:r>
                    </a:p>
                  </a:txBody>
                  <a:tcPr/>
                </a:tc>
                <a:extLst>
                  <a:ext uri="{0D108BD9-81ED-4DB2-BD59-A6C34878D82A}">
                    <a16:rowId xmlns:a16="http://schemas.microsoft.com/office/drawing/2014/main" val="2251010937"/>
                  </a:ext>
                </a:extLst>
              </a:tr>
            </a:tbl>
          </a:graphicData>
        </a:graphic>
      </p:graphicFrame>
      <p:pic>
        <p:nvPicPr>
          <p:cNvPr id="4" name="Resim 3">
            <a:extLst>
              <a:ext uri="{FF2B5EF4-FFF2-40B4-BE49-F238E27FC236}">
                <a16:creationId xmlns:a16="http://schemas.microsoft.com/office/drawing/2014/main" id="{9D76F4B0-7BD1-48BF-92EA-B5C0C613148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sp>
        <p:nvSpPr>
          <p:cNvPr id="5" name="2 Başlık">
            <a:extLst>
              <a:ext uri="{FF2B5EF4-FFF2-40B4-BE49-F238E27FC236}">
                <a16:creationId xmlns:a16="http://schemas.microsoft.com/office/drawing/2014/main" id="{5223066C-85C9-47BC-A572-A390AD6714F9}"/>
              </a:ext>
            </a:extLst>
          </p:cNvPr>
          <p:cNvSpPr txBox="1">
            <a:spLocks/>
          </p:cNvSpPr>
          <p:nvPr/>
        </p:nvSpPr>
        <p:spPr>
          <a:xfrm>
            <a:off x="1691680" y="-86072"/>
            <a:ext cx="8229600" cy="1066800"/>
          </a:xfrm>
          <a:prstGeom prst="rect">
            <a:avLst/>
          </a:prstGeom>
        </p:spPr>
        <p:txBody>
          <a:bodyPr vert="horz" anchor="ctr">
            <a:normAutofit/>
          </a:bodyPr>
          <a:lstStyle/>
          <a:p>
            <a:pPr>
              <a:spcBef>
                <a:spcPct val="0"/>
              </a:spcBef>
              <a:defRPr/>
            </a:pPr>
            <a:r>
              <a:rPr lang="tr-TR" sz="3200" dirty="0">
                <a:solidFill>
                  <a:prstClr val="white"/>
                </a:solidFill>
                <a:latin typeface="Trebuchet MS"/>
              </a:rPr>
              <a:t>İzleme Uzmanları İrtibat Bilgileri</a:t>
            </a:r>
          </a:p>
        </p:txBody>
      </p:sp>
      <p:pic>
        <p:nvPicPr>
          <p:cNvPr id="7" name="Resim 6">
            <a:extLst>
              <a:ext uri="{FF2B5EF4-FFF2-40B4-BE49-F238E27FC236}">
                <a16:creationId xmlns:a16="http://schemas.microsoft.com/office/drawing/2014/main" id="{D8328F84-6D28-41B9-9142-ED62B3D5373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extLst>
      <p:ext uri="{BB962C8B-B14F-4D97-AF65-F5344CB8AC3E}">
        <p14:creationId xmlns:p14="http://schemas.microsoft.com/office/powerpoint/2010/main" val="4211253757"/>
      </p:ext>
    </p:extLst>
  </p:cSld>
  <p:clrMapOvr>
    <a:masterClrMapping/>
  </p:clrMapOvr>
  <p:transition spd="med" advClick="0">
    <p:fade/>
  </p:transition>
</p:sld>
</file>

<file path=ppt/slides/slide4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2285984" y="1214422"/>
            <a:ext cx="4714908" cy="1066800"/>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tr-TR" sz="5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SORU-CEVAP</a:t>
            </a:r>
          </a:p>
        </p:txBody>
      </p:sp>
      <p:sp>
        <p:nvSpPr>
          <p:cNvPr id="5" name="4 Metin kutusu"/>
          <p:cNvSpPr txBox="1"/>
          <p:nvPr/>
        </p:nvSpPr>
        <p:spPr>
          <a:xfrm>
            <a:off x="1071538" y="1000108"/>
            <a:ext cx="1071570" cy="1569660"/>
          </a:xfrm>
          <a:prstGeom prst="rect">
            <a:avLst/>
          </a:prstGeom>
          <a:noFill/>
          <a:scene3d>
            <a:camera prst="orthographicFront">
              <a:rot lat="0" lon="0" rev="0"/>
            </a:camera>
            <a:lightRig rig="contrasting" dir="t">
              <a:rot lat="0" lon="0" rev="4500000"/>
            </a:lightRig>
          </a:scene3d>
          <a:sp3d extrusionH="19050">
            <a:extrusionClr>
              <a:schemeClr val="tx1"/>
            </a:extrusionClr>
          </a:sp3d>
        </p:spPr>
        <p:txBody>
          <a:bodyPr wrap="square" rtlCol="0">
            <a:spAutoFit/>
            <a:sp3d contourW="6350" prstMaterial="dkEdge">
              <a:bevelT w="127000" h="31750" prst="relaxedInset"/>
              <a:contourClr>
                <a:schemeClr val="accent1">
                  <a:shade val="75000"/>
                </a:schemeClr>
              </a:contourClr>
            </a:sp3d>
          </a:bodyPr>
          <a:lstStyle/>
          <a:p>
            <a:r>
              <a:rPr lang="tr-TR" sz="9600" b="1" cap="all" dirty="0">
                <a:ln w="0"/>
                <a:gradFill flip="none">
                  <a:gsLst>
                    <a:gs pos="0">
                      <a:srgbClr val="53548A">
                        <a:tint val="75000"/>
                        <a:shade val="75000"/>
                        <a:satMod val="170000"/>
                      </a:srgbClr>
                    </a:gs>
                    <a:gs pos="49000">
                      <a:srgbClr val="53548A">
                        <a:tint val="88000"/>
                        <a:shade val="65000"/>
                        <a:satMod val="172000"/>
                      </a:srgbClr>
                    </a:gs>
                    <a:gs pos="50000">
                      <a:srgbClr val="53548A">
                        <a:shade val="65000"/>
                        <a:satMod val="130000"/>
                      </a:srgbClr>
                    </a:gs>
                    <a:gs pos="92000">
                      <a:srgbClr val="53548A">
                        <a:shade val="50000"/>
                        <a:satMod val="120000"/>
                      </a:srgbClr>
                    </a:gs>
                    <a:gs pos="100000">
                      <a:srgbClr val="53548A">
                        <a:shade val="48000"/>
                        <a:satMod val="120000"/>
                      </a:srgbClr>
                    </a:gs>
                  </a:gsLst>
                  <a:lin ang="5400000"/>
                </a:gradFill>
                <a:effectLst>
                  <a:reflection blurRad="12700" stA="50000" endPos="50000" dist="5000" dir="5400000" sy="-100000" rotWithShape="0"/>
                </a:effectLst>
                <a:latin typeface="Arial Rounded MT Bold" pitchFamily="34" charset="0"/>
              </a:rPr>
              <a:t>?</a:t>
            </a:r>
            <a:endParaRPr lang="tr-TR" b="1" cap="all" dirty="0">
              <a:ln w="0"/>
              <a:gradFill flip="none">
                <a:gsLst>
                  <a:gs pos="0">
                    <a:srgbClr val="53548A">
                      <a:tint val="75000"/>
                      <a:shade val="75000"/>
                      <a:satMod val="170000"/>
                    </a:srgbClr>
                  </a:gs>
                  <a:gs pos="49000">
                    <a:srgbClr val="53548A">
                      <a:tint val="88000"/>
                      <a:shade val="65000"/>
                      <a:satMod val="172000"/>
                    </a:srgbClr>
                  </a:gs>
                  <a:gs pos="50000">
                    <a:srgbClr val="53548A">
                      <a:shade val="65000"/>
                      <a:satMod val="130000"/>
                    </a:srgbClr>
                  </a:gs>
                  <a:gs pos="92000">
                    <a:srgbClr val="53548A">
                      <a:shade val="50000"/>
                      <a:satMod val="120000"/>
                    </a:srgbClr>
                  </a:gs>
                  <a:gs pos="100000">
                    <a:srgbClr val="53548A">
                      <a:shade val="48000"/>
                      <a:satMod val="120000"/>
                    </a:srgbClr>
                  </a:gs>
                </a:gsLst>
                <a:lin ang="5400000"/>
              </a:gradFill>
              <a:effectLst>
                <a:reflection blurRad="12700" stA="50000" endPos="50000" dist="5000" dir="5400000" sy="-100000" rotWithShape="0"/>
              </a:effectLst>
              <a:latin typeface="Arial Rounded MT Bold" pitchFamily="34" charset="0"/>
            </a:endParaRPr>
          </a:p>
        </p:txBody>
      </p:sp>
      <p:sp>
        <p:nvSpPr>
          <p:cNvPr id="7" name="2 İçerik Yer Tutucusu"/>
          <p:cNvSpPr txBox="1">
            <a:spLocks/>
          </p:cNvSpPr>
          <p:nvPr/>
        </p:nvSpPr>
        <p:spPr>
          <a:xfrm>
            <a:off x="1403648" y="3356992"/>
            <a:ext cx="6143668" cy="1357322"/>
          </a:xfrm>
          <a:prstGeom prst="rect">
            <a:avLst/>
          </a:prstGeom>
          <a:scene3d>
            <a:camera prst="obliqueBottomRight"/>
            <a:lightRig rig="threePt" dir="t"/>
          </a:scene3d>
        </p:spPr>
        <p:style>
          <a:lnRef idx="1">
            <a:schemeClr val="accent2"/>
          </a:lnRef>
          <a:fillRef idx="2">
            <a:schemeClr val="accent2"/>
          </a:fillRef>
          <a:effectRef idx="1">
            <a:schemeClr val="accent2"/>
          </a:effectRef>
          <a:fontRef idx="minor">
            <a:schemeClr val="dk1"/>
          </a:fontRef>
        </p:style>
        <p:txBody>
          <a:bodyPr anchor="ctr" anchorCtr="0">
            <a:scene3d>
              <a:camera prst="orthographicFront"/>
              <a:lightRig rig="soft" dir="tl">
                <a:rot lat="0" lon="0" rev="0"/>
              </a:lightRig>
            </a:scene3d>
            <a:sp3d contourW="25400" prstMaterial="matte">
              <a:bevelT w="25400" h="55880" prst="artDeco"/>
              <a:contourClr>
                <a:schemeClr val="accent2">
                  <a:tint val="20000"/>
                </a:schemeClr>
              </a:contourClr>
            </a:sp3d>
          </a:bodyPr>
          <a:lstStyle/>
          <a:p>
            <a:pPr marL="365760" indent="-256032" algn="ctr">
              <a:spcBef>
                <a:spcPts val="300"/>
              </a:spcBef>
              <a:buClr>
                <a:srgbClr val="A04DA3"/>
              </a:buClr>
              <a:buFont typeface="Georgia"/>
              <a:buNone/>
              <a:defRPr/>
            </a:pPr>
            <a:r>
              <a:rPr lang="tr-TR" sz="3600" b="1" i="1" spc="50" dirty="0">
                <a:ln w="11430"/>
                <a:gradFill>
                  <a:gsLst>
                    <a:gs pos="25000">
                      <a:srgbClr val="438086">
                        <a:satMod val="155000"/>
                      </a:srgbClr>
                    </a:gs>
                    <a:gs pos="100000">
                      <a:srgbClr val="438086">
                        <a:shade val="45000"/>
                        <a:satMod val="165000"/>
                      </a:srgbClr>
                    </a:gs>
                  </a:gsLst>
                  <a:lin ang="5400000"/>
                </a:gradFill>
                <a:effectLst>
                  <a:outerShdw blurRad="76200" dist="50800" dir="5400000" algn="tl" rotWithShape="0">
                    <a:srgbClr val="000000">
                      <a:alpha val="65000"/>
                    </a:srgbClr>
                  </a:outerShdw>
                </a:effectLst>
              </a:rPr>
              <a:t>TEŞEKKÜRLER…</a:t>
            </a:r>
          </a:p>
        </p:txBody>
      </p:sp>
      <p:pic>
        <p:nvPicPr>
          <p:cNvPr id="6" name="Resim 5">
            <a:extLst>
              <a:ext uri="{FF2B5EF4-FFF2-40B4-BE49-F238E27FC236}">
                <a16:creationId xmlns:a16="http://schemas.microsoft.com/office/drawing/2014/main" id="{2815402F-1ABB-4441-A1E6-F976378BEE1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93716597-3702-454E-BDA7-3011218970D9}"/>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87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8" dur="87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32" fill="hold" grpId="0" nodeType="clickEffect">
                                  <p:stCondLst>
                                    <p:cond delay="0"/>
                                  </p:stCondLst>
                                  <p:childTnLst>
                                    <p:set>
                                      <p:cBhvr>
                                        <p:cTn id="12" dur="1" fill="hold">
                                          <p:stCondLst>
                                            <p:cond delay="0"/>
                                          </p:stCondLst>
                                        </p:cTn>
                                        <p:tgtEl>
                                          <p:spTgt spid="7">
                                            <p:bg/>
                                          </p:spTgt>
                                        </p:tgtEl>
                                        <p:attrNameLst>
                                          <p:attrName>style.visibility</p:attrName>
                                        </p:attrNameLst>
                                      </p:cBhvr>
                                      <p:to>
                                        <p:strVal val="visible"/>
                                      </p:to>
                                    </p:set>
                                    <p:animEffect transition="in" filter="diamond(out)">
                                      <p:cBhvr>
                                        <p:cTn id="13" dur="1000"/>
                                        <p:tgtEl>
                                          <p:spTgt spid="7">
                                            <p:bg/>
                                          </p:spTgt>
                                        </p:tgtEl>
                                      </p:cBhvr>
                                    </p:animEffect>
                                  </p:childTnLst>
                                </p:cTn>
                              </p:par>
                            </p:childTnLst>
                          </p:cTn>
                        </p:par>
                        <p:par>
                          <p:cTn id="14" fill="hold">
                            <p:stCondLst>
                              <p:cond delay="1000"/>
                            </p:stCondLst>
                            <p:childTnLst>
                              <p:par>
                                <p:cTn id="15" presetID="12" presetClass="entr" presetSubtype="2" fill="hold" grpId="0" nodeType="after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slide(fromRight)">
                                      <p:cBhvr>
                                        <p:cTn id="17" dur="1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1835696" y="0"/>
            <a:ext cx="8229600" cy="1066800"/>
          </a:xfrm>
        </p:spPr>
        <p:txBody>
          <a:bodyPr/>
          <a:lstStyle/>
          <a:p>
            <a:r>
              <a:rPr lang="tr-TR" dirty="0">
                <a:solidFill>
                  <a:schemeClr val="bg1"/>
                </a:solidFill>
              </a:rPr>
              <a:t>Sözleşme ve ekleri</a:t>
            </a:r>
          </a:p>
        </p:txBody>
      </p:sp>
      <p:sp>
        <p:nvSpPr>
          <p:cNvPr id="3" name="2 İçerik Yer Tutucusu"/>
          <p:cNvSpPr>
            <a:spLocks noGrp="1"/>
          </p:cNvSpPr>
          <p:nvPr>
            <p:ph idx="1"/>
          </p:nvPr>
        </p:nvSpPr>
        <p:spPr>
          <a:xfrm>
            <a:off x="285720" y="1066800"/>
            <a:ext cx="8715404" cy="5170512"/>
          </a:xfrm>
          <a:solidFill>
            <a:schemeClr val="accent2">
              <a:lumMod val="40000"/>
              <a:lumOff val="6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rmAutofit fontScale="85000" lnSpcReduction="20000"/>
          </a:bodyPr>
          <a:lstStyle/>
          <a:p>
            <a:pPr>
              <a:buFont typeface="Wingdings" pitchFamily="2" charset="2"/>
              <a:buChar char="§"/>
            </a:pPr>
            <a:endParaRPr lang="tr-TR" dirty="0"/>
          </a:p>
          <a:p>
            <a:pPr>
              <a:buFont typeface="Wingdings" pitchFamily="2" charset="2"/>
              <a:buChar char="§"/>
            </a:pPr>
            <a:r>
              <a:rPr lang="tr-TR" dirty="0"/>
              <a:t>Özel Koşullar</a:t>
            </a:r>
          </a:p>
          <a:p>
            <a:pPr>
              <a:buFont typeface="Wingdings" pitchFamily="2" charset="2"/>
              <a:buChar char="§"/>
            </a:pPr>
            <a:r>
              <a:rPr lang="tr-TR" dirty="0"/>
              <a:t>Sözleşme Ek I-Proje Tanımı</a:t>
            </a:r>
          </a:p>
          <a:p>
            <a:pPr>
              <a:buFont typeface="Wingdings" pitchFamily="2" charset="2"/>
              <a:buChar char="§"/>
            </a:pPr>
            <a:r>
              <a:rPr lang="tr-TR" b="1" dirty="0">
                <a:solidFill>
                  <a:srgbClr val="FF0000"/>
                </a:solidFill>
              </a:rPr>
              <a:t>Sözleşme Ek II-Genel Koşullar</a:t>
            </a:r>
          </a:p>
          <a:p>
            <a:pPr>
              <a:buFont typeface="Wingdings" pitchFamily="2" charset="2"/>
              <a:buChar char="§"/>
            </a:pPr>
            <a:r>
              <a:rPr lang="tr-TR" dirty="0"/>
              <a:t>Sözleşme Ek III-Proje Bütçesi</a:t>
            </a:r>
          </a:p>
          <a:p>
            <a:pPr>
              <a:buFont typeface="Wingdings" pitchFamily="2" charset="2"/>
              <a:buChar char="§"/>
            </a:pPr>
            <a:r>
              <a:rPr lang="tr-TR" dirty="0"/>
              <a:t>Sözleşme Ek IV-Çift Taraflı Gizlilik Sözleşmesi</a:t>
            </a:r>
          </a:p>
          <a:p>
            <a:pPr>
              <a:buFont typeface="Wingdings" pitchFamily="2" charset="2"/>
              <a:buChar char="§"/>
            </a:pPr>
            <a:r>
              <a:rPr lang="tr-TR" dirty="0"/>
              <a:t>Sözleşme Ek V-Kamu İdareleri Muhasebeleştirme Usul Ve Esasları</a:t>
            </a:r>
          </a:p>
          <a:p>
            <a:pPr>
              <a:buFont typeface="Wingdings" pitchFamily="2" charset="2"/>
              <a:buChar char="§"/>
            </a:pPr>
            <a:r>
              <a:rPr lang="tr-TR" dirty="0"/>
              <a:t>Sözleşme Ek VI-Mali Kimlik Formu</a:t>
            </a:r>
          </a:p>
          <a:p>
            <a:pPr>
              <a:buFont typeface="Wingdings" pitchFamily="2" charset="2"/>
              <a:buChar char="§"/>
            </a:pPr>
            <a:r>
              <a:rPr lang="tr-TR" dirty="0"/>
              <a:t>Sözleşme Ek VII-Kimlik Beyan Formu</a:t>
            </a:r>
          </a:p>
          <a:p>
            <a:pPr>
              <a:buFont typeface="Wingdings" pitchFamily="2" charset="2"/>
              <a:buChar char="§"/>
            </a:pPr>
            <a:r>
              <a:rPr lang="tr-TR" dirty="0"/>
              <a:t>Sözleşme Ek VIII-Kontrolörlük Beyanı</a:t>
            </a:r>
          </a:p>
          <a:p>
            <a:pPr>
              <a:buFont typeface="Wingdings" pitchFamily="2" charset="2"/>
              <a:buChar char="§"/>
            </a:pPr>
            <a:r>
              <a:rPr lang="tr-TR" dirty="0"/>
              <a:t>Sözleşme Ek IX-Harcama Teyidi</a:t>
            </a:r>
          </a:p>
          <a:p>
            <a:pPr>
              <a:buFont typeface="Wingdings" pitchFamily="2" charset="2"/>
              <a:buChar char="§"/>
            </a:pPr>
            <a:r>
              <a:rPr lang="tr-TR" dirty="0"/>
              <a:t>Sözleşme Ek X-Mali Kontrol Taahhütnamesi</a:t>
            </a:r>
          </a:p>
          <a:p>
            <a:pPr>
              <a:buFont typeface="Wingdings" pitchFamily="2" charset="2"/>
              <a:buChar char="§"/>
            </a:pPr>
            <a:r>
              <a:rPr lang="tr-TR" dirty="0"/>
              <a:t>Sözleşme Ek XI-Uygulama Projeleri</a:t>
            </a:r>
          </a:p>
          <a:p>
            <a:pPr>
              <a:buFont typeface="Wingdings" pitchFamily="2" charset="2"/>
              <a:buChar char="§"/>
            </a:pPr>
            <a:r>
              <a:rPr lang="tr-TR" dirty="0"/>
              <a:t>Sözleşme Ek XII-Yaklaşık Maliyet</a:t>
            </a:r>
          </a:p>
          <a:p>
            <a:pPr>
              <a:buFont typeface="Wingdings" pitchFamily="2" charset="2"/>
              <a:buChar char="§"/>
            </a:pPr>
            <a:r>
              <a:rPr lang="tr-TR" dirty="0"/>
              <a:t>Destekleyici Belgeler</a:t>
            </a:r>
          </a:p>
        </p:txBody>
      </p:sp>
      <p:pic>
        <p:nvPicPr>
          <p:cNvPr id="1028" name="Picture 4"/>
          <p:cNvPicPr>
            <a:picLocks noChangeAspect="1" noChangeArrowheads="1"/>
          </p:cNvPicPr>
          <p:nvPr/>
        </p:nvPicPr>
        <p:blipFill>
          <a:blip r:embed="rId4" cstate="print"/>
          <a:srcRect/>
          <a:stretch>
            <a:fillRect/>
          </a:stretch>
        </p:blipFill>
        <p:spPr bwMode="auto">
          <a:xfrm>
            <a:off x="6876256" y="1628800"/>
            <a:ext cx="1228725" cy="933450"/>
          </a:xfrm>
          <a:prstGeom prst="rect">
            <a:avLst/>
          </a:prstGeom>
          <a:noFill/>
          <a:ln w="9525">
            <a:noFill/>
            <a:miter lim="800000"/>
            <a:headEnd/>
            <a:tailEnd/>
          </a:ln>
        </p:spPr>
      </p:pic>
      <p:pic>
        <p:nvPicPr>
          <p:cNvPr id="5" name="Resim 4">
            <a:extLst>
              <a:ext uri="{FF2B5EF4-FFF2-40B4-BE49-F238E27FC236}">
                <a16:creationId xmlns:a16="http://schemas.microsoft.com/office/drawing/2014/main" id="{5C97FFCB-2DA8-4F0A-91E9-EC040142FF0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67724" y="33547"/>
            <a:ext cx="933400" cy="908720"/>
          </a:xfrm>
          <a:prstGeom prst="rect">
            <a:avLst/>
          </a:prstGeom>
        </p:spPr>
      </p:pic>
    </p:spTree>
  </p:cSld>
  <p:clrMapOvr>
    <a:masterClrMapping/>
  </p:clrMapOvr>
  <p:transition spd="med" advClick="0">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285860"/>
            <a:ext cx="8229600" cy="1066800"/>
          </a:xfrm>
        </p:spPr>
        <p:txBody>
          <a:bodyPr>
            <a:normAutofit fontScale="90000"/>
          </a:bodyPr>
          <a:lstStyle/>
          <a:p>
            <a:r>
              <a:rPr lang="tr-TR" b="1" dirty="0"/>
              <a:t>MADDE 1 - GENEL YÜKÜMLÜLÜKLER</a:t>
            </a:r>
            <a:endParaRPr lang="tr-TR" dirty="0"/>
          </a:p>
        </p:txBody>
      </p:sp>
      <p:sp>
        <p:nvSpPr>
          <p:cNvPr id="3" name="2 İçerik Yer Tutucusu"/>
          <p:cNvSpPr>
            <a:spLocks noGrp="1"/>
          </p:cNvSpPr>
          <p:nvPr>
            <p:ph idx="1"/>
          </p:nvPr>
        </p:nvSpPr>
        <p:spPr>
          <a:xfrm>
            <a:off x="357158" y="2276872"/>
            <a:ext cx="8229600" cy="3384376"/>
          </a:xfrm>
        </p:spPr>
        <p:txBody>
          <a:bodyPr>
            <a:noAutofit/>
          </a:bodyPr>
          <a:lstStyle/>
          <a:p>
            <a:pPr algn="just"/>
            <a:r>
              <a:rPr lang="tr-TR" sz="2400" dirty="0"/>
              <a:t>Yararlanıcı, projenin uygulanması konusunda, Ajansa karşı tek başına sorumludur.</a:t>
            </a:r>
          </a:p>
          <a:p>
            <a:pPr algn="just"/>
            <a:r>
              <a:rPr lang="tr-TR" sz="2400" dirty="0"/>
              <a:t>Ajans; destek yararlanıcısı ile varsa ortak(</a:t>
            </a:r>
            <a:r>
              <a:rPr lang="tr-TR" sz="2400" dirty="0" err="1"/>
              <a:t>lar</a:t>
            </a:r>
            <a:r>
              <a:rPr lang="tr-TR" sz="2400" dirty="0"/>
              <a:t>)ı veya alt yüklenicileri (taşeronları) arasında herhangi bir sözleşme ilişkisinden ve salt bu sözleşmelere ilişkin her türlü vergi, resim, harç ve sair giderler ile tarafların diğer kanunî yükümlülüklerinden </a:t>
            </a:r>
            <a:r>
              <a:rPr lang="en-US" sz="2400" dirty="0"/>
              <a:t> </a:t>
            </a:r>
            <a:r>
              <a:rPr lang="tr-TR" sz="2400" dirty="0"/>
              <a:t>sorumlu değildir. </a:t>
            </a:r>
          </a:p>
          <a:p>
            <a:pPr algn="just"/>
            <a:r>
              <a:rPr lang="tr-TR" sz="2400" dirty="0"/>
              <a:t>Belgeleriniz proje sona erdikten sonra en az beş yıl süreyle muhafaza edilmelidir.</a:t>
            </a:r>
          </a:p>
        </p:txBody>
      </p:sp>
      <p:sp>
        <p:nvSpPr>
          <p:cNvPr id="5" name="4 Dikdörtgen"/>
          <p:cNvSpPr/>
          <p:nvPr/>
        </p:nvSpPr>
        <p:spPr>
          <a:xfrm>
            <a:off x="1857356" y="214290"/>
            <a:ext cx="5577168" cy="584775"/>
          </a:xfrm>
          <a:prstGeom prst="rect">
            <a:avLst/>
          </a:prstGeom>
        </p:spPr>
        <p:txBody>
          <a:bodyPr wrap="none">
            <a:spAutoFit/>
          </a:bodyPr>
          <a:lstStyle/>
          <a:p>
            <a:r>
              <a:rPr lang="tr-TR" sz="3200" dirty="0">
                <a:solidFill>
                  <a:schemeClr val="bg1"/>
                </a:solidFill>
                <a:latin typeface="+mj-lt"/>
                <a:ea typeface="+mj-ea"/>
                <a:cs typeface="+mj-cs"/>
              </a:rPr>
              <a:t>Sözleşme Ek II-Genel Koşullar</a:t>
            </a:r>
          </a:p>
        </p:txBody>
      </p:sp>
      <p:sp>
        <p:nvSpPr>
          <p:cNvPr id="6" name="5 Dikdörtgen"/>
          <p:cNvSpPr/>
          <p:nvPr/>
        </p:nvSpPr>
        <p:spPr>
          <a:xfrm>
            <a:off x="6072198" y="1000108"/>
            <a:ext cx="2805320" cy="369332"/>
          </a:xfrm>
          <a:prstGeom prst="rect">
            <a:avLst/>
          </a:prstGeom>
        </p:spPr>
        <p:txBody>
          <a:bodyPr wrap="none">
            <a:spAutoFit/>
          </a:bodyPr>
          <a:lstStyle/>
          <a:p>
            <a:pPr>
              <a:defRPr/>
            </a:pPr>
            <a:r>
              <a:rPr lang="tr-TR" i="1" u="sng" cap="all" dirty="0"/>
              <a:t>Genel ve İdarİ hükümler</a:t>
            </a:r>
          </a:p>
        </p:txBody>
      </p:sp>
      <p:pic>
        <p:nvPicPr>
          <p:cNvPr id="7" name="Resim 6">
            <a:extLst>
              <a:ext uri="{FF2B5EF4-FFF2-40B4-BE49-F238E27FC236}">
                <a16:creationId xmlns:a16="http://schemas.microsoft.com/office/drawing/2014/main" id="{B07497A7-2D99-4DA9-BDFF-8DCDB7BAF8E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F42D94A9-51CA-458F-824E-388DF621EF6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571612"/>
            <a:ext cx="8229600" cy="1066800"/>
          </a:xfrm>
        </p:spPr>
        <p:txBody>
          <a:bodyPr>
            <a:normAutofit fontScale="90000"/>
          </a:bodyPr>
          <a:lstStyle/>
          <a:p>
            <a:pPr algn="ctr"/>
            <a:r>
              <a:rPr lang="tr-TR" b="1" dirty="0"/>
              <a:t>MADDE 2 - BİLGİ VE RAPOR SAĞLAMA YÜKÜMLÜLÜĞÜ</a:t>
            </a:r>
          </a:p>
        </p:txBody>
      </p:sp>
      <p:sp>
        <p:nvSpPr>
          <p:cNvPr id="3" name="2 İçerik Yer Tutucusu"/>
          <p:cNvSpPr>
            <a:spLocks noGrp="1"/>
          </p:cNvSpPr>
          <p:nvPr>
            <p:ph idx="1"/>
          </p:nvPr>
        </p:nvSpPr>
        <p:spPr>
          <a:xfrm>
            <a:off x="428596" y="2840584"/>
            <a:ext cx="8229600" cy="2964680"/>
          </a:xfrm>
        </p:spPr>
        <p:txBody>
          <a:bodyPr>
            <a:normAutofit fontScale="77500" lnSpcReduction="20000"/>
          </a:bodyPr>
          <a:lstStyle/>
          <a:p>
            <a:pPr algn="just"/>
            <a:r>
              <a:rPr lang="tr-TR" dirty="0"/>
              <a:t>Destek yararlanıcısı, projenin uygulanması hakkında gereken her türlü bilgiyi Ajansa sağlamakla yükümlüdür. Bu amaçla yararlanıcı, beyan raporları, ara rapor(</a:t>
            </a:r>
            <a:r>
              <a:rPr lang="tr-TR" dirty="0" err="1"/>
              <a:t>lar</a:t>
            </a:r>
            <a:r>
              <a:rPr lang="tr-TR" dirty="0"/>
              <a:t>), nihai rapor ve proje sonrası değerlendirme raporu hazırlar. </a:t>
            </a:r>
          </a:p>
          <a:p>
            <a:pPr marL="109728" indent="0" algn="just">
              <a:buNone/>
            </a:pPr>
            <a:endParaRPr lang="tr-TR" dirty="0"/>
          </a:p>
          <a:p>
            <a:pPr algn="just"/>
            <a:r>
              <a:rPr lang="tr-TR" dirty="0"/>
              <a:t>Sözleşme Özel Koşullar </a:t>
            </a:r>
            <a:r>
              <a:rPr lang="tr-TR" i="1" dirty="0"/>
              <a:t>‘7.2.1 </a:t>
            </a:r>
            <a:r>
              <a:rPr lang="en-US" i="1" dirty="0" err="1"/>
              <a:t>Nihai</a:t>
            </a:r>
            <a:r>
              <a:rPr lang="en-US" i="1" dirty="0"/>
              <a:t> </a:t>
            </a:r>
            <a:r>
              <a:rPr lang="en-US" i="1" dirty="0" err="1"/>
              <a:t>raporun</a:t>
            </a:r>
            <a:r>
              <a:rPr lang="en-US" i="1" dirty="0"/>
              <a:t> </a:t>
            </a:r>
            <a:r>
              <a:rPr lang="en-US" i="1" dirty="0" err="1"/>
              <a:t>yararlanıcı</a:t>
            </a:r>
            <a:r>
              <a:rPr lang="en-US" i="1" dirty="0"/>
              <a:t> </a:t>
            </a:r>
            <a:r>
              <a:rPr lang="en-US" i="1" dirty="0" err="1"/>
              <a:t>tarafından</a:t>
            </a:r>
            <a:r>
              <a:rPr lang="en-US" i="1" dirty="0"/>
              <a:t> </a:t>
            </a:r>
            <a:r>
              <a:rPr lang="en-US" i="1" dirty="0" err="1"/>
              <a:t>süresinde</a:t>
            </a:r>
            <a:r>
              <a:rPr lang="en-US" i="1" dirty="0"/>
              <a:t> </a:t>
            </a:r>
            <a:r>
              <a:rPr lang="en-US" i="1" dirty="0" err="1"/>
              <a:t>teslim</a:t>
            </a:r>
            <a:r>
              <a:rPr lang="en-US" i="1" dirty="0"/>
              <a:t> </a:t>
            </a:r>
            <a:r>
              <a:rPr lang="en-US" i="1" dirty="0" err="1"/>
              <a:t>edilmemesi</a:t>
            </a:r>
            <a:r>
              <a:rPr lang="en-US" i="1" dirty="0"/>
              <a:t> </a:t>
            </a:r>
            <a:r>
              <a:rPr lang="en-US" i="1" dirty="0" err="1"/>
              <a:t>veya</a:t>
            </a:r>
            <a:r>
              <a:rPr lang="en-US" i="1" dirty="0"/>
              <a:t> </a:t>
            </a:r>
            <a:r>
              <a:rPr lang="en-US" i="1" dirty="0" err="1"/>
              <a:t>Ajans</a:t>
            </a:r>
            <a:r>
              <a:rPr lang="en-US" i="1" dirty="0"/>
              <a:t> </a:t>
            </a:r>
            <a:r>
              <a:rPr lang="en-US" i="1" dirty="0" err="1"/>
              <a:t>tarafından</a:t>
            </a:r>
            <a:r>
              <a:rPr lang="en-US" i="1" dirty="0"/>
              <a:t> </a:t>
            </a:r>
            <a:r>
              <a:rPr lang="en-US" i="1" dirty="0" err="1"/>
              <a:t>bildirilen</a:t>
            </a:r>
            <a:r>
              <a:rPr lang="en-US" i="1" dirty="0"/>
              <a:t> </a:t>
            </a:r>
            <a:r>
              <a:rPr lang="en-US" i="1" dirty="0" err="1"/>
              <a:t>eksiklerin</a:t>
            </a:r>
            <a:r>
              <a:rPr lang="en-US" i="1" dirty="0"/>
              <a:t> 7 </a:t>
            </a:r>
            <a:r>
              <a:rPr lang="en-US" i="1" dirty="0" err="1"/>
              <a:t>iş</a:t>
            </a:r>
            <a:r>
              <a:rPr lang="en-US" i="1" dirty="0"/>
              <a:t> </a:t>
            </a:r>
            <a:r>
              <a:rPr lang="en-US" i="1" dirty="0" err="1"/>
              <a:t>günü</a:t>
            </a:r>
            <a:r>
              <a:rPr lang="en-US" i="1" dirty="0"/>
              <a:t> </a:t>
            </a:r>
            <a:r>
              <a:rPr lang="en-US" i="1" dirty="0" err="1"/>
              <a:t>içerisinde</a:t>
            </a:r>
            <a:r>
              <a:rPr lang="en-US" i="1" dirty="0"/>
              <a:t> </a:t>
            </a:r>
            <a:r>
              <a:rPr lang="en-US" i="1" dirty="0" err="1"/>
              <a:t>sunulmaması</a:t>
            </a:r>
            <a:r>
              <a:rPr lang="en-US" i="1" dirty="0"/>
              <a:t> </a:t>
            </a:r>
            <a:r>
              <a:rPr lang="en-US" i="1" dirty="0" err="1"/>
              <a:t>halinde</a:t>
            </a:r>
            <a:r>
              <a:rPr lang="en-US" i="1" dirty="0"/>
              <a:t> </a:t>
            </a:r>
            <a:r>
              <a:rPr lang="en-US" i="1" dirty="0" err="1"/>
              <a:t>gecikilen</a:t>
            </a:r>
            <a:r>
              <a:rPr lang="en-US" i="1" dirty="0"/>
              <a:t> her </a:t>
            </a:r>
            <a:r>
              <a:rPr lang="en-US" i="1" dirty="0" err="1"/>
              <a:t>iş</a:t>
            </a:r>
            <a:r>
              <a:rPr lang="en-US" i="1" dirty="0"/>
              <a:t> </a:t>
            </a:r>
            <a:r>
              <a:rPr lang="en-US" i="1" dirty="0" err="1"/>
              <a:t>günü</a:t>
            </a:r>
            <a:r>
              <a:rPr lang="en-US" i="1" dirty="0"/>
              <a:t> </a:t>
            </a:r>
            <a:r>
              <a:rPr lang="en-US" i="1" dirty="0" err="1"/>
              <a:t>için</a:t>
            </a:r>
            <a:r>
              <a:rPr lang="en-US" i="1" dirty="0"/>
              <a:t> </a:t>
            </a:r>
            <a:r>
              <a:rPr lang="en-US" i="1" dirty="0" err="1"/>
              <a:t>sözleşmede</a:t>
            </a:r>
            <a:r>
              <a:rPr lang="en-US" i="1" dirty="0"/>
              <a:t> </a:t>
            </a:r>
            <a:r>
              <a:rPr lang="en-US" i="1" dirty="0" err="1"/>
              <a:t>belirtilen</a:t>
            </a:r>
            <a:r>
              <a:rPr lang="en-US" i="1" dirty="0"/>
              <a:t> </a:t>
            </a:r>
            <a:r>
              <a:rPr lang="en-US" i="1" dirty="0" err="1"/>
              <a:t>destek</a:t>
            </a:r>
            <a:r>
              <a:rPr lang="en-US" i="1" dirty="0"/>
              <a:t> </a:t>
            </a:r>
            <a:r>
              <a:rPr lang="en-US" i="1" dirty="0" err="1"/>
              <a:t>tutarının</a:t>
            </a:r>
            <a:r>
              <a:rPr lang="en-US" i="1" dirty="0"/>
              <a:t> on </a:t>
            </a:r>
            <a:r>
              <a:rPr lang="en-US" i="1" dirty="0" err="1"/>
              <a:t>binde</a:t>
            </a:r>
            <a:r>
              <a:rPr lang="en-US" i="1" dirty="0"/>
              <a:t> 3’ü </a:t>
            </a:r>
            <a:r>
              <a:rPr lang="en-US" i="1" dirty="0" err="1"/>
              <a:t>tutarındaki</a:t>
            </a:r>
            <a:r>
              <a:rPr lang="en-US" i="1" dirty="0"/>
              <a:t> </a:t>
            </a:r>
            <a:r>
              <a:rPr lang="en-US" i="1" dirty="0" err="1"/>
              <a:t>meblağ</a:t>
            </a:r>
            <a:r>
              <a:rPr lang="en-US" i="1" dirty="0"/>
              <a:t> </a:t>
            </a:r>
            <a:r>
              <a:rPr lang="en-US" i="1" dirty="0" err="1"/>
              <a:t>nihai</a:t>
            </a:r>
            <a:r>
              <a:rPr lang="en-US" i="1" dirty="0"/>
              <a:t> </a:t>
            </a:r>
            <a:r>
              <a:rPr lang="en-US" i="1" dirty="0" err="1"/>
              <a:t>ödeme</a:t>
            </a:r>
            <a:r>
              <a:rPr lang="en-US" i="1" dirty="0"/>
              <a:t> </a:t>
            </a:r>
            <a:r>
              <a:rPr lang="en-US" i="1" dirty="0" err="1"/>
              <a:t>tutarından</a:t>
            </a:r>
            <a:r>
              <a:rPr lang="en-US" i="1" dirty="0"/>
              <a:t> </a:t>
            </a:r>
            <a:r>
              <a:rPr lang="en-US" i="1" dirty="0" err="1"/>
              <a:t>kesilecektir</a:t>
            </a:r>
            <a:r>
              <a:rPr lang="en-US" i="1" dirty="0"/>
              <a:t>.</a:t>
            </a:r>
            <a:r>
              <a:rPr lang="tr-TR" i="1" dirty="0"/>
              <a:t>’</a:t>
            </a:r>
          </a:p>
          <a:p>
            <a:pPr algn="just"/>
            <a:endParaRPr lang="tr-TR" i="1" dirty="0"/>
          </a:p>
        </p:txBody>
      </p:sp>
      <p:sp>
        <p:nvSpPr>
          <p:cNvPr id="5" name="1 Başlık"/>
          <p:cNvSpPr txBox="1">
            <a:spLocks/>
          </p:cNvSpPr>
          <p:nvPr/>
        </p:nvSpPr>
        <p:spPr>
          <a:xfrm>
            <a:off x="1785918" y="0"/>
            <a:ext cx="6829444" cy="1066800"/>
          </a:xfrm>
          <a:prstGeom prst="rect">
            <a:avLst/>
          </a:prstGeom>
        </p:spPr>
        <p:txBody>
          <a:bodyPr vert="horz"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0" i="0" u="none" strike="noStrike" kern="1200" cap="none" spc="0" normalizeH="0" baseline="0" noProof="0" dirty="0">
                <a:ln>
                  <a:noFill/>
                </a:ln>
                <a:solidFill>
                  <a:schemeClr val="bg1"/>
                </a:solidFill>
                <a:effectLst/>
                <a:uLnTx/>
                <a:uFillTx/>
                <a:latin typeface="+mj-lt"/>
                <a:ea typeface="+mj-ea"/>
                <a:cs typeface="+mj-cs"/>
              </a:rPr>
              <a:t>Sözleşme Ek II-Genel Koşullar</a:t>
            </a:r>
          </a:p>
        </p:txBody>
      </p:sp>
      <p:sp>
        <p:nvSpPr>
          <p:cNvPr id="6" name="5 Dikdörtgen"/>
          <p:cNvSpPr/>
          <p:nvPr/>
        </p:nvSpPr>
        <p:spPr>
          <a:xfrm>
            <a:off x="6072198" y="1000108"/>
            <a:ext cx="2805320" cy="369332"/>
          </a:xfrm>
          <a:prstGeom prst="rect">
            <a:avLst/>
          </a:prstGeom>
        </p:spPr>
        <p:txBody>
          <a:bodyPr wrap="none">
            <a:spAutoFit/>
          </a:bodyPr>
          <a:lstStyle/>
          <a:p>
            <a:pPr>
              <a:defRPr/>
            </a:pPr>
            <a:r>
              <a:rPr lang="tr-TR" i="1" u="sng" cap="all" dirty="0"/>
              <a:t>Genel ve İdarİ hükümler</a:t>
            </a:r>
          </a:p>
        </p:txBody>
      </p:sp>
      <p:pic>
        <p:nvPicPr>
          <p:cNvPr id="7" name="Resim 6">
            <a:extLst>
              <a:ext uri="{FF2B5EF4-FFF2-40B4-BE49-F238E27FC236}">
                <a16:creationId xmlns:a16="http://schemas.microsoft.com/office/drawing/2014/main" id="{5CCAE223-FEC5-4EB0-B0F0-B680E344E01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2874DA6D-D328-4B5F-8F1D-BA79F487899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428596" y="1357298"/>
            <a:ext cx="8229600" cy="1066800"/>
          </a:xfrm>
        </p:spPr>
        <p:txBody>
          <a:bodyPr>
            <a:normAutofit/>
          </a:bodyPr>
          <a:lstStyle/>
          <a:p>
            <a:r>
              <a:rPr lang="tr-TR" b="1" dirty="0"/>
              <a:t>MADDE 3 - SORUMLULUK</a:t>
            </a:r>
          </a:p>
        </p:txBody>
      </p:sp>
      <p:sp>
        <p:nvSpPr>
          <p:cNvPr id="3" name="2 İçerik Yer Tutucusu"/>
          <p:cNvSpPr>
            <a:spLocks noGrp="1"/>
          </p:cNvSpPr>
          <p:nvPr>
            <p:ph idx="1"/>
          </p:nvPr>
        </p:nvSpPr>
        <p:spPr>
          <a:xfrm>
            <a:off x="428596" y="2532888"/>
            <a:ext cx="8229600" cy="2120248"/>
          </a:xfrm>
        </p:spPr>
        <p:txBody>
          <a:bodyPr/>
          <a:lstStyle/>
          <a:p>
            <a:r>
              <a:rPr lang="tr-TR" dirty="0"/>
              <a:t>Herhangi bir zarardan Ajans sorumlu değildir.</a:t>
            </a:r>
          </a:p>
          <a:p>
            <a:pPr>
              <a:buNone/>
            </a:pPr>
            <a:endParaRPr lang="tr-TR" dirty="0"/>
          </a:p>
          <a:p>
            <a:pPr algn="just"/>
            <a:r>
              <a:rPr lang="tr-TR" dirty="0"/>
              <a:t>Yararlanıcı, gerçeğe uygun bilgi verdiğini ve vereceğini kabul ve taahhüt eder.</a:t>
            </a:r>
          </a:p>
          <a:p>
            <a:endParaRPr lang="tr-TR" dirty="0"/>
          </a:p>
        </p:txBody>
      </p:sp>
      <p:sp>
        <p:nvSpPr>
          <p:cNvPr id="5" name="1 Başlık"/>
          <p:cNvSpPr txBox="1">
            <a:spLocks/>
          </p:cNvSpPr>
          <p:nvPr/>
        </p:nvSpPr>
        <p:spPr>
          <a:xfrm>
            <a:off x="1785918" y="0"/>
            <a:ext cx="6829444" cy="1066800"/>
          </a:xfrm>
          <a:prstGeom prst="rect">
            <a:avLst/>
          </a:prstGeom>
        </p:spPr>
        <p:txBody>
          <a:bodyPr vert="horz"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0" i="0" u="none" strike="noStrike" kern="1200" cap="none" spc="0" normalizeH="0" baseline="0" noProof="0" dirty="0">
                <a:ln>
                  <a:noFill/>
                </a:ln>
                <a:solidFill>
                  <a:schemeClr val="bg1"/>
                </a:solidFill>
                <a:effectLst/>
                <a:uLnTx/>
                <a:uFillTx/>
                <a:latin typeface="+mj-lt"/>
                <a:ea typeface="+mj-ea"/>
                <a:cs typeface="+mj-cs"/>
              </a:rPr>
              <a:t>Sözleşme Ek II-Genel Koşullar</a:t>
            </a:r>
          </a:p>
        </p:txBody>
      </p:sp>
      <p:sp>
        <p:nvSpPr>
          <p:cNvPr id="6" name="5 Dikdörtgen"/>
          <p:cNvSpPr/>
          <p:nvPr/>
        </p:nvSpPr>
        <p:spPr>
          <a:xfrm>
            <a:off x="6072198" y="1000108"/>
            <a:ext cx="2805320" cy="369332"/>
          </a:xfrm>
          <a:prstGeom prst="rect">
            <a:avLst/>
          </a:prstGeom>
        </p:spPr>
        <p:txBody>
          <a:bodyPr wrap="none">
            <a:spAutoFit/>
          </a:bodyPr>
          <a:lstStyle/>
          <a:p>
            <a:pPr>
              <a:defRPr/>
            </a:pPr>
            <a:r>
              <a:rPr lang="tr-TR" i="1" u="sng" cap="all" dirty="0"/>
              <a:t>Genel ve İdari hükümler</a:t>
            </a:r>
          </a:p>
        </p:txBody>
      </p:sp>
      <p:pic>
        <p:nvPicPr>
          <p:cNvPr id="7" name="Resim 6">
            <a:extLst>
              <a:ext uri="{FF2B5EF4-FFF2-40B4-BE49-F238E27FC236}">
                <a16:creationId xmlns:a16="http://schemas.microsoft.com/office/drawing/2014/main" id="{7251FC63-2D64-421C-9B92-06602D913914}"/>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A9BD9A4E-8B94-481E-991B-ACAD4F3B17A7}"/>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cstate="print">
            <a:lum/>
          </a:blip>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500034" y="1500174"/>
            <a:ext cx="8229600" cy="1066800"/>
          </a:xfrm>
        </p:spPr>
        <p:txBody>
          <a:bodyPr>
            <a:normAutofit/>
          </a:bodyPr>
          <a:lstStyle/>
          <a:p>
            <a:r>
              <a:rPr lang="tr-TR" b="1" dirty="0"/>
              <a:t>MADDE 4- </a:t>
            </a:r>
            <a:r>
              <a:rPr lang="en-US" b="1" dirty="0"/>
              <a:t>MENFAAT İLİŞKİ</a:t>
            </a:r>
            <a:r>
              <a:rPr lang="tr-TR" b="1" dirty="0"/>
              <a:t>S</a:t>
            </a:r>
            <a:r>
              <a:rPr lang="en-US" b="1" dirty="0"/>
              <a:t>İ</a:t>
            </a:r>
            <a:endParaRPr lang="tr-TR" b="1" dirty="0"/>
          </a:p>
        </p:txBody>
      </p:sp>
      <p:sp>
        <p:nvSpPr>
          <p:cNvPr id="3" name="2 İçerik Yer Tutucusu"/>
          <p:cNvSpPr>
            <a:spLocks noGrp="1"/>
          </p:cNvSpPr>
          <p:nvPr>
            <p:ph idx="1"/>
          </p:nvPr>
        </p:nvSpPr>
        <p:spPr>
          <a:xfrm>
            <a:off x="500034" y="2492896"/>
            <a:ext cx="8229600" cy="3643338"/>
          </a:xfrm>
        </p:spPr>
        <p:txBody>
          <a:bodyPr>
            <a:normAutofit/>
          </a:bodyPr>
          <a:lstStyle/>
          <a:p>
            <a:pPr algn="just"/>
            <a:r>
              <a:rPr lang="tr-TR" sz="2600" dirty="0"/>
              <a:t>Herhangi bir bireyin bu sözleşmeye tabi işlevlerini tarafsız ve nesnel bir şekilde yerine getirmesi hususu, ailevi veya duygusal ilişkiler, siyasi ya da milli aidiyet ve ekonomik çıkar veya başka herhangi bir birey ile ortak çıkar dahil olmak üzere herhangi bir nedenle şüpheli hale gelirse, menfaat ilişkisi durumu vardır.</a:t>
            </a:r>
          </a:p>
          <a:p>
            <a:pPr algn="just"/>
            <a:r>
              <a:rPr lang="tr-TR" sz="2600" dirty="0"/>
              <a:t>Yararlanıcı, tüm gerekli önlemleri almayı taahhüt eder ve Ajansı durum hakkında derhal bilgilendirir.</a:t>
            </a:r>
          </a:p>
        </p:txBody>
      </p:sp>
      <p:sp>
        <p:nvSpPr>
          <p:cNvPr id="5" name="1 Başlık"/>
          <p:cNvSpPr txBox="1">
            <a:spLocks/>
          </p:cNvSpPr>
          <p:nvPr/>
        </p:nvSpPr>
        <p:spPr>
          <a:xfrm>
            <a:off x="1785918" y="0"/>
            <a:ext cx="6829444" cy="1066800"/>
          </a:xfrm>
          <a:prstGeom prst="rect">
            <a:avLst/>
          </a:prstGeom>
        </p:spPr>
        <p:txBody>
          <a:bodyPr vert="horz" anchor="ctr">
            <a:normAutofit fontScale="975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tr-TR" sz="3600" b="0" i="0" u="none" strike="noStrike" kern="1200" cap="none" spc="0" normalizeH="0" baseline="0" noProof="0" dirty="0">
                <a:ln>
                  <a:noFill/>
                </a:ln>
                <a:solidFill>
                  <a:schemeClr val="bg1"/>
                </a:solidFill>
                <a:effectLst/>
                <a:uLnTx/>
                <a:uFillTx/>
                <a:latin typeface="+mj-lt"/>
                <a:ea typeface="+mj-ea"/>
                <a:cs typeface="+mj-cs"/>
              </a:rPr>
              <a:t>Sözleşme Ek II-Genel Koşullar</a:t>
            </a:r>
          </a:p>
        </p:txBody>
      </p:sp>
      <p:sp>
        <p:nvSpPr>
          <p:cNvPr id="6" name="5 Dikdörtgen"/>
          <p:cNvSpPr/>
          <p:nvPr/>
        </p:nvSpPr>
        <p:spPr>
          <a:xfrm>
            <a:off x="6072198" y="1000108"/>
            <a:ext cx="2804807" cy="369332"/>
          </a:xfrm>
          <a:prstGeom prst="rect">
            <a:avLst/>
          </a:prstGeom>
        </p:spPr>
        <p:txBody>
          <a:bodyPr wrap="none">
            <a:spAutoFit/>
          </a:bodyPr>
          <a:lstStyle/>
          <a:p>
            <a:pPr>
              <a:defRPr/>
            </a:pPr>
            <a:r>
              <a:rPr lang="tr-TR" i="1" u="sng" cap="all" dirty="0"/>
              <a:t>Genel ve İDARİ hükümler</a:t>
            </a:r>
          </a:p>
        </p:txBody>
      </p:sp>
      <p:pic>
        <p:nvPicPr>
          <p:cNvPr id="7" name="Resim 6">
            <a:extLst>
              <a:ext uri="{FF2B5EF4-FFF2-40B4-BE49-F238E27FC236}">
                <a16:creationId xmlns:a16="http://schemas.microsoft.com/office/drawing/2014/main" id="{EC50FCDD-7239-4A92-850E-09FB5765A1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28384" y="0"/>
            <a:ext cx="933400" cy="908720"/>
          </a:xfrm>
          <a:prstGeom prst="rect">
            <a:avLst/>
          </a:prstGeom>
        </p:spPr>
      </p:pic>
      <p:pic>
        <p:nvPicPr>
          <p:cNvPr id="8" name="Resim 7">
            <a:extLst>
              <a:ext uri="{FF2B5EF4-FFF2-40B4-BE49-F238E27FC236}">
                <a16:creationId xmlns:a16="http://schemas.microsoft.com/office/drawing/2014/main" id="{8C77CC15-2051-4225-97D5-DD8764D642B1}"/>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028383" y="-19573"/>
            <a:ext cx="971421" cy="971421"/>
          </a:xfrm>
          <a:prstGeom prst="rect">
            <a:avLst/>
          </a:prstGeom>
        </p:spPr>
      </p:pic>
    </p:spTree>
  </p:cSld>
  <p:clrMapOvr>
    <a:masterClrMapping/>
  </p:clrMapOvr>
  <p:transition spd="med" advClick="0">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ustom 2">
      <a:majorFont>
        <a:latin typeface="Trebuchet MS"/>
        <a:ea typeface=""/>
        <a:cs typeface=""/>
      </a:majorFont>
      <a:minorFont>
        <a:latin typeface="Calibri"/>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6324</TotalTime>
  <Words>4408</Words>
  <Application>Microsoft Office PowerPoint</Application>
  <PresentationFormat>Ekran Gösterisi (4:3)</PresentationFormat>
  <Paragraphs>475</Paragraphs>
  <Slides>49</Slides>
  <Notes>27</Notes>
  <HiddenSlides>0</HiddenSlides>
  <MMClips>0</MMClips>
  <ScaleCrop>false</ScaleCrop>
  <HeadingPairs>
    <vt:vector size="6" baseType="variant">
      <vt:variant>
        <vt:lpstr>Kullanılan Yazı Tipleri</vt:lpstr>
      </vt:variant>
      <vt:variant>
        <vt:i4>9</vt:i4>
      </vt:variant>
      <vt:variant>
        <vt:lpstr>Tema</vt:lpstr>
      </vt:variant>
      <vt:variant>
        <vt:i4>1</vt:i4>
      </vt:variant>
      <vt:variant>
        <vt:lpstr>Slayt Başlıkları</vt:lpstr>
      </vt:variant>
      <vt:variant>
        <vt:i4>49</vt:i4>
      </vt:variant>
    </vt:vector>
  </HeadingPairs>
  <TitlesOfParts>
    <vt:vector size="59" baseType="lpstr">
      <vt:lpstr>Arial</vt:lpstr>
      <vt:lpstr>Arial Rounded MT Bold</vt:lpstr>
      <vt:lpstr>Calibri</vt:lpstr>
      <vt:lpstr>Cambria</vt:lpstr>
      <vt:lpstr>Georgia</vt:lpstr>
      <vt:lpstr>Times New Roman</vt:lpstr>
      <vt:lpstr>Trebuchet MS</vt:lpstr>
      <vt:lpstr>Wingdings</vt:lpstr>
      <vt:lpstr>Wingdings 2</vt:lpstr>
      <vt:lpstr>Urban</vt:lpstr>
      <vt:lpstr>  2018 YILI MALİ DESTEK PROGRAMLARI</vt:lpstr>
      <vt:lpstr>Bu Toplantı ve Eğitimin içeriği:</vt:lpstr>
      <vt:lpstr>PROJE UYGULAMA VE İZLEME SÜRECİ </vt:lpstr>
      <vt:lpstr>PowerPoint Sunusu</vt:lpstr>
      <vt:lpstr>Sözleşme ve ekleri</vt:lpstr>
      <vt:lpstr>MADDE 1 - GENEL YÜKÜMLÜLÜKLER</vt:lpstr>
      <vt:lpstr>MADDE 2 - BİLGİ VE RAPOR SAĞLAMA YÜKÜMLÜLÜĞÜ</vt:lpstr>
      <vt:lpstr>MADDE 3 - SORUMLULUK</vt:lpstr>
      <vt:lpstr>MADDE 4- MENFAAT İLİŞKİSİ</vt:lpstr>
      <vt:lpstr>MADDE 5 - GİZLİLİK </vt:lpstr>
      <vt:lpstr>MADDE 7 - SONUÇLARIN KULLANIMI </vt:lpstr>
      <vt:lpstr>MADDE 7 - SONUÇLARIN KULLANIMI </vt:lpstr>
      <vt:lpstr>MADDE 11 - PROJE UYGULAMA SÜRESİ, SÜRE UZATIMI, DURDURULMA, MÜCBİR SEBEPLER VE BİTİŞ TARİHİ</vt:lpstr>
      <vt:lpstr>Mücbir Sebep Olarak Kabul Edilebilecek Haller Nelerdir:</vt:lpstr>
      <vt:lpstr>MADDE 12 - SÖZLEŞMENİN FESHİ</vt:lpstr>
      <vt:lpstr>MADDE 13 – ANLAŞMAZLIKLARIN ÇÖZÜMÜ</vt:lpstr>
      <vt:lpstr>MADDE 16 - HESAPLAR, TEKNİK VE MALİ KONTROLLER</vt:lpstr>
      <vt:lpstr>MADDE 17 - AJANS TARAFINDAN SAĞLANACAK DESTEĞİN NİHAİ TUTARI</vt:lpstr>
      <vt:lpstr>MADDE 18 - İSTİRDAT (GERİ ALMA)</vt:lpstr>
      <vt:lpstr>MADDE 19- FAİZ</vt:lpstr>
      <vt:lpstr>2018 YILI MALİ DESTEK PROGRAMLARI</vt:lpstr>
      <vt:lpstr>DOKÜMANLAR</vt:lpstr>
      <vt:lpstr>SÖZLEŞMELERİN YÖNETİMİ</vt:lpstr>
      <vt:lpstr>Sözleşme Değişiklikleri</vt:lpstr>
      <vt:lpstr>Sözleşme değişiklikleri için uyulması gereken ilkeler</vt:lpstr>
      <vt:lpstr>Küçük Değişiklikler için Bildirim Mektubu</vt:lpstr>
      <vt:lpstr>Küçük Değişiklikler için Bildirim Mektubu</vt:lpstr>
      <vt:lpstr>Küçük Değişiklikler için Bildirim Mektubu</vt:lpstr>
      <vt:lpstr>PowerPoint Sunusu</vt:lpstr>
      <vt:lpstr>Zeyilname gerektiren temel değişiklikler:</vt:lpstr>
      <vt:lpstr>PowerPoint Sunusu</vt:lpstr>
      <vt:lpstr>Sözleşme Genel Koşullar Madde 14.1, maliyetlerin uygunluğu için genel ilkeleri tanımlar. Bu koşullar aşağıdaki gibidir: </vt:lpstr>
      <vt:lpstr>Muhasebe Yükümlülükleri</vt:lpstr>
      <vt:lpstr>Raporlama Yükümlülükleri</vt:lpstr>
      <vt:lpstr>Ara ve Nihai Raporlar</vt:lpstr>
      <vt:lpstr>Ara ve Nihai Raporlar</vt:lpstr>
      <vt:lpstr>Ara ve Nihai Rapor İçeriği</vt:lpstr>
      <vt:lpstr>Ara ve Nihai Rapor Teknik Bölümde;</vt:lpstr>
      <vt:lpstr>PowerPoint Sunusu</vt:lpstr>
      <vt:lpstr>Ara ve Nihai Rapor Mali Bölüm</vt:lpstr>
      <vt:lpstr>Mali Dokümantasyon</vt:lpstr>
      <vt:lpstr>Proje Sonrası Değerlendirme Raporu</vt:lpstr>
      <vt:lpstr>Mali Desteklerin Ödenmesi</vt:lpstr>
      <vt:lpstr>PowerPoint Sunusu</vt:lpstr>
      <vt:lpstr>Ödemelerle İlgili Genel Esaslar</vt:lpstr>
      <vt:lpstr>PowerPoint Sunusu</vt:lpstr>
      <vt:lpstr>PowerPoint Sunusu</vt:lpstr>
      <vt:lpstr>PowerPoint Sunusu</vt:lpstr>
      <vt:lpstr>SORU-CEVAP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2010 YILI MALİ DESTEK PROGRAMLARI  PROJE UYGULAMA SÜRECİ</dc:title>
  <dc:creator>kerem.gozuacik</dc:creator>
  <cp:lastModifiedBy>SUAT UÇAR</cp:lastModifiedBy>
  <cp:revision>661</cp:revision>
  <dcterms:created xsi:type="dcterms:W3CDTF">2010-04-14T06:20:13Z</dcterms:created>
  <dcterms:modified xsi:type="dcterms:W3CDTF">2018-09-12T14:40:24Z</dcterms:modified>
</cp:coreProperties>
</file>